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93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291A49-C4DC-4642-AA18-647EBC35262F}" type="doc">
      <dgm:prSet loTypeId="urn:microsoft.com/office/officeart/2005/8/layout/cycle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D6B80BD8-563F-4541-85E9-BFBC46E73915}">
      <dgm:prSet phldrT="[Metin]" custT="1"/>
      <dgm:spPr/>
      <dgm:t>
        <a:bodyPr/>
        <a:lstStyle/>
        <a:p>
          <a:r>
            <a:rPr lang="tr-T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SİR 2 Tür Bilgi İçerir</a:t>
          </a:r>
          <a:endParaRPr lang="tr-TR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8E3BAE-1613-43DB-845A-58D53023A885}" type="parTrans" cxnId="{C4B434BC-4AA0-45D4-9A55-151139435196}">
      <dgm:prSet/>
      <dgm:spPr/>
      <dgm:t>
        <a:bodyPr/>
        <a:lstStyle/>
        <a:p>
          <a:endParaRPr lang="tr-TR"/>
        </a:p>
      </dgm:t>
    </dgm:pt>
    <dgm:pt modelId="{0E0CEA10-9254-412D-911C-9C969F88095B}" type="sibTrans" cxnId="{C4B434BC-4AA0-45D4-9A55-151139435196}">
      <dgm:prSet/>
      <dgm:spPr/>
      <dgm:t>
        <a:bodyPr/>
        <a:lstStyle/>
        <a:p>
          <a:endParaRPr lang="tr-TR"/>
        </a:p>
      </dgm:t>
    </dgm:pt>
    <dgm:pt modelId="{87D5EAFA-B348-42FF-B1FB-BC31FDFA0523}">
      <dgm:prSet phldrT="[Metin]"/>
      <dgm:spPr/>
      <dgm:t>
        <a:bodyPr/>
        <a:lstStyle/>
        <a:p>
          <a:r>
            <a:rPr lang="tr-TR" b="1" dirty="0" smtClean="0"/>
            <a:t>Bu bilgilerin müracaatçı ile yapılacak çalışmaya temel oluşturacak şekilde yorumlanması</a:t>
          </a:r>
          <a:endParaRPr lang="tr-TR" b="1" dirty="0"/>
        </a:p>
      </dgm:t>
    </dgm:pt>
    <dgm:pt modelId="{FC77918D-4822-4A2C-A9AE-DA2450972648}" type="parTrans" cxnId="{7A3710F2-4D6A-4BC5-9C59-AEF7212EA73B}">
      <dgm:prSet/>
      <dgm:spPr/>
      <dgm:t>
        <a:bodyPr/>
        <a:lstStyle/>
        <a:p>
          <a:endParaRPr lang="tr-TR"/>
        </a:p>
      </dgm:t>
    </dgm:pt>
    <dgm:pt modelId="{556FBAEB-9043-4DDF-95F2-8DF4431D45E2}" type="sibTrans" cxnId="{7A3710F2-4D6A-4BC5-9C59-AEF7212EA73B}">
      <dgm:prSet/>
      <dgm:spPr/>
      <dgm:t>
        <a:bodyPr/>
        <a:lstStyle/>
        <a:p>
          <a:endParaRPr lang="tr-TR"/>
        </a:p>
      </dgm:t>
    </dgm:pt>
    <dgm:pt modelId="{85039415-B76D-4FAA-B798-8CB8CDD5892D}">
      <dgm:prSet phldrT="[Metin]"/>
      <dgm:spPr/>
      <dgm:t>
        <a:bodyPr/>
        <a:lstStyle/>
        <a:p>
          <a:r>
            <a:rPr lang="tr-TR" b="1" dirty="0" smtClean="0"/>
            <a:t>Müracaatçının durumu ile ilgili var olan sosyal koşulları ve gözlemleri kanıta dayalı olarak yansıtan bilgileri</a:t>
          </a:r>
          <a:endParaRPr lang="tr-TR" b="1" dirty="0"/>
        </a:p>
      </dgm:t>
    </dgm:pt>
    <dgm:pt modelId="{99105C23-7EFE-4FE8-823C-4D75F131661F}" type="parTrans" cxnId="{4E398544-621F-429E-9E54-02BC02EAC2D5}">
      <dgm:prSet/>
      <dgm:spPr/>
      <dgm:t>
        <a:bodyPr/>
        <a:lstStyle/>
        <a:p>
          <a:endParaRPr lang="tr-TR"/>
        </a:p>
      </dgm:t>
    </dgm:pt>
    <dgm:pt modelId="{4BC51CE6-86CF-4497-8215-B784CE1722DF}" type="sibTrans" cxnId="{4E398544-621F-429E-9E54-02BC02EAC2D5}">
      <dgm:prSet/>
      <dgm:spPr/>
      <dgm:t>
        <a:bodyPr/>
        <a:lstStyle/>
        <a:p>
          <a:endParaRPr lang="tr-TR"/>
        </a:p>
      </dgm:t>
    </dgm:pt>
    <dgm:pt modelId="{1F63A44D-2CBD-4EDF-8342-EA0814E61103}" type="pres">
      <dgm:prSet presAssocID="{F6291A49-C4DC-4642-AA18-647EBC35262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3C7FBA3-6CEB-433F-8FEE-E524F471C771}" type="pres">
      <dgm:prSet presAssocID="{D6B80BD8-563F-4541-85E9-BFBC46E7391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60B28C-6801-4BD1-A264-C6984694708B}" type="pres">
      <dgm:prSet presAssocID="{D6B80BD8-563F-4541-85E9-BFBC46E73915}" presName="spNode" presStyleCnt="0"/>
      <dgm:spPr/>
    </dgm:pt>
    <dgm:pt modelId="{4ACB4B20-21B7-4DF1-8F53-E00FE789F398}" type="pres">
      <dgm:prSet presAssocID="{0E0CEA10-9254-412D-911C-9C969F88095B}" presName="sibTrans" presStyleLbl="sibTrans1D1" presStyleIdx="0" presStyleCnt="3"/>
      <dgm:spPr/>
      <dgm:t>
        <a:bodyPr/>
        <a:lstStyle/>
        <a:p>
          <a:endParaRPr lang="tr-TR"/>
        </a:p>
      </dgm:t>
    </dgm:pt>
    <dgm:pt modelId="{DBD1DD34-91FF-439F-AD4E-593B99693250}" type="pres">
      <dgm:prSet presAssocID="{87D5EAFA-B348-42FF-B1FB-BC31FDFA052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2018EA-2B98-4084-86CB-BB1B0DA1667E}" type="pres">
      <dgm:prSet presAssocID="{87D5EAFA-B348-42FF-B1FB-BC31FDFA0523}" presName="spNode" presStyleCnt="0"/>
      <dgm:spPr/>
    </dgm:pt>
    <dgm:pt modelId="{CC41BE96-600D-44DE-9E38-BC44E1383C93}" type="pres">
      <dgm:prSet presAssocID="{556FBAEB-9043-4DDF-95F2-8DF4431D45E2}" presName="sibTrans" presStyleLbl="sibTrans1D1" presStyleIdx="1" presStyleCnt="3"/>
      <dgm:spPr/>
      <dgm:t>
        <a:bodyPr/>
        <a:lstStyle/>
        <a:p>
          <a:endParaRPr lang="tr-TR"/>
        </a:p>
      </dgm:t>
    </dgm:pt>
    <dgm:pt modelId="{F8CCCCE8-380D-4CD8-BC90-E34396E6FEE6}" type="pres">
      <dgm:prSet presAssocID="{85039415-B76D-4FAA-B798-8CB8CDD5892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D32F7B-2BB2-4FB9-BADF-0FF9093DA700}" type="pres">
      <dgm:prSet presAssocID="{85039415-B76D-4FAA-B798-8CB8CDD5892D}" presName="spNode" presStyleCnt="0"/>
      <dgm:spPr/>
    </dgm:pt>
    <dgm:pt modelId="{BD00D4AC-94A1-47A2-9117-CF20D8EFAEE8}" type="pres">
      <dgm:prSet presAssocID="{4BC51CE6-86CF-4497-8215-B784CE1722DF}" presName="sibTrans" presStyleLbl="sibTrans1D1" presStyleIdx="2" presStyleCnt="3"/>
      <dgm:spPr/>
      <dgm:t>
        <a:bodyPr/>
        <a:lstStyle/>
        <a:p>
          <a:endParaRPr lang="tr-TR"/>
        </a:p>
      </dgm:t>
    </dgm:pt>
  </dgm:ptLst>
  <dgm:cxnLst>
    <dgm:cxn modelId="{2673C41B-2DDF-423F-AF5D-DA4E72CC42D7}" type="presOf" srcId="{556FBAEB-9043-4DDF-95F2-8DF4431D45E2}" destId="{CC41BE96-600D-44DE-9E38-BC44E1383C93}" srcOrd="0" destOrd="0" presId="urn:microsoft.com/office/officeart/2005/8/layout/cycle5"/>
    <dgm:cxn modelId="{4E398544-621F-429E-9E54-02BC02EAC2D5}" srcId="{F6291A49-C4DC-4642-AA18-647EBC35262F}" destId="{85039415-B76D-4FAA-B798-8CB8CDD5892D}" srcOrd="2" destOrd="0" parTransId="{99105C23-7EFE-4FE8-823C-4D75F131661F}" sibTransId="{4BC51CE6-86CF-4497-8215-B784CE1722DF}"/>
    <dgm:cxn modelId="{DA023AB8-BEC9-4906-8618-F721C21D0100}" type="presOf" srcId="{85039415-B76D-4FAA-B798-8CB8CDD5892D}" destId="{F8CCCCE8-380D-4CD8-BC90-E34396E6FEE6}" srcOrd="0" destOrd="0" presId="urn:microsoft.com/office/officeart/2005/8/layout/cycle5"/>
    <dgm:cxn modelId="{2C5A4CC5-4444-4A25-BA9C-AECC05EF1388}" type="presOf" srcId="{0E0CEA10-9254-412D-911C-9C969F88095B}" destId="{4ACB4B20-21B7-4DF1-8F53-E00FE789F398}" srcOrd="0" destOrd="0" presId="urn:microsoft.com/office/officeart/2005/8/layout/cycle5"/>
    <dgm:cxn modelId="{C4B434BC-4AA0-45D4-9A55-151139435196}" srcId="{F6291A49-C4DC-4642-AA18-647EBC35262F}" destId="{D6B80BD8-563F-4541-85E9-BFBC46E73915}" srcOrd="0" destOrd="0" parTransId="{B88E3BAE-1613-43DB-845A-58D53023A885}" sibTransId="{0E0CEA10-9254-412D-911C-9C969F88095B}"/>
    <dgm:cxn modelId="{7A3710F2-4D6A-4BC5-9C59-AEF7212EA73B}" srcId="{F6291A49-C4DC-4642-AA18-647EBC35262F}" destId="{87D5EAFA-B348-42FF-B1FB-BC31FDFA0523}" srcOrd="1" destOrd="0" parTransId="{FC77918D-4822-4A2C-A9AE-DA2450972648}" sibTransId="{556FBAEB-9043-4DDF-95F2-8DF4431D45E2}"/>
    <dgm:cxn modelId="{2C6345F1-9846-4AB5-88BC-3ED5B824E91F}" type="presOf" srcId="{87D5EAFA-B348-42FF-B1FB-BC31FDFA0523}" destId="{DBD1DD34-91FF-439F-AD4E-593B99693250}" srcOrd="0" destOrd="0" presId="urn:microsoft.com/office/officeart/2005/8/layout/cycle5"/>
    <dgm:cxn modelId="{427596AE-07AD-4AA2-B02E-6E09464DB044}" type="presOf" srcId="{F6291A49-C4DC-4642-AA18-647EBC35262F}" destId="{1F63A44D-2CBD-4EDF-8342-EA0814E61103}" srcOrd="0" destOrd="0" presId="urn:microsoft.com/office/officeart/2005/8/layout/cycle5"/>
    <dgm:cxn modelId="{EE2A2BB7-ED83-4E10-AB96-AB3AEDAA562C}" type="presOf" srcId="{D6B80BD8-563F-4541-85E9-BFBC46E73915}" destId="{43C7FBA3-6CEB-433F-8FEE-E524F471C771}" srcOrd="0" destOrd="0" presId="urn:microsoft.com/office/officeart/2005/8/layout/cycle5"/>
    <dgm:cxn modelId="{55E30174-6388-4424-AFA3-3B8784D7662C}" type="presOf" srcId="{4BC51CE6-86CF-4497-8215-B784CE1722DF}" destId="{BD00D4AC-94A1-47A2-9117-CF20D8EFAEE8}" srcOrd="0" destOrd="0" presId="urn:microsoft.com/office/officeart/2005/8/layout/cycle5"/>
    <dgm:cxn modelId="{6E46758C-EC06-469A-AAAA-B327A626D2C9}" type="presParOf" srcId="{1F63A44D-2CBD-4EDF-8342-EA0814E61103}" destId="{43C7FBA3-6CEB-433F-8FEE-E524F471C771}" srcOrd="0" destOrd="0" presId="urn:microsoft.com/office/officeart/2005/8/layout/cycle5"/>
    <dgm:cxn modelId="{9F591E5D-1A91-4DB3-A132-343A643C0092}" type="presParOf" srcId="{1F63A44D-2CBD-4EDF-8342-EA0814E61103}" destId="{DD60B28C-6801-4BD1-A264-C6984694708B}" srcOrd="1" destOrd="0" presId="urn:microsoft.com/office/officeart/2005/8/layout/cycle5"/>
    <dgm:cxn modelId="{1F23FB8B-FC32-40E3-801F-9893FF6D9001}" type="presParOf" srcId="{1F63A44D-2CBD-4EDF-8342-EA0814E61103}" destId="{4ACB4B20-21B7-4DF1-8F53-E00FE789F398}" srcOrd="2" destOrd="0" presId="urn:microsoft.com/office/officeart/2005/8/layout/cycle5"/>
    <dgm:cxn modelId="{BAF788D8-7E80-4FC1-91A0-C10170B3241F}" type="presParOf" srcId="{1F63A44D-2CBD-4EDF-8342-EA0814E61103}" destId="{DBD1DD34-91FF-439F-AD4E-593B99693250}" srcOrd="3" destOrd="0" presId="urn:microsoft.com/office/officeart/2005/8/layout/cycle5"/>
    <dgm:cxn modelId="{9D266A8F-4305-455E-84CF-5287B582F0A4}" type="presParOf" srcId="{1F63A44D-2CBD-4EDF-8342-EA0814E61103}" destId="{F02018EA-2B98-4084-86CB-BB1B0DA1667E}" srcOrd="4" destOrd="0" presId="urn:microsoft.com/office/officeart/2005/8/layout/cycle5"/>
    <dgm:cxn modelId="{9D41ED7F-5479-4DBA-877A-13CBCABAE043}" type="presParOf" srcId="{1F63A44D-2CBD-4EDF-8342-EA0814E61103}" destId="{CC41BE96-600D-44DE-9E38-BC44E1383C93}" srcOrd="5" destOrd="0" presId="urn:microsoft.com/office/officeart/2005/8/layout/cycle5"/>
    <dgm:cxn modelId="{BE6D40E4-DBAE-4662-930A-3F84BCD71AC3}" type="presParOf" srcId="{1F63A44D-2CBD-4EDF-8342-EA0814E61103}" destId="{F8CCCCE8-380D-4CD8-BC90-E34396E6FEE6}" srcOrd="6" destOrd="0" presId="urn:microsoft.com/office/officeart/2005/8/layout/cycle5"/>
    <dgm:cxn modelId="{ADF28345-60F4-40AD-A1D4-9B3AC2E2ACAE}" type="presParOf" srcId="{1F63A44D-2CBD-4EDF-8342-EA0814E61103}" destId="{C6D32F7B-2BB2-4FB9-BADF-0FF9093DA700}" srcOrd="7" destOrd="0" presId="urn:microsoft.com/office/officeart/2005/8/layout/cycle5"/>
    <dgm:cxn modelId="{7F9B9197-620F-4F79-AF55-A076476F0AD9}" type="presParOf" srcId="{1F63A44D-2CBD-4EDF-8342-EA0814E61103}" destId="{BD00D4AC-94A1-47A2-9117-CF20D8EFAEE8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F4E83B-2298-4E2D-9BD7-70316BFE58A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70B7F67-E610-4769-B805-A4D973C0E16B}">
      <dgm:prSet phldrT="[Metin]"/>
      <dgm:spPr/>
      <dgm:t>
        <a:bodyPr/>
        <a:lstStyle/>
        <a:p>
          <a:r>
            <a:rPr lang="tr-TR" dirty="0" smtClean="0"/>
            <a:t>Çocuk Koruma Sisteminde </a:t>
          </a:r>
          <a:r>
            <a:rPr lang="tr-TR" dirty="0" err="1" smtClean="0"/>
            <a:t>SİR’lerin</a:t>
          </a:r>
          <a:r>
            <a:rPr lang="tr-TR" dirty="0" smtClean="0"/>
            <a:t> Temel İşlevi</a:t>
          </a:r>
          <a:endParaRPr lang="tr-TR" dirty="0"/>
        </a:p>
      </dgm:t>
    </dgm:pt>
    <dgm:pt modelId="{CB30444C-2729-4744-9154-4551AACF2097}" type="parTrans" cxnId="{B5C82AFC-7290-4E15-9E06-1ECD798C2CB3}">
      <dgm:prSet/>
      <dgm:spPr/>
      <dgm:t>
        <a:bodyPr/>
        <a:lstStyle/>
        <a:p>
          <a:endParaRPr lang="tr-TR"/>
        </a:p>
      </dgm:t>
    </dgm:pt>
    <dgm:pt modelId="{1C2F1D87-F551-453D-ACB7-1BEDB99B1FBF}" type="sibTrans" cxnId="{B5C82AFC-7290-4E15-9E06-1ECD798C2CB3}">
      <dgm:prSet/>
      <dgm:spPr/>
      <dgm:t>
        <a:bodyPr/>
        <a:lstStyle/>
        <a:p>
          <a:endParaRPr lang="tr-TR"/>
        </a:p>
      </dgm:t>
    </dgm:pt>
    <dgm:pt modelId="{74CAC741-6F50-4F2B-B2F6-603559336815}">
      <dgm:prSet phldrT="[Metin]"/>
      <dgm:spPr/>
      <dgm:t>
        <a:bodyPr/>
        <a:lstStyle/>
        <a:p>
          <a:r>
            <a:rPr lang="tr-TR" dirty="0" smtClean="0"/>
            <a:t>Suç mağduru veya suça sürüklenmiş çocukların ileride </a:t>
          </a:r>
          <a:r>
            <a:rPr lang="tr-TR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sağlıklı ve üretken bir yaşam sürmelerine yönelik </a:t>
          </a:r>
          <a:r>
            <a:rPr lang="tr-TR" dirty="0" smtClean="0"/>
            <a:t>olarak </a:t>
          </a:r>
          <a:r>
            <a:rPr lang="tr-TR" dirty="0" err="1" smtClean="0"/>
            <a:t>biyo</a:t>
          </a:r>
          <a:r>
            <a:rPr lang="tr-TR" dirty="0" smtClean="0"/>
            <a:t>-</a:t>
          </a:r>
          <a:r>
            <a:rPr lang="tr-TR" dirty="0" err="1" smtClean="0"/>
            <a:t>psiko</a:t>
          </a:r>
          <a:r>
            <a:rPr lang="tr-TR" dirty="0" smtClean="0"/>
            <a:t>-sosyal gelişimlerine en uygun kararların alınmasında adalet sistemine yardımcı olmaktır.</a:t>
          </a:r>
          <a:endParaRPr lang="tr-TR" dirty="0"/>
        </a:p>
      </dgm:t>
    </dgm:pt>
    <dgm:pt modelId="{DEBC05CE-2C80-41CB-B507-3033DD1DDD6E}" type="parTrans" cxnId="{BB2222DC-FD9F-4D20-85C6-2C11F1A2A941}">
      <dgm:prSet/>
      <dgm:spPr/>
      <dgm:t>
        <a:bodyPr/>
        <a:lstStyle/>
        <a:p>
          <a:endParaRPr lang="tr-TR"/>
        </a:p>
      </dgm:t>
    </dgm:pt>
    <dgm:pt modelId="{79543E83-B999-4B5B-8552-13C3C3AA9555}" type="sibTrans" cxnId="{BB2222DC-FD9F-4D20-85C6-2C11F1A2A941}">
      <dgm:prSet/>
      <dgm:spPr/>
      <dgm:t>
        <a:bodyPr/>
        <a:lstStyle/>
        <a:p>
          <a:endParaRPr lang="tr-TR"/>
        </a:p>
      </dgm:t>
    </dgm:pt>
    <dgm:pt modelId="{5F8BB077-8E0A-425A-8907-D48A1D44B9D0}" type="pres">
      <dgm:prSet presAssocID="{74F4E83B-2298-4E2D-9BD7-70316BFE58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7FD40B8-A493-4A98-AA7B-E711B602F479}" type="pres">
      <dgm:prSet presAssocID="{E70B7F67-E610-4769-B805-A4D973C0E16B}" presName="composite" presStyleCnt="0"/>
      <dgm:spPr/>
    </dgm:pt>
    <dgm:pt modelId="{983A942A-7D7E-4246-984C-475F0B1F1203}" type="pres">
      <dgm:prSet presAssocID="{E70B7F67-E610-4769-B805-A4D973C0E16B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F80AC11-E4FF-4F90-8CEB-A258AA3B544B}" type="pres">
      <dgm:prSet presAssocID="{E70B7F67-E610-4769-B805-A4D973C0E16B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C874900-0710-4B92-B493-BCC733925383}" type="presOf" srcId="{74F4E83B-2298-4E2D-9BD7-70316BFE58A2}" destId="{5F8BB077-8E0A-425A-8907-D48A1D44B9D0}" srcOrd="0" destOrd="0" presId="urn:microsoft.com/office/officeart/2005/8/layout/hList1"/>
    <dgm:cxn modelId="{B5C82AFC-7290-4E15-9E06-1ECD798C2CB3}" srcId="{74F4E83B-2298-4E2D-9BD7-70316BFE58A2}" destId="{E70B7F67-E610-4769-B805-A4D973C0E16B}" srcOrd="0" destOrd="0" parTransId="{CB30444C-2729-4744-9154-4551AACF2097}" sibTransId="{1C2F1D87-F551-453D-ACB7-1BEDB99B1FBF}"/>
    <dgm:cxn modelId="{F4E68DEE-5484-43CC-AFBC-DDBF43B86F26}" type="presOf" srcId="{74CAC741-6F50-4F2B-B2F6-603559336815}" destId="{EF80AC11-E4FF-4F90-8CEB-A258AA3B544B}" srcOrd="0" destOrd="0" presId="urn:microsoft.com/office/officeart/2005/8/layout/hList1"/>
    <dgm:cxn modelId="{BB2222DC-FD9F-4D20-85C6-2C11F1A2A941}" srcId="{E70B7F67-E610-4769-B805-A4D973C0E16B}" destId="{74CAC741-6F50-4F2B-B2F6-603559336815}" srcOrd="0" destOrd="0" parTransId="{DEBC05CE-2C80-41CB-B507-3033DD1DDD6E}" sibTransId="{79543E83-B999-4B5B-8552-13C3C3AA9555}"/>
    <dgm:cxn modelId="{B55EE099-3606-4F16-B2DC-1C6604A8A62F}" type="presOf" srcId="{E70B7F67-E610-4769-B805-A4D973C0E16B}" destId="{983A942A-7D7E-4246-984C-475F0B1F1203}" srcOrd="0" destOrd="0" presId="urn:microsoft.com/office/officeart/2005/8/layout/hList1"/>
    <dgm:cxn modelId="{95AED00E-607F-4114-AED5-B9E055C1F67D}" type="presParOf" srcId="{5F8BB077-8E0A-425A-8907-D48A1D44B9D0}" destId="{87FD40B8-A493-4A98-AA7B-E711B602F479}" srcOrd="0" destOrd="0" presId="urn:microsoft.com/office/officeart/2005/8/layout/hList1"/>
    <dgm:cxn modelId="{B5E0B81D-C571-445E-93F2-BDDDF3E7D11E}" type="presParOf" srcId="{87FD40B8-A493-4A98-AA7B-E711B602F479}" destId="{983A942A-7D7E-4246-984C-475F0B1F1203}" srcOrd="0" destOrd="0" presId="urn:microsoft.com/office/officeart/2005/8/layout/hList1"/>
    <dgm:cxn modelId="{776F3FF2-9782-4C26-BAA9-CEEDFB05D37E}" type="presParOf" srcId="{87FD40B8-A493-4A98-AA7B-E711B602F479}" destId="{EF80AC11-E4FF-4F90-8CEB-A258AA3B544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C7FBA3-6CEB-433F-8FEE-E524F471C771}">
      <dsp:nvSpPr>
        <dsp:cNvPr id="0" name=""/>
        <dsp:cNvSpPr/>
      </dsp:nvSpPr>
      <dsp:spPr>
        <a:xfrm>
          <a:off x="2904414" y="1682"/>
          <a:ext cx="2951466" cy="191845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SİR 2 Tür Bilgi İçerir</a:t>
          </a:r>
          <a:endParaRPr lang="tr-TR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98065" y="95333"/>
        <a:ext cx="2764164" cy="1731151"/>
      </dsp:txXfrm>
    </dsp:sp>
    <dsp:sp modelId="{4ACB4B20-21B7-4DF1-8F53-E00FE789F398}">
      <dsp:nvSpPr>
        <dsp:cNvPr id="0" name=""/>
        <dsp:cNvSpPr/>
      </dsp:nvSpPr>
      <dsp:spPr>
        <a:xfrm>
          <a:off x="1818399" y="960909"/>
          <a:ext cx="5123496" cy="5123496"/>
        </a:xfrm>
        <a:custGeom>
          <a:avLst/>
          <a:gdLst/>
          <a:ahLst/>
          <a:cxnLst/>
          <a:rect l="0" t="0" r="0" b="0"/>
          <a:pathLst>
            <a:path>
              <a:moveTo>
                <a:pt x="4434825" y="814139"/>
              </a:moveTo>
              <a:arcTo wR="2561748" hR="2561748" stAng="19019081" swAng="230507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D1DD34-91FF-439F-AD4E-593B99693250}">
      <dsp:nvSpPr>
        <dsp:cNvPr id="0" name=""/>
        <dsp:cNvSpPr/>
      </dsp:nvSpPr>
      <dsp:spPr>
        <a:xfrm>
          <a:off x="5122953" y="3844304"/>
          <a:ext cx="2951466" cy="1918453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/>
            <a:t>Bu bilgilerin müracaatçı ile yapılacak çalışmaya temel oluşturacak şekilde yorumlanması</a:t>
          </a:r>
          <a:endParaRPr lang="tr-TR" sz="2100" b="1" kern="1200" dirty="0"/>
        </a:p>
      </dsp:txBody>
      <dsp:txXfrm>
        <a:off x="5216604" y="3937955"/>
        <a:ext cx="2764164" cy="1731151"/>
      </dsp:txXfrm>
    </dsp:sp>
    <dsp:sp modelId="{CC41BE96-600D-44DE-9E38-BC44E1383C93}">
      <dsp:nvSpPr>
        <dsp:cNvPr id="0" name=""/>
        <dsp:cNvSpPr/>
      </dsp:nvSpPr>
      <dsp:spPr>
        <a:xfrm>
          <a:off x="1818399" y="960909"/>
          <a:ext cx="5123496" cy="5123496"/>
        </a:xfrm>
        <a:custGeom>
          <a:avLst/>
          <a:gdLst/>
          <a:ahLst/>
          <a:cxnLst/>
          <a:rect l="0" t="0" r="0" b="0"/>
          <a:pathLst>
            <a:path>
              <a:moveTo>
                <a:pt x="3349229" y="4999457"/>
              </a:moveTo>
              <a:arcTo wR="2561748" hR="2561748" stAng="4325843" swAng="2148314"/>
            </a:path>
          </a:pathLst>
        </a:custGeom>
        <a:noFill/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CCCCE8-380D-4CD8-BC90-E34396E6FEE6}">
      <dsp:nvSpPr>
        <dsp:cNvPr id="0" name=""/>
        <dsp:cNvSpPr/>
      </dsp:nvSpPr>
      <dsp:spPr>
        <a:xfrm>
          <a:off x="685875" y="3844304"/>
          <a:ext cx="2951466" cy="1918453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/>
            <a:t>Müracaatçının durumu ile ilgili var olan sosyal koşulları ve gözlemleri kanıta dayalı olarak yansıtan bilgileri</a:t>
          </a:r>
          <a:endParaRPr lang="tr-TR" sz="2100" b="1" kern="1200" dirty="0"/>
        </a:p>
      </dsp:txBody>
      <dsp:txXfrm>
        <a:off x="779526" y="3937955"/>
        <a:ext cx="2764164" cy="1731151"/>
      </dsp:txXfrm>
    </dsp:sp>
    <dsp:sp modelId="{BD00D4AC-94A1-47A2-9117-CF20D8EFAEE8}">
      <dsp:nvSpPr>
        <dsp:cNvPr id="0" name=""/>
        <dsp:cNvSpPr/>
      </dsp:nvSpPr>
      <dsp:spPr>
        <a:xfrm>
          <a:off x="1818399" y="960909"/>
          <a:ext cx="5123496" cy="5123496"/>
        </a:xfrm>
        <a:custGeom>
          <a:avLst/>
          <a:gdLst/>
          <a:ahLst/>
          <a:cxnLst/>
          <a:rect l="0" t="0" r="0" b="0"/>
          <a:pathLst>
            <a:path>
              <a:moveTo>
                <a:pt x="8242" y="2356411"/>
              </a:moveTo>
              <a:arcTo wR="2561748" hR="2561748" stAng="11075848" swAng="2305070"/>
            </a:path>
          </a:pathLst>
        </a:custGeom>
        <a:noFill/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3A942A-7D7E-4246-984C-475F0B1F1203}">
      <dsp:nvSpPr>
        <dsp:cNvPr id="0" name=""/>
        <dsp:cNvSpPr/>
      </dsp:nvSpPr>
      <dsp:spPr>
        <a:xfrm>
          <a:off x="0" y="49365"/>
          <a:ext cx="8676456" cy="15871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174752" rIns="305816" bIns="174752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300" kern="1200" dirty="0" smtClean="0"/>
            <a:t>Çocuk Koruma Sisteminde </a:t>
          </a:r>
          <a:r>
            <a:rPr lang="tr-TR" sz="4300" kern="1200" dirty="0" err="1" smtClean="0"/>
            <a:t>SİR’lerin</a:t>
          </a:r>
          <a:r>
            <a:rPr lang="tr-TR" sz="4300" kern="1200" dirty="0" smtClean="0"/>
            <a:t> Temel İşlevi</a:t>
          </a:r>
          <a:endParaRPr lang="tr-TR" sz="4300" kern="1200" dirty="0"/>
        </a:p>
      </dsp:txBody>
      <dsp:txXfrm>
        <a:off x="0" y="49365"/>
        <a:ext cx="8676456" cy="1587178"/>
      </dsp:txXfrm>
    </dsp:sp>
    <dsp:sp modelId="{EF80AC11-E4FF-4F90-8CEB-A258AA3B544B}">
      <dsp:nvSpPr>
        <dsp:cNvPr id="0" name=""/>
        <dsp:cNvSpPr/>
      </dsp:nvSpPr>
      <dsp:spPr>
        <a:xfrm>
          <a:off x="0" y="1636543"/>
          <a:ext cx="8676456" cy="48394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362" tIns="229362" rIns="305816" bIns="344043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4300" kern="1200" dirty="0" smtClean="0"/>
            <a:t>Suç mağduru veya suça sürüklenmiş çocukların ileride </a:t>
          </a:r>
          <a:r>
            <a:rPr lang="tr-TR" sz="4300" b="1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sağlıklı ve üretken bir yaşam sürmelerine yönelik </a:t>
          </a:r>
          <a:r>
            <a:rPr lang="tr-TR" sz="4300" kern="1200" dirty="0" smtClean="0"/>
            <a:t>olarak </a:t>
          </a:r>
          <a:r>
            <a:rPr lang="tr-TR" sz="4300" kern="1200" dirty="0" err="1" smtClean="0"/>
            <a:t>biyo</a:t>
          </a:r>
          <a:r>
            <a:rPr lang="tr-TR" sz="4300" kern="1200" dirty="0" smtClean="0"/>
            <a:t>-</a:t>
          </a:r>
          <a:r>
            <a:rPr lang="tr-TR" sz="4300" kern="1200" dirty="0" err="1" smtClean="0"/>
            <a:t>psiko</a:t>
          </a:r>
          <a:r>
            <a:rPr lang="tr-TR" sz="4300" kern="1200" dirty="0" smtClean="0"/>
            <a:t>-sosyal gelişimlerine en uygun kararların alınmasında adalet sistemine yardımcı olmaktır.</a:t>
          </a:r>
          <a:endParaRPr lang="tr-TR" sz="4300" kern="1200" dirty="0"/>
        </a:p>
      </dsp:txBody>
      <dsp:txXfrm>
        <a:off x="0" y="1636543"/>
        <a:ext cx="8676456" cy="4839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743-247E-4394-B5F5-105D02C4A40C}" type="datetimeFigureOut">
              <a:rPr lang="tr-TR" smtClean="0"/>
              <a:t>14.09.2014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779F-5F1F-48A3-81A9-EA982CC2F1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81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743-247E-4394-B5F5-105D02C4A40C}" type="datetimeFigureOut">
              <a:rPr lang="tr-TR" smtClean="0"/>
              <a:t>14.09.2014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779F-5F1F-48A3-81A9-EA982CC2F1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386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743-247E-4394-B5F5-105D02C4A40C}" type="datetimeFigureOut">
              <a:rPr lang="tr-TR" smtClean="0"/>
              <a:t>14.09.2014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779F-5F1F-48A3-81A9-EA982CC2F1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704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743-247E-4394-B5F5-105D02C4A40C}" type="datetimeFigureOut">
              <a:rPr lang="tr-TR" smtClean="0"/>
              <a:t>14.09.2014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779F-5F1F-48A3-81A9-EA982CC2F1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311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743-247E-4394-B5F5-105D02C4A40C}" type="datetimeFigureOut">
              <a:rPr lang="tr-TR" smtClean="0"/>
              <a:t>14.09.2014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779F-5F1F-48A3-81A9-EA982CC2F1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899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743-247E-4394-B5F5-105D02C4A40C}" type="datetimeFigureOut">
              <a:rPr lang="tr-TR" smtClean="0"/>
              <a:t>14.09.2014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779F-5F1F-48A3-81A9-EA982CC2F1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302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743-247E-4394-B5F5-105D02C4A40C}" type="datetimeFigureOut">
              <a:rPr lang="tr-TR" smtClean="0"/>
              <a:t>14.09.2014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779F-5F1F-48A3-81A9-EA982CC2F1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48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743-247E-4394-B5F5-105D02C4A40C}" type="datetimeFigureOut">
              <a:rPr lang="tr-TR" smtClean="0"/>
              <a:t>14.09.2014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779F-5F1F-48A3-81A9-EA982CC2F1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889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743-247E-4394-B5F5-105D02C4A40C}" type="datetimeFigureOut">
              <a:rPr lang="tr-TR" smtClean="0"/>
              <a:t>14.09.2014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779F-5F1F-48A3-81A9-EA982CC2F1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721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743-247E-4394-B5F5-105D02C4A40C}" type="datetimeFigureOut">
              <a:rPr lang="tr-TR" smtClean="0"/>
              <a:t>14.09.2014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779F-5F1F-48A3-81A9-EA982CC2F1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372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743-247E-4394-B5F5-105D02C4A40C}" type="datetimeFigureOut">
              <a:rPr lang="tr-TR" smtClean="0"/>
              <a:t>14.09.2014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779F-5F1F-48A3-81A9-EA982CC2F1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15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54743-247E-4394-B5F5-105D02C4A40C}" type="datetimeFigureOut">
              <a:rPr lang="tr-TR" smtClean="0"/>
              <a:t>14.09.2014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2779F-5F1F-48A3-81A9-EA982CC2F1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586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Çocuk Adalet Sistemi Kapsamında Kanıta Dayalı Sosyal İnceleme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800" dirty="0" smtClean="0">
                <a:latin typeface="Segoe Print" panose="02000600000000000000" pitchFamily="2" charset="0"/>
              </a:rPr>
              <a:t>Zeki KARATAŞ</a:t>
            </a:r>
          </a:p>
          <a:p>
            <a:r>
              <a:rPr lang="tr-TR" sz="1800" dirty="0" smtClean="0">
                <a:latin typeface="Segoe Print" panose="02000600000000000000" pitchFamily="2" charset="0"/>
              </a:rPr>
              <a:t>RTEÜ Sosyal Hizmet Bölümü</a:t>
            </a:r>
            <a:endParaRPr lang="tr-TR" sz="1800" dirty="0">
              <a:latin typeface="Segoe Print" panose="02000600000000000000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33862"/>
            <a:ext cx="827584" cy="1162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759" y="10019"/>
            <a:ext cx="2225241" cy="1152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6120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Ekolojik Sistem Yaklaşımı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/>
              <a:t>Böyle bir bakış açısını </a:t>
            </a:r>
            <a:r>
              <a:rPr lang="tr-T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ekolojik sistem perspektifi </a:t>
            </a:r>
            <a:r>
              <a:rPr lang="tr-TR" dirty="0"/>
              <a:t>sunmaktadır. </a:t>
            </a:r>
            <a:endParaRPr lang="tr-TR" dirty="0" smtClean="0"/>
          </a:p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kuramı ve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ekolojik görüş</a:t>
            </a:r>
            <a:r>
              <a:rPr lang="tr-TR" dirty="0"/>
              <a:t>, bir toplumsal sorunun tüm öğelerini değerlendirmeye olanak tanıyan bütünsel </a:t>
            </a:r>
            <a:r>
              <a:rPr lang="tr-TR" dirty="0" smtClean="0"/>
              <a:t>ve dinamik </a:t>
            </a:r>
            <a:r>
              <a:rPr lang="tr-TR" dirty="0"/>
              <a:t>bir kavram ve uygulama çerçevesi sunar.</a:t>
            </a:r>
          </a:p>
        </p:txBody>
      </p:sp>
    </p:spTree>
    <p:extLst>
      <p:ext uri="{BB962C8B-B14F-4D97-AF65-F5344CB8AC3E}">
        <p14:creationId xmlns:p14="http://schemas.microsoft.com/office/powerpoint/2010/main" val="1230638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dirty="0" smtClean="0"/>
              <a:t>Suç Eylemi Tek Başına Çocuğun Bir </a:t>
            </a:r>
            <a:r>
              <a:rPr lang="tr-TR" dirty="0"/>
              <a:t>K</a:t>
            </a:r>
            <a:r>
              <a:rPr lang="tr-TR" dirty="0" smtClean="0"/>
              <a:t>usuru Olamaz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tr-TR" dirty="0"/>
              <a:t>Ekolojik sistem perspektifi, </a:t>
            </a:r>
            <a:r>
              <a:rPr lang="tr-TR" dirty="0" smtClean="0"/>
              <a:t>risk altındaki çocuğun </a:t>
            </a:r>
            <a:r>
              <a:rPr lang="tr-TR" dirty="0"/>
              <a:t>çevresindeki sistemlerle etkileşimlerine odaklanır ve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etkileşimlerin çocuğun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suça sürüklenmesindeki yerini değerlendirmeyi sağlayacak bakışı verir. </a:t>
            </a:r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dirty="0" smtClean="0"/>
              <a:t>Bu bakış açısı</a:t>
            </a:r>
            <a:r>
              <a:rPr lang="tr-TR" dirty="0"/>
              <a:t>, suç davranışını, çocuğun bir kusuru olarak değil, </a:t>
            </a:r>
            <a:r>
              <a:rPr lang="tr-TR" b="1" dirty="0">
                <a:solidFill>
                  <a:srgbClr val="0070C0"/>
                </a:solidFill>
              </a:rPr>
              <a:t>çocuğun yararına çalışmamış </a:t>
            </a:r>
            <a:r>
              <a:rPr lang="tr-TR" b="1" dirty="0" smtClean="0">
                <a:solidFill>
                  <a:srgbClr val="0070C0"/>
                </a:solidFill>
              </a:rPr>
              <a:t>sistem ve </a:t>
            </a:r>
            <a:r>
              <a:rPr lang="tr-TR" b="1" dirty="0">
                <a:solidFill>
                  <a:srgbClr val="0070C0"/>
                </a:solidFill>
              </a:rPr>
              <a:t>etkileşimlerine</a:t>
            </a:r>
            <a:r>
              <a:rPr lang="tr-TR" dirty="0"/>
              <a:t> bağlar. </a:t>
            </a:r>
            <a:endParaRPr lang="tr-TR" dirty="0" smtClean="0"/>
          </a:p>
          <a:p>
            <a:r>
              <a:rPr lang="tr-TR" dirty="0" smtClean="0"/>
              <a:t>Öyle </a:t>
            </a:r>
            <a:r>
              <a:rPr lang="tr-TR" dirty="0"/>
              <a:t>ise, yapılacak müdahalenin de bu bakış açısına </a:t>
            </a:r>
            <a:r>
              <a:rPr lang="tr-TR" dirty="0" smtClean="0"/>
              <a:t>dayanarak söz </a:t>
            </a:r>
            <a:r>
              <a:rPr lang="tr-TR" dirty="0"/>
              <a:t>konusu sistemlere ve etkileşimlere odaklanması beklenir.</a:t>
            </a:r>
          </a:p>
        </p:txBody>
      </p:sp>
    </p:spTree>
    <p:extLst>
      <p:ext uri="{BB962C8B-B14F-4D97-AF65-F5344CB8AC3E}">
        <p14:creationId xmlns:p14="http://schemas.microsoft.com/office/powerpoint/2010/main" val="593951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Bilgi, Beceri, Değer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/>
              <a:t>SİR hazırlama sürecinde </a:t>
            </a:r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sosyal çalışma görevlisi</a:t>
            </a:r>
            <a:r>
              <a:rPr lang="tr-TR" dirty="0"/>
              <a:t>, bütüncül müdahale modelinin </a:t>
            </a:r>
            <a:r>
              <a:rPr lang="tr-TR" dirty="0" smtClean="0"/>
              <a:t>gerektirdiği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bilgi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beceri ve değerleri</a:t>
            </a:r>
            <a:r>
              <a:rPr lang="tr-TR" dirty="0"/>
              <a:t> (sosyal hizmet etiği) bütünleştirebilmelidir.</a:t>
            </a:r>
          </a:p>
        </p:txBody>
      </p:sp>
    </p:spTree>
    <p:extLst>
      <p:ext uri="{BB962C8B-B14F-4D97-AF65-F5344CB8AC3E}">
        <p14:creationId xmlns:p14="http://schemas.microsoft.com/office/powerpoint/2010/main" val="3375656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dirty="0" smtClean="0"/>
              <a:t>Özetlemek gerekirse SİR hazırlama sürecinin;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tr-TR" dirty="0" smtClean="0"/>
              <a:t> Çocuğu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çevresi içinde hakları olan bir birey </a:t>
            </a:r>
            <a:r>
              <a:rPr lang="tr-TR" dirty="0"/>
              <a:t>olarak ele </a:t>
            </a:r>
            <a:r>
              <a:rPr lang="tr-TR" dirty="0" smtClean="0"/>
              <a:t>almayı,</a:t>
            </a:r>
          </a:p>
          <a:p>
            <a:pPr marL="0" indent="0">
              <a:buNone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tr-TR" dirty="0"/>
              <a:t>Çocuğun yararına işlemeyen etkileşimlere odaklanan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kapsamlı ve bütüncül bir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değerlendirme </a:t>
            </a:r>
            <a:r>
              <a:rPr lang="tr-TR" dirty="0" smtClean="0"/>
              <a:t>yapmayı</a:t>
            </a:r>
            <a:r>
              <a:rPr lang="tr-TR" dirty="0"/>
              <a:t>,</a:t>
            </a:r>
          </a:p>
          <a:p>
            <a:pPr marL="0" indent="0">
              <a:buNone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tr-TR" dirty="0"/>
              <a:t>Bu değerlendirmeyi yansıtacak, çocuğun ve çevresine ilişkin değişmeyi </a:t>
            </a:r>
            <a:r>
              <a:rPr lang="tr-TR" dirty="0" smtClean="0"/>
              <a:t>hedefleyen; çocuğun </a:t>
            </a:r>
            <a:r>
              <a:rPr lang="tr-TR" dirty="0"/>
              <a:t>toplumda sağlıklı ve üretken bir birey olarak yer almasını sağlayacak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bütüncül müdahale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planına </a:t>
            </a:r>
            <a:r>
              <a:rPr lang="tr-TR" dirty="0"/>
              <a:t>yer vermeyi içeren üç önemli boyut vardır.</a:t>
            </a:r>
          </a:p>
        </p:txBody>
      </p:sp>
    </p:spTree>
    <p:extLst>
      <p:ext uri="{BB962C8B-B14F-4D97-AF65-F5344CB8AC3E}">
        <p14:creationId xmlns:p14="http://schemas.microsoft.com/office/powerpoint/2010/main" val="2777245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SOSYAL İNCELEME </a:t>
            </a:r>
            <a:r>
              <a:rPr lang="tr-TR" dirty="0" smtClean="0"/>
              <a:t>RAPORUNDA İÇERİK </a:t>
            </a:r>
            <a:r>
              <a:rPr lang="tr-TR" dirty="0"/>
              <a:t>VE </a:t>
            </a:r>
            <a:r>
              <a:rPr lang="tr-TR" dirty="0" smtClean="0"/>
              <a:t>BİÇİM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35737" y="5890046"/>
            <a:ext cx="91082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dirty="0" err="1" smtClean="0"/>
              <a:t>Uluğtekin</a:t>
            </a:r>
            <a:r>
              <a:rPr lang="tr-TR" dirty="0" smtClean="0"/>
              <a:t>, S</a:t>
            </a:r>
            <a:r>
              <a:rPr lang="tr-TR" dirty="0"/>
              <a:t>. (2010). “Çocukların Ceza Sorumluluğunun Değerlendirilmesinde Sosyal İnceleme Raporlarının Yeri</a:t>
            </a:r>
            <a:r>
              <a:rPr lang="tr-TR" dirty="0" smtClean="0"/>
              <a:t>”, Ceza </a:t>
            </a:r>
            <a:r>
              <a:rPr lang="tr-TR" dirty="0"/>
              <a:t>Sorumluluğunun Değerlendirilmesi Rehberi</a:t>
            </a:r>
            <a:r>
              <a:rPr lang="tr-TR" dirty="0" smtClean="0"/>
              <a:t>”, http</a:t>
            </a:r>
            <a:r>
              <a:rPr lang="tr-TR" dirty="0"/>
              <a:t>://www.edb.adalet.gov.tr/ csr.pdf</a:t>
            </a:r>
          </a:p>
        </p:txBody>
      </p:sp>
    </p:spTree>
    <p:extLst>
      <p:ext uri="{BB962C8B-B14F-4D97-AF65-F5344CB8AC3E}">
        <p14:creationId xmlns:p14="http://schemas.microsoft.com/office/powerpoint/2010/main" val="2489273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dirty="0" smtClean="0"/>
              <a:t>Sosyal İnceleme Raporunun Bölümleri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/>
              <a:t>Çocuk </a:t>
            </a:r>
            <a:r>
              <a:rPr lang="tr-TR" dirty="0" smtClean="0"/>
              <a:t>koruma </a:t>
            </a:r>
            <a:r>
              <a:rPr lang="tr-TR" dirty="0"/>
              <a:t>sisteminde suça </a:t>
            </a:r>
            <a:r>
              <a:rPr lang="tr-TR" dirty="0" smtClean="0"/>
              <a:t>sürüklenmiş ya da suç mağduru </a:t>
            </a:r>
            <a:r>
              <a:rPr lang="tr-TR" dirty="0"/>
              <a:t>çocuklar için hazırlanan </a:t>
            </a:r>
            <a:r>
              <a:rPr lang="tr-TR" dirty="0" err="1"/>
              <a:t>SİR’de</a:t>
            </a:r>
            <a:r>
              <a:rPr lang="tr-TR" dirty="0"/>
              <a:t> üç bölüm bulunur.</a:t>
            </a:r>
          </a:p>
          <a:p>
            <a:r>
              <a:rPr lang="tr-TR" dirty="0"/>
              <a:t>Bunlar </a:t>
            </a:r>
            <a:r>
              <a:rPr lang="tr-T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“Formel Bilgiler”</a:t>
            </a:r>
            <a:r>
              <a:rPr lang="tr-TR" dirty="0"/>
              <a:t>, </a:t>
            </a:r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“Değerlendirme” </a:t>
            </a:r>
            <a:r>
              <a:rPr lang="tr-TR" dirty="0"/>
              <a:t>ve </a:t>
            </a:r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“Müdahale” </a:t>
            </a:r>
            <a:r>
              <a:rPr lang="tr-TR" dirty="0"/>
              <a:t>bölümleridir.</a:t>
            </a:r>
          </a:p>
        </p:txBody>
      </p:sp>
    </p:spTree>
    <p:extLst>
      <p:ext uri="{BB962C8B-B14F-4D97-AF65-F5344CB8AC3E}">
        <p14:creationId xmlns:p14="http://schemas.microsoft.com/office/powerpoint/2010/main" val="3531415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Formel Bilgiler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“Formel Bilgiler” </a:t>
            </a:r>
            <a:r>
              <a:rPr lang="tr-TR" dirty="0"/>
              <a:t>bölümü </a:t>
            </a:r>
            <a:r>
              <a:rPr lang="tr-TR" dirty="0" err="1"/>
              <a:t>SİR’in</a:t>
            </a:r>
            <a:r>
              <a:rPr lang="tr-TR" dirty="0"/>
              <a:t> en başında yer alır ve üç alt bölümden oluşur. Bunlar;</a:t>
            </a:r>
          </a:p>
          <a:p>
            <a:pPr marL="0" indent="0">
              <a:buNone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tr-TR" dirty="0"/>
              <a:t> Raporun yasal dayanağı;</a:t>
            </a:r>
          </a:p>
          <a:p>
            <a:pPr marL="0" indent="0">
              <a:buNone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tr-TR" dirty="0"/>
              <a:t> Kimlik bilgileri;</a:t>
            </a:r>
          </a:p>
          <a:p>
            <a:pPr marL="0" indent="0">
              <a:buNone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tr-TR" dirty="0"/>
              <a:t> Kullanılan kaynaklar ve bilgi toplama yollarıdır.</a:t>
            </a:r>
          </a:p>
        </p:txBody>
      </p:sp>
    </p:spTree>
    <p:extLst>
      <p:ext uri="{BB962C8B-B14F-4D97-AF65-F5344CB8AC3E}">
        <p14:creationId xmlns:p14="http://schemas.microsoft.com/office/powerpoint/2010/main" val="4053161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dirty="0" smtClean="0"/>
              <a:t>Sosyal İnceleme Raporunun Ana Gövdesi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err="1"/>
              <a:t>SİR’in</a:t>
            </a:r>
            <a:r>
              <a:rPr lang="tr-TR" dirty="0"/>
              <a:t> ana gövdesini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“Değerlendirme” </a:t>
            </a:r>
            <a:r>
              <a:rPr lang="tr-TR" dirty="0"/>
              <a:t>ve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“Müdahale”</a:t>
            </a:r>
            <a:r>
              <a:rPr lang="tr-TR" dirty="0"/>
              <a:t> bölümleri oluşturur. </a:t>
            </a:r>
            <a:endParaRPr lang="tr-TR" dirty="0" smtClean="0"/>
          </a:p>
          <a:p>
            <a:r>
              <a:rPr lang="tr-TR" dirty="0" smtClean="0"/>
              <a:t>Müdahale bölümü, değerlendirme </a:t>
            </a:r>
            <a:r>
              <a:rPr lang="tr-TR" dirty="0"/>
              <a:t>üzerine kurulacağı için,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değerlendirme bölümü </a:t>
            </a:r>
            <a:r>
              <a:rPr lang="tr-TR" dirty="0" err="1"/>
              <a:t>SİR’in</a:t>
            </a:r>
            <a:r>
              <a:rPr lang="tr-TR" dirty="0"/>
              <a:t> ağırlığı </a:t>
            </a:r>
            <a:r>
              <a:rPr lang="tr-TR" dirty="0" smtClean="0"/>
              <a:t>olan bölümüdür.</a:t>
            </a:r>
          </a:p>
        </p:txBody>
      </p:sp>
    </p:spTree>
    <p:extLst>
      <p:ext uri="{BB962C8B-B14F-4D97-AF65-F5344CB8AC3E}">
        <p14:creationId xmlns:p14="http://schemas.microsoft.com/office/powerpoint/2010/main" val="770843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Değerlendirme Bölümü</a:t>
            </a:r>
            <a:endParaRPr lang="tr-T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Suça ya da mağduriyete </a:t>
            </a:r>
            <a:r>
              <a:rPr lang="tr-TR" dirty="0"/>
              <a:t>ilişkin bilgiler;</a:t>
            </a:r>
          </a:p>
          <a:p>
            <a:r>
              <a:rPr lang="tr-TR" dirty="0" smtClean="0"/>
              <a:t>Bireysel </a:t>
            </a:r>
            <a:r>
              <a:rPr lang="tr-TR" dirty="0"/>
              <a:t>özelliklere ilişkin bilgiler;</a:t>
            </a:r>
          </a:p>
          <a:p>
            <a:r>
              <a:rPr lang="tr-TR" dirty="0" smtClean="0"/>
              <a:t>Çevre </a:t>
            </a:r>
            <a:r>
              <a:rPr lang="tr-TR" dirty="0"/>
              <a:t>(toplumsal yapı, kültür) ve aileye ilişkin bilgiler</a:t>
            </a:r>
            <a:r>
              <a:rPr lang="tr-TR" dirty="0" smtClean="0"/>
              <a:t>;</a:t>
            </a:r>
          </a:p>
          <a:p>
            <a:r>
              <a:rPr lang="tr-TR" dirty="0" smtClean="0"/>
              <a:t>Konut ve </a:t>
            </a:r>
            <a:r>
              <a:rPr lang="tr-TR" dirty="0" err="1" smtClean="0"/>
              <a:t>sosyo</a:t>
            </a:r>
            <a:r>
              <a:rPr lang="tr-TR" dirty="0" smtClean="0"/>
              <a:t>-ekonomik duruma ilişkin bilgiler</a:t>
            </a:r>
            <a:endParaRPr lang="tr-TR" dirty="0"/>
          </a:p>
          <a:p>
            <a:r>
              <a:rPr lang="tr-TR" dirty="0" smtClean="0"/>
              <a:t>Okul</a:t>
            </a:r>
            <a:r>
              <a:rPr lang="tr-TR" dirty="0"/>
              <a:t>, iş, arkadaş grubu ve boş zamanları değerlendirmeye ilişkin bilgiler;</a:t>
            </a:r>
          </a:p>
        </p:txBody>
      </p:sp>
    </p:spTree>
    <p:extLst>
      <p:ext uri="{BB962C8B-B14F-4D97-AF65-F5344CB8AC3E}">
        <p14:creationId xmlns:p14="http://schemas.microsoft.com/office/powerpoint/2010/main" val="561840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Sonuç Bölümünde </a:t>
            </a:r>
            <a:endParaRPr lang="tr-T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/>
              <a:t>Suçun </a:t>
            </a:r>
            <a:r>
              <a:rPr lang="tr-TR" dirty="0" smtClean="0"/>
              <a:t>ya da mağduriyetin ortaya </a:t>
            </a:r>
            <a:r>
              <a:rPr lang="tr-TR" dirty="0"/>
              <a:t>çıkışına ilişkin sonuç-değerlendirmede </a:t>
            </a:r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sosyal çalışma görevlisi</a:t>
            </a:r>
            <a:r>
              <a:rPr lang="tr-TR" dirty="0"/>
              <a:t> </a:t>
            </a:r>
            <a:r>
              <a:rPr lang="tr-TR" dirty="0" smtClean="0"/>
              <a:t>çocuğun suça yönelmesindeki veya mağdur olmasındaki </a:t>
            </a:r>
            <a:r>
              <a:rPr lang="tr-TR" dirty="0"/>
              <a:t>nedenlerin bir yorumunu yapar.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yorumda </a:t>
            </a:r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“yapı, kültür, </a:t>
            </a:r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biyografi”</a:t>
            </a:r>
            <a:r>
              <a:rPr lang="tr-TR" dirty="0" smtClean="0"/>
              <a:t> üçlü </a:t>
            </a:r>
            <a:r>
              <a:rPr lang="tr-TR" dirty="0"/>
              <a:t>kavramından yararlanılır.</a:t>
            </a:r>
          </a:p>
        </p:txBody>
      </p:sp>
    </p:spTree>
    <p:extLst>
      <p:ext uri="{BB962C8B-B14F-4D97-AF65-F5344CB8AC3E}">
        <p14:creationId xmlns:p14="http://schemas.microsoft.com/office/powerpoint/2010/main" val="242821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Oval 5"/>
          <p:cNvSpPr>
            <a:spLocks noChangeArrowheads="1"/>
          </p:cNvSpPr>
          <p:nvPr/>
        </p:nvSpPr>
        <p:spPr bwMode="auto">
          <a:xfrm>
            <a:off x="395288" y="2852738"/>
            <a:ext cx="2449512" cy="2449512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 dirty="0">
                <a:solidFill>
                  <a:schemeClr val="bg1"/>
                </a:solidFill>
              </a:rPr>
              <a:t>SOSYAL ÇEVRE</a:t>
            </a:r>
          </a:p>
        </p:txBody>
      </p:sp>
      <p:sp>
        <p:nvSpPr>
          <p:cNvPr id="21508" name="Oval 6"/>
          <p:cNvSpPr>
            <a:spLocks noChangeArrowheads="1"/>
          </p:cNvSpPr>
          <p:nvPr/>
        </p:nvSpPr>
        <p:spPr bwMode="auto">
          <a:xfrm>
            <a:off x="1260475" y="2924175"/>
            <a:ext cx="863600" cy="8636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>
                <a:solidFill>
                  <a:schemeClr val="bg2"/>
                </a:solidFill>
              </a:rPr>
              <a:t>BİREY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555874" y="549275"/>
            <a:ext cx="6408613" cy="5805488"/>
          </a:xfrm>
        </p:spPr>
        <p:txBody>
          <a:bodyPr/>
          <a:lstStyle/>
          <a:p>
            <a:pPr algn="r" eaLnBrk="1" hangingPunct="1">
              <a:defRPr/>
            </a:pPr>
            <a:r>
              <a:rPr lang="tr-TR" dirty="0" smtClean="0"/>
              <a:t>Sosyal hizmetin mesleki etkinlik odağı, </a:t>
            </a:r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çevresi içinde bireydir.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</a:p>
          <a:p>
            <a:pPr algn="r" eaLnBrk="1" hangingPunct="1">
              <a:defRPr/>
            </a:pPr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Sosyal hizmet</a:t>
            </a:r>
            <a:r>
              <a:rPr lang="tr-TR" dirty="0" smtClean="0"/>
              <a:t>, birey ile sosyal çevresi arasında etkileşimler sürecinde ortaya çıkan ve 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tr-TR" dirty="0" smtClean="0"/>
              <a:t>	onların sosyal işlevselliklerini olumsuz yönde etkileyen sorunları ve farklı yaşam durumlarını değerlendiren, ele alan ve müdahale yetkisi olan bir meslektir. </a:t>
            </a:r>
          </a:p>
        </p:txBody>
      </p:sp>
      <p:sp>
        <p:nvSpPr>
          <p:cNvPr id="21510" name="AutoShape 9"/>
          <p:cNvSpPr>
            <a:spLocks/>
          </p:cNvSpPr>
          <p:nvPr/>
        </p:nvSpPr>
        <p:spPr bwMode="auto">
          <a:xfrm>
            <a:off x="179388" y="1989138"/>
            <a:ext cx="1274762" cy="719137"/>
          </a:xfrm>
          <a:prstGeom prst="borderCallout2">
            <a:avLst>
              <a:gd name="adj1" fmla="val 15894"/>
              <a:gd name="adj2" fmla="val 105977"/>
              <a:gd name="adj3" fmla="val 15894"/>
              <a:gd name="adj4" fmla="val 113574"/>
              <a:gd name="adj5" fmla="val 144148"/>
              <a:gd name="adj6" fmla="val 121421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>
                <a:solidFill>
                  <a:schemeClr val="bg1"/>
                </a:solidFill>
              </a:rPr>
              <a:t>sosyal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>
                <a:solidFill>
                  <a:schemeClr val="bg1"/>
                </a:solidFill>
              </a:rPr>
              <a:t>işlevsellik</a:t>
            </a:r>
          </a:p>
        </p:txBody>
      </p:sp>
      <p:sp>
        <p:nvSpPr>
          <p:cNvPr id="21511" name="AutoShape 10"/>
          <p:cNvSpPr>
            <a:spLocks/>
          </p:cNvSpPr>
          <p:nvPr/>
        </p:nvSpPr>
        <p:spPr bwMode="auto">
          <a:xfrm>
            <a:off x="179388" y="836613"/>
            <a:ext cx="1274762" cy="719137"/>
          </a:xfrm>
          <a:prstGeom prst="borderCallout2">
            <a:avLst>
              <a:gd name="adj1" fmla="val 15894"/>
              <a:gd name="adj2" fmla="val 105977"/>
              <a:gd name="adj3" fmla="val 15894"/>
              <a:gd name="adj4" fmla="val 120546"/>
              <a:gd name="adj5" fmla="val 313685"/>
              <a:gd name="adj6" fmla="val 135491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>
                <a:solidFill>
                  <a:schemeClr val="bg1"/>
                </a:solidFill>
              </a:rPr>
              <a:t>yaşam kalitesi</a:t>
            </a:r>
          </a:p>
        </p:txBody>
      </p:sp>
      <p:sp>
        <p:nvSpPr>
          <p:cNvPr id="21512" name="Text Box 11"/>
          <p:cNvSpPr txBox="1">
            <a:spLocks noChangeArrowheads="1"/>
          </p:cNvSpPr>
          <p:nvPr/>
        </p:nvSpPr>
        <p:spPr bwMode="auto">
          <a:xfrm>
            <a:off x="755650" y="4508500"/>
            <a:ext cx="1728788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200" b="1">
                <a:solidFill>
                  <a:schemeClr val="bg1"/>
                </a:solidFill>
              </a:rPr>
              <a:t>Değişen sosyo-ekonomik koşullar ve değerler</a:t>
            </a:r>
          </a:p>
        </p:txBody>
      </p:sp>
    </p:spTree>
    <p:extLst>
      <p:ext uri="{BB962C8B-B14F-4D97-AF65-F5344CB8AC3E}">
        <p14:creationId xmlns:p14="http://schemas.microsoft.com/office/powerpoint/2010/main" val="150255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r-TR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Üçlü kavram, suçun </a:t>
            </a:r>
            <a:r>
              <a:rPr lang="tr-TR" sz="35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“bireyin toplumsal bağlamı” </a:t>
            </a:r>
            <a:r>
              <a:rPr lang="tr-T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içinde görülmesine </a:t>
            </a:r>
            <a:r>
              <a:rPr lang="tr-TR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açılım sağlar. </a:t>
            </a:r>
            <a:endParaRPr lang="tr-TR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r-TR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Yapı” </a:t>
            </a:r>
            <a:r>
              <a:rPr lang="tr-TR" dirty="0"/>
              <a:t>temel </a:t>
            </a:r>
            <a:r>
              <a:rPr lang="tr-TR" dirty="0" err="1"/>
              <a:t>sosyo</a:t>
            </a:r>
            <a:r>
              <a:rPr lang="tr-TR" dirty="0"/>
              <a:t>-ekonomik etmenler olup çocuğun </a:t>
            </a:r>
            <a:r>
              <a:rPr lang="tr-TR" dirty="0" smtClean="0"/>
              <a:t>sahip olduğu </a:t>
            </a:r>
            <a:r>
              <a:rPr lang="tr-TR" dirty="0"/>
              <a:t>fırsat ve olanakları belirler. </a:t>
            </a:r>
            <a:r>
              <a:rPr lang="tr-TR" dirty="0" smtClean="0"/>
              <a:t> Bu </a:t>
            </a:r>
            <a:r>
              <a:rPr lang="tr-TR" dirty="0"/>
              <a:t>çerçevede toplumsal ekonomik yapının </a:t>
            </a:r>
            <a:r>
              <a:rPr lang="tr-TR" dirty="0" smtClean="0"/>
              <a:t>özellikleri ve </a:t>
            </a:r>
            <a:r>
              <a:rPr lang="tr-TR" dirty="0"/>
              <a:t>sorunlarını da belirtmek gerekir. </a:t>
            </a:r>
            <a:endParaRPr lang="tr-TR" dirty="0" smtClean="0"/>
          </a:p>
          <a:p>
            <a:r>
              <a:rPr lang="tr-TR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r-TR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Kültür” </a:t>
            </a:r>
            <a:r>
              <a:rPr lang="tr-TR" dirty="0"/>
              <a:t>çocuğun kimliğinin temel öğelerinden </a:t>
            </a:r>
            <a:r>
              <a:rPr lang="tr-TR" dirty="0" smtClean="0"/>
              <a:t>biri olarak</a:t>
            </a:r>
            <a:r>
              <a:rPr lang="tr-TR" dirty="0"/>
              <a:t>; çocuğu çevreleyen kültürel değerler ve içinde yaşanılan mahalle, etnik grup, </a:t>
            </a:r>
            <a:r>
              <a:rPr lang="tr-TR" dirty="0" smtClean="0"/>
              <a:t>aile ve </a:t>
            </a:r>
            <a:r>
              <a:rPr lang="tr-TR" dirty="0"/>
              <a:t>arkadaş grubu tarafından benimsenmiş olan yaşam biçimidir. </a:t>
            </a:r>
            <a:endParaRPr lang="tr-TR" dirty="0" smtClean="0"/>
          </a:p>
          <a:p>
            <a:r>
              <a:rPr lang="tr-TR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r-TR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Biyografi”</a:t>
            </a:r>
            <a:r>
              <a:rPr lang="tr-TR" dirty="0"/>
              <a:t> ise bu </a:t>
            </a:r>
            <a:r>
              <a:rPr lang="tr-TR" dirty="0" smtClean="0"/>
              <a:t>öğelerin belirlediği </a:t>
            </a:r>
            <a:r>
              <a:rPr lang="tr-TR" dirty="0"/>
              <a:t>ortamda çocuğun </a:t>
            </a:r>
            <a:r>
              <a:rPr lang="tr-TR" dirty="0" smtClean="0"/>
              <a:t>suç veya mağduriyetle ilgili </a:t>
            </a:r>
            <a:r>
              <a:rPr lang="tr-TR" dirty="0"/>
              <a:t>deneyimi yaşamasına neden olan </a:t>
            </a:r>
            <a:r>
              <a:rPr lang="tr-TR" dirty="0" smtClean="0"/>
              <a:t>bireysel özellikleri </a:t>
            </a:r>
            <a:r>
              <a:rPr lang="tr-TR" dirty="0"/>
              <a:t>anlamına gelir.</a:t>
            </a:r>
          </a:p>
        </p:txBody>
      </p:sp>
    </p:spTree>
    <p:extLst>
      <p:ext uri="{BB962C8B-B14F-4D97-AF65-F5344CB8AC3E}">
        <p14:creationId xmlns:p14="http://schemas.microsoft.com/office/powerpoint/2010/main" val="734286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Bütüncül Değerlendirme</a:t>
            </a: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Böylece </a:t>
            </a:r>
            <a:r>
              <a:rPr lang="tr-TR" dirty="0" smtClean="0"/>
              <a:t>çocuk-suç veya mağduriyet </a:t>
            </a:r>
            <a:r>
              <a:rPr lang="tr-TR" dirty="0"/>
              <a:t>arasındaki ilişkileri değerlendirmede 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toplumsal yapı</a:t>
            </a: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tr-TR" dirty="0"/>
              <a:t> </a:t>
            </a: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kültürel değerler </a:t>
            </a:r>
            <a:r>
              <a:rPr lang="tr-TR" dirty="0"/>
              <a:t>ve </a:t>
            </a: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bireysel özellikler </a:t>
            </a:r>
            <a:r>
              <a:rPr lang="tr-TR" dirty="0"/>
              <a:t>bütünlük içinde ele alınır.</a:t>
            </a:r>
          </a:p>
        </p:txBody>
      </p:sp>
    </p:spTree>
    <p:extLst>
      <p:ext uri="{BB962C8B-B14F-4D97-AF65-F5344CB8AC3E}">
        <p14:creationId xmlns:p14="http://schemas.microsoft.com/office/powerpoint/2010/main" val="2648267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Suçun veya mağduriyetin kontrol altına alınmasına ilişkin öneriler</a:t>
            </a:r>
            <a:endParaRPr lang="tr-T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Toplanan bilgiler yukarıdaki çerçevede değerlendirildikten sonra, </a:t>
            </a:r>
            <a:r>
              <a:rPr lang="tr-T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suçun veya mağduriyetin denetlenmesi ve kontrol </a:t>
            </a:r>
            <a:r>
              <a:rPr lang="tr-T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ltına </a:t>
            </a:r>
            <a:r>
              <a:rPr lang="tr-T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alınması”</a:t>
            </a:r>
            <a:r>
              <a:rPr lang="tr-TR" dirty="0" err="1" smtClean="0"/>
              <a:t>na</a:t>
            </a:r>
            <a:r>
              <a:rPr lang="tr-TR" dirty="0" smtClean="0"/>
              <a:t> ilişkin </a:t>
            </a:r>
            <a:r>
              <a:rPr lang="tr-TR" dirty="0"/>
              <a:t>bir başka değerlendirme yapılır. </a:t>
            </a:r>
            <a:endParaRPr lang="tr-TR" dirty="0" smtClean="0"/>
          </a:p>
          <a:p>
            <a:r>
              <a:rPr lang="tr-TR" dirty="0" smtClean="0"/>
              <a:t>Suçun ve mağduriyetin kontrolüne </a:t>
            </a:r>
            <a:r>
              <a:rPr lang="tr-TR" dirty="0"/>
              <a:t>ilişkin sonuç </a:t>
            </a:r>
            <a:r>
              <a:rPr lang="tr-TR" dirty="0" smtClean="0"/>
              <a:t>değerlendirme, suça </a:t>
            </a:r>
            <a:r>
              <a:rPr lang="tr-TR" dirty="0"/>
              <a:t>sürüklenen </a:t>
            </a:r>
            <a:r>
              <a:rPr lang="tr-TR" dirty="0" smtClean="0"/>
              <a:t>veya suç mağduru çocuğun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geleceğine ilişkin gereken müdahaleye </a:t>
            </a:r>
            <a:r>
              <a:rPr lang="tr-TR" dirty="0"/>
              <a:t>yol gösterir. </a:t>
            </a:r>
            <a:endParaRPr lang="tr-TR" dirty="0" smtClean="0"/>
          </a:p>
          <a:p>
            <a:r>
              <a:rPr lang="tr-TR" dirty="0" smtClean="0"/>
              <a:t>Bu değerlendirmede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“risk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gereksinme, kaynak” </a:t>
            </a:r>
            <a:r>
              <a:rPr lang="tr-TR" dirty="0"/>
              <a:t>üçlü kavramından yararlanılır.</a:t>
            </a:r>
          </a:p>
        </p:txBody>
      </p:sp>
    </p:spTree>
    <p:extLst>
      <p:ext uri="{BB962C8B-B14F-4D97-AF65-F5344CB8AC3E}">
        <p14:creationId xmlns:p14="http://schemas.microsoft.com/office/powerpoint/2010/main" val="14220426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ve Gereksinim</a:t>
            </a:r>
            <a:endParaRPr lang="tr-TR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“Risk”, </a:t>
            </a:r>
            <a:r>
              <a:rPr lang="tr-TR" dirty="0"/>
              <a:t>suçun </a:t>
            </a:r>
            <a:r>
              <a:rPr lang="tr-TR" dirty="0" smtClean="0"/>
              <a:t>veya mağduriyetin ortaya </a:t>
            </a:r>
            <a:r>
              <a:rPr lang="tr-TR" dirty="0"/>
              <a:t>çıkardığı zarar ile çocuğun gelecekte tekrar suç </a:t>
            </a:r>
            <a:r>
              <a:rPr lang="tr-TR" dirty="0" smtClean="0"/>
              <a:t>işlemesine ya da mağdur olmasına </a:t>
            </a:r>
            <a:r>
              <a:rPr lang="tr-TR" dirty="0"/>
              <a:t>yol </a:t>
            </a:r>
            <a:r>
              <a:rPr lang="tr-TR" dirty="0" smtClean="0"/>
              <a:t>açabilecek koşulların </a:t>
            </a:r>
            <a:r>
              <a:rPr lang="tr-TR" dirty="0"/>
              <a:t>açıklanmasıdır</a:t>
            </a:r>
            <a:r>
              <a:rPr lang="tr-TR" dirty="0" smtClean="0"/>
              <a:t>.</a:t>
            </a:r>
          </a:p>
          <a:p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“Gereksinim”, </a:t>
            </a:r>
            <a:r>
              <a:rPr lang="tr-TR" dirty="0"/>
              <a:t>yukarıda sözü edilen koşullar dikkate alınarak çocuğun bireysel, </a:t>
            </a:r>
            <a:r>
              <a:rPr lang="tr-TR" dirty="0" smtClean="0"/>
              <a:t>kültürel ve </a:t>
            </a:r>
            <a:r>
              <a:rPr lang="tr-TR" dirty="0"/>
              <a:t>toplumsal açıdan gelişimini sürdürebilmesi için gereksindiği şeylerin ortaya konmasıdır.</a:t>
            </a:r>
          </a:p>
        </p:txBody>
      </p:sp>
    </p:spTree>
    <p:extLst>
      <p:ext uri="{BB962C8B-B14F-4D97-AF65-F5344CB8AC3E}">
        <p14:creationId xmlns:p14="http://schemas.microsoft.com/office/powerpoint/2010/main" val="10241015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Kaynaklar</a:t>
            </a:r>
            <a:endParaRPr lang="tr-TR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“Kaynaklar”, </a:t>
            </a:r>
            <a:r>
              <a:rPr lang="tr-TR" dirty="0"/>
              <a:t>suça yönelmiş çocuğun gereksinimleri göz önüne alınarak ortaya </a:t>
            </a:r>
            <a:r>
              <a:rPr lang="tr-TR" dirty="0" smtClean="0"/>
              <a:t>konulan olanaklardır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olanaklar, </a:t>
            </a:r>
            <a:r>
              <a:rPr lang="tr-T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çocuğa ilişkin kaynaklar </a:t>
            </a:r>
            <a:r>
              <a:rPr lang="tr-TR" dirty="0"/>
              <a:t>ve </a:t>
            </a:r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toplumdaki kaynaklar </a:t>
            </a:r>
            <a:r>
              <a:rPr lang="tr-TR" dirty="0"/>
              <a:t>olmak </a:t>
            </a:r>
            <a:r>
              <a:rPr lang="tr-TR" dirty="0" smtClean="0"/>
              <a:t>üzere iki </a:t>
            </a:r>
            <a:r>
              <a:rPr lang="tr-TR" dirty="0"/>
              <a:t>grupta ele alınabilir. </a:t>
            </a:r>
            <a:endParaRPr lang="tr-TR" dirty="0" smtClean="0"/>
          </a:p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Çocuğun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kaynakları,</a:t>
            </a:r>
            <a:r>
              <a:rPr lang="tr-TR" dirty="0"/>
              <a:t> çocuğa ve yakın çevresine ilişkin kaynaklardır</a:t>
            </a:r>
            <a:r>
              <a:rPr lang="tr-TR" dirty="0" smtClean="0"/>
              <a:t>.</a:t>
            </a:r>
          </a:p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İkinci grup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kaynaklar, </a:t>
            </a:r>
            <a:r>
              <a:rPr lang="tr-TR" dirty="0" smtClean="0"/>
              <a:t>çocuğun </a:t>
            </a:r>
            <a:r>
              <a:rPr lang="tr-TR" dirty="0"/>
              <a:t>gereksinmelerini karşılayacak; yerel, ulusal ve uluslararası düzeydeki yasal </a:t>
            </a:r>
            <a:r>
              <a:rPr lang="tr-TR" dirty="0" smtClean="0"/>
              <a:t>ve örgütsel </a:t>
            </a:r>
            <a:r>
              <a:rPr lang="tr-TR" dirty="0"/>
              <a:t>düzenlemeler, politikalar ve olanaklar olarak kısaca özetlenebilir.</a:t>
            </a:r>
          </a:p>
        </p:txBody>
      </p:sp>
    </p:spTree>
    <p:extLst>
      <p:ext uri="{BB962C8B-B14F-4D97-AF65-F5344CB8AC3E}">
        <p14:creationId xmlns:p14="http://schemas.microsoft.com/office/powerpoint/2010/main" val="28219752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Müdahale </a:t>
            </a:r>
            <a:r>
              <a:rPr lang="tr-TR" dirty="0" smtClean="0"/>
              <a:t>Planı Bölümü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 bölüm, çocuk hakkında verilecek karara ilişkin olarak mahkemeye sunulan </a:t>
            </a:r>
            <a:r>
              <a:rPr lang="tr-TR" dirty="0" smtClean="0"/>
              <a:t>önerileri kapsar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Müdahale</a:t>
            </a:r>
            <a:r>
              <a:rPr lang="tr-TR" dirty="0"/>
              <a:t>, </a:t>
            </a:r>
            <a:r>
              <a:rPr lang="tr-TR" dirty="0" smtClean="0"/>
              <a:t>sonuç-değerlendirmelere </a:t>
            </a:r>
            <a:r>
              <a:rPr lang="tr-TR" dirty="0"/>
              <a:t>dayalı olarak geliştirilen bir </a:t>
            </a:r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“planlı değişme </a:t>
            </a:r>
            <a:r>
              <a:rPr lang="tr-TR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süreci”</a:t>
            </a:r>
            <a:r>
              <a:rPr lang="tr-TR" dirty="0" err="1" smtClean="0"/>
              <a:t>nin</a:t>
            </a:r>
            <a:r>
              <a:rPr lang="tr-TR" dirty="0" smtClean="0"/>
              <a:t> de </a:t>
            </a:r>
            <a:r>
              <a:rPr lang="tr-TR" dirty="0"/>
              <a:t>adımını oluşturmaktadır.</a:t>
            </a:r>
          </a:p>
        </p:txBody>
      </p:sp>
    </p:spTree>
    <p:extLst>
      <p:ext uri="{BB962C8B-B14F-4D97-AF65-F5344CB8AC3E}">
        <p14:creationId xmlns:p14="http://schemas.microsoft.com/office/powerpoint/2010/main" val="21673750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Müdahale Planında 3 Aşama</a:t>
            </a:r>
            <a:endParaRPr lang="tr-T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tr-TR" dirty="0"/>
              <a:t>Birinci aşamada </a:t>
            </a:r>
            <a:r>
              <a:rPr lang="tr-T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çocuğa özgü </a:t>
            </a:r>
            <a:r>
              <a:rPr lang="tr-TR" dirty="0"/>
              <a:t>bir müdahale planı hazırlanır. </a:t>
            </a:r>
            <a:endParaRPr lang="tr-TR" dirty="0" smtClean="0"/>
          </a:p>
          <a:p>
            <a:r>
              <a:rPr lang="tr-TR" dirty="0" smtClean="0"/>
              <a:t>“</a:t>
            </a:r>
            <a:r>
              <a:rPr lang="tr-TR" dirty="0" err="1"/>
              <a:t>Değerlendirme”ye</a:t>
            </a:r>
            <a:r>
              <a:rPr lang="tr-TR" dirty="0"/>
              <a:t> bağlı </a:t>
            </a:r>
            <a:r>
              <a:rPr lang="tr-TR" dirty="0" smtClean="0"/>
              <a:t>olarak değişme sürecine –uygulamaya– </a:t>
            </a:r>
            <a:r>
              <a:rPr lang="tr-TR" dirty="0"/>
              <a:t>yol gösterecek bu planda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dört temel sistemin </a:t>
            </a:r>
            <a:r>
              <a:rPr lang="tr-TR" dirty="0" smtClean="0"/>
              <a:t>yer alması </a:t>
            </a:r>
            <a:r>
              <a:rPr lang="tr-TR" dirty="0"/>
              <a:t>beklenir. </a:t>
            </a:r>
            <a:endParaRPr lang="tr-TR" dirty="0" smtClean="0"/>
          </a:p>
          <a:p>
            <a:r>
              <a:rPr lang="tr-TR" dirty="0" smtClean="0"/>
              <a:t>Bunlar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“müracaatçı sistemi”</a:t>
            </a:r>
            <a:r>
              <a:rPr lang="tr-TR" dirty="0"/>
              <a:t>,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“hedef sistem”, “değişim sorumlusu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sistem” </a:t>
            </a:r>
            <a:r>
              <a:rPr lang="tr-TR" dirty="0" smtClean="0"/>
              <a:t>ve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“eylem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sistemi”</a:t>
            </a:r>
            <a:r>
              <a:rPr lang="tr-TR" dirty="0" err="1"/>
              <a:t>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66976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Müracaatçı Sistemi</a:t>
            </a:r>
            <a:endParaRPr lang="tr-TR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Önce, bu değişmeye yönelik </a:t>
            </a:r>
            <a:r>
              <a:rPr lang="tr-TR" dirty="0" smtClean="0"/>
              <a:t>çabadan, müdahaleden yararlanması </a:t>
            </a:r>
            <a:r>
              <a:rPr lang="tr-TR" dirty="0"/>
              <a:t>umulan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müracaatçı sistemi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tr-TR" dirty="0"/>
              <a:t>belirlenir. </a:t>
            </a:r>
            <a:endParaRPr lang="tr-TR" dirty="0" smtClean="0"/>
          </a:p>
          <a:p>
            <a:r>
              <a:rPr lang="tr-TR" dirty="0" smtClean="0"/>
              <a:t>Suça </a:t>
            </a:r>
            <a:r>
              <a:rPr lang="tr-TR" dirty="0"/>
              <a:t>sürüklenen </a:t>
            </a:r>
            <a:r>
              <a:rPr lang="tr-TR" dirty="0" smtClean="0"/>
              <a:t>/ suç mağduru çocuk,  </a:t>
            </a:r>
            <a:r>
              <a:rPr lang="tr-TR" dirty="0"/>
              <a:t>müracaatçı sisteminde her zaman yer alır.</a:t>
            </a:r>
          </a:p>
        </p:txBody>
      </p:sp>
    </p:spTree>
    <p:extLst>
      <p:ext uri="{BB962C8B-B14F-4D97-AF65-F5344CB8AC3E}">
        <p14:creationId xmlns:p14="http://schemas.microsoft.com/office/powerpoint/2010/main" val="12698214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Hedef Sistemi</a:t>
            </a:r>
            <a:endParaRPr lang="tr-TR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Değiştirilme ve etkilenmeye – müdahaleye – gereksinim duyan kişi, grup ve </a:t>
            </a:r>
            <a:r>
              <a:rPr lang="tr-TR" dirty="0" smtClean="0"/>
              <a:t>kurumlar </a:t>
            </a:r>
            <a:r>
              <a:rPr lang="tr-TR" b="1" dirty="0" smtClean="0">
                <a:solidFill>
                  <a:srgbClr val="C00000"/>
                </a:solidFill>
              </a:rPr>
              <a:t>“hedef </a:t>
            </a:r>
            <a:r>
              <a:rPr lang="tr-TR" b="1" dirty="0">
                <a:solidFill>
                  <a:srgbClr val="C00000"/>
                </a:solidFill>
              </a:rPr>
              <a:t>sistem” </a:t>
            </a:r>
            <a:r>
              <a:rPr lang="tr-TR" dirty="0"/>
              <a:t>adını alır. </a:t>
            </a:r>
            <a:endParaRPr lang="tr-TR" dirty="0" smtClean="0"/>
          </a:p>
          <a:p>
            <a:r>
              <a:rPr lang="tr-TR" dirty="0" smtClean="0"/>
              <a:t>Verilecek </a:t>
            </a:r>
            <a:r>
              <a:rPr lang="tr-TR" dirty="0"/>
              <a:t>karar doğrultusunda etkilenecek ve değiştirilmeye </a:t>
            </a:r>
            <a:r>
              <a:rPr lang="tr-TR" dirty="0" smtClean="0"/>
              <a:t>çalışılacak örneğin </a:t>
            </a:r>
            <a:r>
              <a:rPr lang="tr-TR" dirty="0"/>
              <a:t>aile, arkadaş grubu, okul, mahalle ile sağlık, sosyal refah, adalet vb. </a:t>
            </a:r>
            <a:r>
              <a:rPr lang="tr-TR" dirty="0" smtClean="0"/>
              <a:t>gibi kurumlar </a:t>
            </a:r>
            <a:r>
              <a:rPr lang="tr-TR" dirty="0"/>
              <a:t>hedef sistem olabilir.</a:t>
            </a:r>
          </a:p>
        </p:txBody>
      </p:sp>
    </p:spTree>
    <p:extLst>
      <p:ext uri="{BB962C8B-B14F-4D97-AF65-F5344CB8AC3E}">
        <p14:creationId xmlns:p14="http://schemas.microsoft.com/office/powerpoint/2010/main" val="36999359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Değişim Sorumlusu</a:t>
            </a:r>
            <a:endParaRPr lang="tr-TR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SİR’i</a:t>
            </a:r>
            <a:r>
              <a:rPr lang="tr-TR" dirty="0"/>
              <a:t> hazırlamak ve müdahaleyi gerçekleştirmek için sosyal çalışma görevlilerine yetki </a:t>
            </a:r>
            <a:r>
              <a:rPr lang="tr-TR" dirty="0" smtClean="0"/>
              <a:t>veren çocuk </a:t>
            </a:r>
            <a:r>
              <a:rPr lang="tr-TR" dirty="0"/>
              <a:t>mahkemeleri </a:t>
            </a:r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“değişme sorumlusu sistem” </a:t>
            </a:r>
            <a:r>
              <a:rPr lang="tr-TR" dirty="0"/>
              <a:t>olup, görevlendirilenler de </a:t>
            </a:r>
            <a:r>
              <a:rPr lang="tr-T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değişme </a:t>
            </a:r>
            <a:r>
              <a:rPr lang="tr-T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sorumlusu”</a:t>
            </a:r>
            <a:r>
              <a:rPr lang="tr-TR" dirty="0" err="1" smtClean="0"/>
              <a:t>dur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3485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/>
          </a:bodyPr>
          <a:lstStyle/>
          <a:p>
            <a:pPr algn="r"/>
            <a:r>
              <a:rPr lang="tr-TR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Sosyal inceleme </a:t>
            </a:r>
            <a:r>
              <a:rPr lang="tr-TR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raporları </a:t>
            </a:r>
            <a:r>
              <a:rPr lang="tr-TR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(SİR), </a:t>
            </a:r>
            <a:r>
              <a:rPr lang="tr-TR" dirty="0"/>
              <a:t>uygulamada genellikle sosyal </a:t>
            </a:r>
            <a:r>
              <a:rPr lang="tr-TR" dirty="0" smtClean="0"/>
              <a:t>çalışmacılar </a:t>
            </a:r>
            <a:r>
              <a:rPr lang="tr-TR" dirty="0"/>
              <a:t>tarafından </a:t>
            </a:r>
            <a:r>
              <a:rPr lang="tr-TR" dirty="0" smtClean="0"/>
              <a:t>hazırlanan raporlardır </a:t>
            </a:r>
            <a:r>
              <a:rPr lang="tr-TR" dirty="0"/>
              <a:t>ve temel bir sosyal hizmet disiplini ve mesleği </a:t>
            </a:r>
            <a:r>
              <a:rPr lang="tr-TR" dirty="0" smtClean="0"/>
              <a:t>etkinliğidir. </a:t>
            </a:r>
          </a:p>
          <a:p>
            <a:pPr algn="r"/>
            <a:r>
              <a:rPr lang="tr-TR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SİR’lerin</a:t>
            </a:r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biçim </a:t>
            </a:r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içeriği kuruma göre değişiklik gösterebilir. </a:t>
            </a:r>
            <a:endParaRPr lang="tr-TR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dirty="0" smtClean="0"/>
              <a:t>Önemli </a:t>
            </a:r>
            <a:r>
              <a:rPr lang="tr-TR" dirty="0"/>
              <a:t>olan, </a:t>
            </a:r>
            <a:r>
              <a:rPr lang="tr-T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müracaatçının ihtiyacı </a:t>
            </a:r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ile kaynakların </a:t>
            </a:r>
            <a:r>
              <a:rPr lang="tr-T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 araya gelmesine hizmet edecek </a:t>
            </a:r>
            <a:r>
              <a:rPr lang="tr-TR" dirty="0"/>
              <a:t>bir rapor düzenleyebilmektir.</a:t>
            </a:r>
          </a:p>
        </p:txBody>
      </p:sp>
    </p:spTree>
    <p:extLst>
      <p:ext uri="{BB962C8B-B14F-4D97-AF65-F5344CB8AC3E}">
        <p14:creationId xmlns:p14="http://schemas.microsoft.com/office/powerpoint/2010/main" val="35998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Eylem Sistemi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Değişme sürecinde farklı amaçları gerçekleştirmek ve gerekenleri yapmak üzere </a:t>
            </a:r>
            <a:r>
              <a:rPr lang="tr-TR" dirty="0" smtClean="0"/>
              <a:t>sosyal çalışma </a:t>
            </a:r>
            <a:r>
              <a:rPr lang="tr-TR" dirty="0"/>
              <a:t>görevlilerinin birlikte çalışacağı kişi ve kuruluşlar </a:t>
            </a:r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“eylem </a:t>
            </a:r>
            <a:r>
              <a:rPr lang="tr-TR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sistemi”</a:t>
            </a:r>
            <a:r>
              <a:rPr lang="tr-TR" dirty="0" err="1"/>
              <a:t>ni</a:t>
            </a:r>
            <a:r>
              <a:rPr lang="tr-TR" dirty="0"/>
              <a:t> oluşturur.</a:t>
            </a:r>
          </a:p>
          <a:p>
            <a:r>
              <a:rPr lang="tr-TR" dirty="0"/>
              <a:t>Eylem sisteminde, bireylerden uluslararası örgütlere uzanan geniş bir yelpazedeki </a:t>
            </a:r>
            <a:r>
              <a:rPr lang="tr-TR" dirty="0" smtClean="0"/>
              <a:t>kişi, grup</a:t>
            </a:r>
            <a:r>
              <a:rPr lang="tr-TR" dirty="0"/>
              <a:t>, topluluk ve örgütler yer alabilir.</a:t>
            </a:r>
          </a:p>
        </p:txBody>
      </p:sp>
    </p:spTree>
    <p:extLst>
      <p:ext uri="{BB962C8B-B14F-4D97-AF65-F5344CB8AC3E}">
        <p14:creationId xmlns:p14="http://schemas.microsoft.com/office/powerpoint/2010/main" val="35155236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Müdahale Planının II. Aşaması</a:t>
            </a:r>
            <a:endParaRPr lang="tr-T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İkinci aşamada müdahale planının içeriği doğrultusunda çocuğun gereksinmelerine </a:t>
            </a:r>
            <a:r>
              <a:rPr lang="tr-TR" dirty="0" smtClean="0"/>
              <a:t>uygun görülen </a:t>
            </a:r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yasalardaki mevcut tedbir ve yaptırımların </a:t>
            </a:r>
            <a:r>
              <a:rPr lang="tr-TR" dirty="0"/>
              <a:t>çocuk üzerindeki olası </a:t>
            </a:r>
            <a:r>
              <a:rPr lang="tr-TR" dirty="0" smtClean="0"/>
              <a:t>etkileri değerlendirilir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46502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432048"/>
          </a:xfrm>
        </p:spPr>
        <p:txBody>
          <a:bodyPr>
            <a:noAutofit/>
          </a:bodyPr>
          <a:lstStyle/>
          <a:p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MÜDAHALE 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 ÖRNEĞİ</a:t>
            </a:r>
            <a:endParaRPr lang="tr-T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496" y="404664"/>
            <a:ext cx="9036496" cy="6453336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KAYA </a:t>
            </a:r>
            <a:r>
              <a:rPr lang="tr-TR" dirty="0"/>
              <a:t>ailesinin ihtiyaç ve sorunlarının çok yönlü olması ve birden fazla hizmete aynı anda ihtiyaç duymaları nedeniyle; Kamu Kurum ve Kuruluşları, Sivil Toplum Kuruluşları ve Yerel Medya ile işbirliği yapılması gerekmektedir.</a:t>
            </a:r>
          </a:p>
          <a:p>
            <a:r>
              <a:rPr lang="tr-TR" dirty="0" smtClean="0"/>
              <a:t>1. Ailenin </a:t>
            </a:r>
            <a:r>
              <a:rPr lang="tr-TR" dirty="0"/>
              <a:t>en temel ihtiyacı; hijyenik koşullara uygun bir ev ortamına taşınmalarıdır. Bu amaçla </a:t>
            </a:r>
            <a:r>
              <a:rPr lang="tr-TR" dirty="0" smtClean="0"/>
              <a:t>X </a:t>
            </a:r>
            <a:r>
              <a:rPr lang="tr-TR" dirty="0"/>
              <a:t>Köyü’nde ortak arazileri üzerinde kaba işleri bitmiş mevcut ev inşaatının tamamlanması için maddi yardım sağlanması gerekmektedir. İnşaatın tamamlanması için 20.000 YTL. nakdi yardıma ihtiyaç duyulmaktadır.</a:t>
            </a:r>
          </a:p>
          <a:p>
            <a:r>
              <a:rPr lang="tr-TR" dirty="0" smtClean="0"/>
              <a:t>2. İnşaatın </a:t>
            </a:r>
            <a:r>
              <a:rPr lang="tr-TR" dirty="0"/>
              <a:t>tamamlanması için Kalkandere </a:t>
            </a:r>
            <a:r>
              <a:rPr lang="tr-TR" dirty="0" err="1"/>
              <a:t>SYDV’dan</a:t>
            </a:r>
            <a:r>
              <a:rPr lang="tr-TR" dirty="0"/>
              <a:t>, hayırseverlerden ve sivil toplum kuruluşlarından maddi destek talebinde bulunulması,</a:t>
            </a:r>
          </a:p>
          <a:p>
            <a:r>
              <a:rPr lang="tr-TR" dirty="0" smtClean="0"/>
              <a:t>3. Ailenin </a:t>
            </a:r>
            <a:r>
              <a:rPr lang="tr-TR" dirty="0"/>
              <a:t>yaşadığı ev ortamında fiziksel düzenin sağlanamadığı görülmüş, bu nedenle aile fertlerinin eğitilmesi gerektiği anlaşılmıştır. </a:t>
            </a:r>
            <a:r>
              <a:rPr lang="tr-TR" dirty="0" smtClean="0"/>
              <a:t>Sinem KAYA, </a:t>
            </a:r>
            <a:r>
              <a:rPr lang="tr-TR" dirty="0"/>
              <a:t>İlköğretim Okulu’ndan </a:t>
            </a:r>
            <a:r>
              <a:rPr lang="tr-TR" dirty="0" smtClean="0"/>
              <a:t>2012 </a:t>
            </a:r>
            <a:r>
              <a:rPr lang="tr-TR" dirty="0"/>
              <a:t>yılında mezun olmuş, maddi yetersizlikler nedeniyle Lise öğrenimine devam edememiştir. </a:t>
            </a:r>
            <a:r>
              <a:rPr lang="tr-TR" dirty="0" smtClean="0"/>
              <a:t>2013–2014 </a:t>
            </a:r>
            <a:r>
              <a:rPr lang="tr-TR" dirty="0"/>
              <a:t>Öğretim Yılı başında kendi isteği doğrultusunda, </a:t>
            </a:r>
            <a:r>
              <a:rPr lang="tr-TR" dirty="0" smtClean="0"/>
              <a:t>Açık ya da Örgün Sağlık </a:t>
            </a:r>
            <a:r>
              <a:rPr lang="tr-TR" dirty="0"/>
              <a:t>ya da Kız Meslek Lisesi’ne kayıt yaptırılması, kayıt dönemine kadar ise Halk Eğitim Müdürlüğü’nden “Ev Ekonomisi, İdaresi” gibi konularda eğitim almasının sağlanması,</a:t>
            </a:r>
          </a:p>
          <a:p>
            <a:r>
              <a:rPr lang="tr-TR" dirty="0" smtClean="0"/>
              <a:t>4. 12 </a:t>
            </a:r>
            <a:r>
              <a:rPr lang="tr-TR" dirty="0"/>
              <a:t>yaşında ve hafif düzeyde zihinsel özürlü olan </a:t>
            </a:r>
            <a:r>
              <a:rPr lang="tr-TR" dirty="0" smtClean="0"/>
              <a:t>Samet </a:t>
            </a:r>
            <a:r>
              <a:rPr lang="tr-TR" dirty="0" err="1" smtClean="0"/>
              <a:t>KAYA’nın</a:t>
            </a:r>
            <a:r>
              <a:rPr lang="tr-TR" dirty="0" smtClean="0"/>
              <a:t> </a:t>
            </a:r>
            <a:r>
              <a:rPr lang="tr-TR" dirty="0"/>
              <a:t>Özel Eğitim alması için aileye rehberlik yapılması,</a:t>
            </a:r>
          </a:p>
          <a:p>
            <a:r>
              <a:rPr lang="tr-TR" dirty="0"/>
              <a:t>5</a:t>
            </a:r>
            <a:r>
              <a:rPr lang="tr-TR" dirty="0" smtClean="0"/>
              <a:t>. X </a:t>
            </a:r>
            <a:r>
              <a:rPr lang="tr-TR" dirty="0"/>
              <a:t>İlçesi’nde ilköğretim okulu 6. sınıfta öğrenim gören </a:t>
            </a:r>
            <a:r>
              <a:rPr lang="tr-TR" dirty="0" smtClean="0"/>
              <a:t>Songül </a:t>
            </a:r>
            <a:r>
              <a:rPr lang="tr-TR" dirty="0" err="1" smtClean="0"/>
              <a:t>KAYA’nın</a:t>
            </a:r>
            <a:r>
              <a:rPr lang="tr-TR" dirty="0" smtClean="0"/>
              <a:t> okul </a:t>
            </a:r>
            <a:r>
              <a:rPr lang="tr-TR" dirty="0"/>
              <a:t>ihtiyaçlarının karşılanması ve okula devamının sağlanması.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96170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Yasalardaki Tedbir ve Yaptırımlar</a:t>
            </a: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 değerlendirmede,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Çocuk Koruma Kanunu</a:t>
            </a:r>
            <a:r>
              <a:rPr lang="tr-TR" dirty="0"/>
              <a:t>’nda belirtilen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“koruyucu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destekleyici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tedbirler (güvenlik tedbirleri)”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Medeni Kanunu</a:t>
            </a:r>
            <a:r>
              <a:rPr lang="tr-TR" dirty="0"/>
              <a:t>’nda öngörülen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’yerleştirme, velayetin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kaldırılması vb. gibi tedbirler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93699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Öneriler</a:t>
            </a: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Üçüncü aşama inceleme ve değerlendirmeler sonucunda çocuğun yüksek yararı </a:t>
            </a:r>
            <a:r>
              <a:rPr lang="tr-TR" dirty="0" smtClean="0"/>
              <a:t>açısından en </a:t>
            </a:r>
            <a:r>
              <a:rPr lang="tr-TR" dirty="0"/>
              <a:t>uygun olanlara dikkat çekilerek, bunların </a:t>
            </a:r>
            <a:r>
              <a:rPr lang="tr-T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“olası öneriler” </a:t>
            </a:r>
            <a:r>
              <a:rPr lang="tr-TR" dirty="0"/>
              <a:t>başlığı altında ifade </a:t>
            </a:r>
            <a:r>
              <a:rPr lang="tr-TR" dirty="0" smtClean="0"/>
              <a:t>edilmesini içerir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94353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</a:t>
            </a:r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İzleme Raporu</a:t>
            </a: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92696"/>
            <a:ext cx="8435280" cy="5976664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ÇKK (Md. 8) hâkime veya mahkemeye aldığı tedbir kararlarının uygulanmasını </a:t>
            </a:r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geç üçer aylık </a:t>
            </a:r>
            <a:r>
              <a:rPr lang="tr-TR" dirty="0"/>
              <a:t>sürelerle </a:t>
            </a:r>
            <a:r>
              <a:rPr lang="tr-TR" dirty="0" smtClean="0"/>
              <a:t>sosyal çalışma </a:t>
            </a:r>
            <a:r>
              <a:rPr lang="tr-TR" dirty="0"/>
              <a:t>görevlilerine incelettirme yetkisi vermektedir. </a:t>
            </a:r>
            <a:endParaRPr lang="tr-TR" dirty="0" smtClean="0"/>
          </a:p>
          <a:p>
            <a:r>
              <a:rPr lang="tr-TR" dirty="0" smtClean="0"/>
              <a:t>İncelemede</a:t>
            </a:r>
            <a:r>
              <a:rPr lang="tr-TR" dirty="0"/>
              <a:t>, tedbirden beklenen gayenin gerçekleşip </a:t>
            </a:r>
            <a:r>
              <a:rPr lang="tr-TR" dirty="0" smtClean="0"/>
              <a:t>gerçekleşmediği, uygulanan </a:t>
            </a:r>
            <a:r>
              <a:rPr lang="tr-TR" dirty="0"/>
              <a:t>tedbirin </a:t>
            </a:r>
            <a:r>
              <a:rPr lang="tr-T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çocuğun gelişimini hangi yönde etkilediği değerlendirilir</a:t>
            </a:r>
            <a:r>
              <a:rPr lang="tr-TR" dirty="0"/>
              <a:t>, gerek görülmesi </a:t>
            </a:r>
            <a:r>
              <a:rPr lang="tr-TR" dirty="0" smtClean="0"/>
              <a:t>halinde tedbirin </a:t>
            </a:r>
            <a:r>
              <a:rPr lang="tr-TR" dirty="0"/>
              <a:t>sonlandırılmasına yahut değiştirilmesine karar verilebilir.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hükümler çerçevesinde yine TKBS </a:t>
            </a:r>
            <a:r>
              <a:rPr lang="tr-TR" dirty="0" smtClean="0"/>
              <a:t>üzerinden tedbir </a:t>
            </a:r>
            <a:r>
              <a:rPr lang="tr-TR" dirty="0"/>
              <a:t>kararlarını uygulayan kurum görevlilerinin üçer aylık dönemler halinde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“süreç/ izleme raporu” </a:t>
            </a:r>
            <a:r>
              <a:rPr lang="tr-TR" dirty="0" smtClean="0"/>
              <a:t>göndermesi gerekecektir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215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66" y="548680"/>
            <a:ext cx="896443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00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8" y="515813"/>
            <a:ext cx="9077972" cy="5865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683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93915983"/>
              </p:ext>
            </p:extLst>
          </p:nvPr>
        </p:nvGraphicFramePr>
        <p:xfrm>
          <a:off x="179512" y="188640"/>
          <a:ext cx="8760296" cy="644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64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4094489826"/>
              </p:ext>
            </p:extLst>
          </p:nvPr>
        </p:nvGraphicFramePr>
        <p:xfrm>
          <a:off x="216024" y="144016"/>
          <a:ext cx="8676456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673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dirty="0" smtClean="0"/>
              <a:t>Çocuklar İçin Sosyal Adalet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/>
              <a:t>Çocuğun </a:t>
            </a:r>
            <a:r>
              <a:rPr lang="tr-T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yaşama, gelişme, </a:t>
            </a:r>
            <a:r>
              <a:rPr lang="tr-T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korunma </a:t>
            </a:r>
            <a:r>
              <a:rPr lang="tr-TR" dirty="0" smtClean="0"/>
              <a:t>ve</a:t>
            </a:r>
            <a:r>
              <a:rPr lang="tr-T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katılım </a:t>
            </a:r>
            <a:r>
              <a:rPr lang="tr-TR" dirty="0"/>
              <a:t>haklarını vurgulayan Çocuk Haklarına Dair Sözleşme tüm çocuklar </a:t>
            </a:r>
            <a:r>
              <a:rPr lang="tr-TR" dirty="0" smtClean="0"/>
              <a:t>için </a:t>
            </a:r>
            <a:r>
              <a:rPr lang="tr-TR" sz="3600" b="1" dirty="0" smtClean="0">
                <a:solidFill>
                  <a:srgbClr val="C00000"/>
                </a:solidFill>
              </a:rPr>
              <a:t>sosyal </a:t>
            </a:r>
            <a:r>
              <a:rPr lang="tr-TR" sz="3600" b="1" dirty="0">
                <a:solidFill>
                  <a:srgbClr val="C00000"/>
                </a:solidFill>
              </a:rPr>
              <a:t>adaleti </a:t>
            </a:r>
            <a:r>
              <a:rPr lang="tr-TR" dirty="0"/>
              <a:t>hedeflemektedir. </a:t>
            </a:r>
            <a:endParaRPr lang="tr-TR" dirty="0" smtClean="0"/>
          </a:p>
          <a:p>
            <a:r>
              <a:rPr lang="tr-TR" dirty="0" smtClean="0"/>
              <a:t>Suç mağduru veya suça </a:t>
            </a:r>
            <a:r>
              <a:rPr lang="tr-TR" dirty="0"/>
              <a:t>sürüklenmiş çocuklar açısından bu hedefin </a:t>
            </a:r>
            <a:r>
              <a:rPr lang="tr-TR" dirty="0" smtClean="0"/>
              <a:t>gerçekleştirilmesindeki </a:t>
            </a:r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tr-T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önemli araçlardan biri </a:t>
            </a:r>
            <a:r>
              <a:rPr lang="tr-TR" dirty="0"/>
              <a:t>de </a:t>
            </a:r>
            <a:r>
              <a:rPr lang="tr-TR" dirty="0" err="1"/>
              <a:t>SİR’lerdir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063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dirty="0" smtClean="0"/>
              <a:t>Mahkeme ve Toplum Arasında Köprü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Suç mağduru veya suça </a:t>
            </a:r>
            <a:r>
              <a:rPr lang="tr-TR" dirty="0"/>
              <a:t>sürüklenmiş çocuğun 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haklarının korunması </a:t>
            </a: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açısından</a:t>
            </a:r>
            <a:r>
              <a:rPr lang="tr-TR" dirty="0"/>
              <a:t> </a:t>
            </a:r>
            <a:r>
              <a:rPr lang="tr-TR" dirty="0" err="1"/>
              <a:t>SİR’ler</a:t>
            </a:r>
            <a:r>
              <a:rPr lang="tr-TR" dirty="0"/>
              <a:t>, </a:t>
            </a:r>
            <a:r>
              <a:rPr lang="tr-TR" b="1" dirty="0">
                <a:solidFill>
                  <a:srgbClr val="C00000"/>
                </a:solidFill>
              </a:rPr>
              <a:t>mahkeme ve toplum arasında bir nevi köprü </a:t>
            </a:r>
            <a:r>
              <a:rPr lang="tr-TR" dirty="0" smtClean="0"/>
              <a:t>görevini üstlenen </a:t>
            </a:r>
            <a:r>
              <a:rPr lang="tr-TR" dirty="0"/>
              <a:t>sosyal ve hukuki niteliği olan </a:t>
            </a:r>
            <a:r>
              <a:rPr lang="tr-TR" b="1" i="1" dirty="0" smtClean="0">
                <a:solidFill>
                  <a:srgbClr val="0070C0"/>
                </a:solidFill>
              </a:rPr>
              <a:t>‘</a:t>
            </a:r>
            <a:r>
              <a:rPr lang="tr-TR" b="1" i="1" dirty="0" err="1" smtClean="0">
                <a:solidFill>
                  <a:srgbClr val="0070C0"/>
                </a:solidFill>
              </a:rPr>
              <a:t>sosyo</a:t>
            </a:r>
            <a:r>
              <a:rPr lang="tr-TR" b="1" i="1" dirty="0" smtClean="0">
                <a:solidFill>
                  <a:srgbClr val="0070C0"/>
                </a:solidFill>
              </a:rPr>
              <a:t>-legal belgeler’ </a:t>
            </a:r>
            <a:r>
              <a:rPr lang="tr-TR" dirty="0"/>
              <a:t>olarak ifade edilebilir.</a:t>
            </a:r>
          </a:p>
        </p:txBody>
      </p:sp>
    </p:spTree>
    <p:extLst>
      <p:ext uri="{BB962C8B-B14F-4D97-AF65-F5344CB8AC3E}">
        <p14:creationId xmlns:p14="http://schemas.microsoft.com/office/powerpoint/2010/main" val="4227455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Bütüncül Değerlendirme Aracı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tr-TR" dirty="0" smtClean="0"/>
              <a:t>SİR, </a:t>
            </a:r>
            <a:r>
              <a:rPr lang="tr-TR" sz="3600" b="1" dirty="0" smtClean="0">
                <a:solidFill>
                  <a:srgbClr val="C00000"/>
                </a:solidFill>
              </a:rPr>
              <a:t>çocuğun korunmaya muhtaç duruma </a:t>
            </a:r>
            <a:r>
              <a:rPr lang="tr-TR" sz="3600" b="1" dirty="0">
                <a:solidFill>
                  <a:srgbClr val="C00000"/>
                </a:solidFill>
              </a:rPr>
              <a:t>düşmesine neden olan faktörleri</a:t>
            </a:r>
            <a:r>
              <a:rPr lang="tr-TR" dirty="0"/>
              <a:t>, çocuğu içinde yaşadığı </a:t>
            </a:r>
            <a:r>
              <a:rPr lang="tr-TR" dirty="0" smtClean="0"/>
              <a:t>çevrede </a:t>
            </a:r>
            <a:r>
              <a:rPr lang="tr-TR" dirty="0"/>
              <a:t>(ailesi, arkadaşları, okul yaşamı, oturulan çevre vb.) </a:t>
            </a:r>
            <a:r>
              <a:rPr lang="tr-T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bütüncül (</a:t>
            </a:r>
            <a:r>
              <a:rPr lang="tr-TR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generalist</a:t>
            </a:r>
            <a:r>
              <a:rPr lang="tr-T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biçimde </a:t>
            </a:r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değerlendiren</a:t>
            </a:r>
            <a:r>
              <a:rPr lang="tr-TR" dirty="0" smtClean="0"/>
              <a:t>, bu </a:t>
            </a:r>
            <a:r>
              <a:rPr lang="tr-TR" dirty="0"/>
              <a:t>değerlendirmeye bağlı çocuğun yararı ve toplumla bütünleşmesi </a:t>
            </a:r>
            <a:r>
              <a:rPr lang="tr-TR" dirty="0" smtClean="0"/>
              <a:t>amacı temelinde </a:t>
            </a:r>
            <a:r>
              <a:rPr lang="tr-T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çocuk ve çevresindeki değişimi hedefleyen</a:t>
            </a:r>
            <a:r>
              <a:rPr lang="tr-TR" dirty="0"/>
              <a:t> belgelerdir.</a:t>
            </a:r>
          </a:p>
        </p:txBody>
      </p:sp>
    </p:spTree>
    <p:extLst>
      <p:ext uri="{BB962C8B-B14F-4D97-AF65-F5344CB8AC3E}">
        <p14:creationId xmlns:p14="http://schemas.microsoft.com/office/powerpoint/2010/main" val="2181630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dirty="0" smtClean="0"/>
              <a:t>Çocuğun Yararına Çalışmayan Sistemler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Riskle karşı karşıya kalma, </a:t>
            </a:r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çocuğun yararına çalışmayan </a:t>
            </a:r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sistemlerin bir </a:t>
            </a:r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sonucudur. </a:t>
            </a:r>
            <a:endParaRPr lang="tr-TR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dirty="0" smtClean="0"/>
              <a:t>O </a:t>
            </a:r>
            <a:r>
              <a:rPr lang="tr-TR" dirty="0"/>
              <a:t>halde bu sistemleri değişme hedefine koymak ve tekrar </a:t>
            </a:r>
            <a:r>
              <a:rPr lang="tr-TR" dirty="0" smtClean="0"/>
              <a:t>çocuğun yararına </a:t>
            </a:r>
            <a:r>
              <a:rPr lang="tr-TR" dirty="0"/>
              <a:t>çalışmasını sağlamak,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sosyal hizmet müdahalesinin temelini</a:t>
            </a:r>
            <a:r>
              <a:rPr lang="tr-TR" dirty="0"/>
              <a:t> oluşturacaktır.</a:t>
            </a:r>
          </a:p>
        </p:txBody>
      </p:sp>
    </p:spTree>
    <p:extLst>
      <p:ext uri="{BB962C8B-B14F-4D97-AF65-F5344CB8AC3E}">
        <p14:creationId xmlns:p14="http://schemas.microsoft.com/office/powerpoint/2010/main" val="225270101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1681</Words>
  <Application>Microsoft Office PowerPoint</Application>
  <PresentationFormat>Ekran Gösterisi (4:3)</PresentationFormat>
  <Paragraphs>120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38" baseType="lpstr">
      <vt:lpstr>Ofis Teması</vt:lpstr>
      <vt:lpstr>Çocuk Adalet Sistemi Kapsamında Kanıta Dayalı Sosyal İnceleme</vt:lpstr>
      <vt:lpstr>PowerPoint Sunusu</vt:lpstr>
      <vt:lpstr>PowerPoint Sunusu</vt:lpstr>
      <vt:lpstr>PowerPoint Sunusu</vt:lpstr>
      <vt:lpstr>PowerPoint Sunusu</vt:lpstr>
      <vt:lpstr>Çocuklar İçin Sosyal Adalet</vt:lpstr>
      <vt:lpstr>Mahkeme ve Toplum Arasında Köprü</vt:lpstr>
      <vt:lpstr>Bütüncül Değerlendirme Aracı</vt:lpstr>
      <vt:lpstr>Çocuğun Yararına Çalışmayan Sistemler</vt:lpstr>
      <vt:lpstr>Ekolojik Sistem Yaklaşımı</vt:lpstr>
      <vt:lpstr>Suç Eylemi Tek Başına Çocuğun Bir Kusuru Olamaz</vt:lpstr>
      <vt:lpstr>Bilgi, Beceri, Değer</vt:lpstr>
      <vt:lpstr>Özetlemek gerekirse SİR hazırlama sürecinin;</vt:lpstr>
      <vt:lpstr>SOSYAL İNCELEME RAPORUNDA İÇERİK VE BİÇİM</vt:lpstr>
      <vt:lpstr>Sosyal İnceleme Raporunun Bölümleri</vt:lpstr>
      <vt:lpstr>Formel Bilgiler</vt:lpstr>
      <vt:lpstr>Sosyal İnceleme Raporunun Ana Gövdesi</vt:lpstr>
      <vt:lpstr>Değerlendirme Bölümü</vt:lpstr>
      <vt:lpstr>Sonuç Bölümünde </vt:lpstr>
      <vt:lpstr>PowerPoint Sunusu</vt:lpstr>
      <vt:lpstr>Bütüncül Değerlendirme</vt:lpstr>
      <vt:lpstr>Suçun veya mağduriyetin kontrol altına alınmasına ilişkin öneriler</vt:lpstr>
      <vt:lpstr>Risk ve Gereksinim</vt:lpstr>
      <vt:lpstr>Kaynaklar</vt:lpstr>
      <vt:lpstr>Müdahale Planı Bölümü</vt:lpstr>
      <vt:lpstr>Müdahale Planında 3 Aşama</vt:lpstr>
      <vt:lpstr>Müracaatçı Sistemi</vt:lpstr>
      <vt:lpstr>Hedef Sistemi</vt:lpstr>
      <vt:lpstr>Değişim Sorumlusu</vt:lpstr>
      <vt:lpstr>Eylem Sistemi</vt:lpstr>
      <vt:lpstr>Müdahale Planının II. Aşaması</vt:lpstr>
      <vt:lpstr>MÜDAHALE PLANI ÖRNEĞİ</vt:lpstr>
      <vt:lpstr>Yasalardaki Tedbir ve Yaptırımlar</vt:lpstr>
      <vt:lpstr>Öneriler</vt:lpstr>
      <vt:lpstr>Süreç/ İzleme Raporu</vt:lpstr>
      <vt:lpstr>PowerPoint Sunusu</vt:lpstr>
      <vt:lpstr>PowerPoint Sunusu</vt:lpstr>
    </vt:vector>
  </TitlesOfParts>
  <Company>By NeC ® 2010 | Katilimsiz.Com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Adalet Sistemi Kapsamında Kanıta Dayalı Sosyal İnceleme</dc:title>
  <dc:creator>ZekiK</dc:creator>
  <cp:lastModifiedBy>ZekiK</cp:lastModifiedBy>
  <cp:revision>23</cp:revision>
  <dcterms:created xsi:type="dcterms:W3CDTF">2014-09-03T11:11:35Z</dcterms:created>
  <dcterms:modified xsi:type="dcterms:W3CDTF">2014-09-14T15:12:39Z</dcterms:modified>
</cp:coreProperties>
</file>