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1.xml" ContentType="application/vnd.openxmlformats-officedocument.presentationml.tags+xml"/>
  <Override PartName="/ppt/notesSlides/notesSlide1.xml" ContentType="application/vnd.openxmlformats-officedocument.presentationml.notesSlide+xml"/>
  <Override PartName="/ppt/tags/tag2.xml" ContentType="application/vnd.openxmlformats-officedocument.presentationml.tags+xml"/>
  <Override PartName="/ppt/notesSlides/notesSlide2.xml" ContentType="application/vnd.openxmlformats-officedocument.presentationml.notesSlide+xml"/>
  <Override PartName="/ppt/tags/tag3.xml" ContentType="application/vnd.openxmlformats-officedocument.presentationml.tags+xml"/>
  <Override PartName="/ppt/tags/tag4.xml" ContentType="application/vnd.openxmlformats-officedocument.presentationml.tags+xml"/>
  <Override PartName="/ppt/tags/tag5.xml" ContentType="application/vnd.openxmlformats-officedocument.presentationml.tags+xml"/>
  <Override PartName="/ppt/tags/tag6.xml" ContentType="application/vnd.openxmlformats-officedocument.presentationml.tags+xml"/>
  <Override PartName="/ppt/notesSlides/notesSlide3.xml" ContentType="application/vnd.openxmlformats-officedocument.presentationml.notesSlide+xml"/>
  <Override PartName="/ppt/tags/tag7.xml" ContentType="application/vnd.openxmlformats-officedocument.presentationml.tags+xml"/>
  <Override PartName="/ppt/tags/tag8.xml" ContentType="application/vnd.openxmlformats-officedocument.presentationml.tags+xml"/>
  <Override PartName="/ppt/tags/tag9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1"/>
  </p:sldMasterIdLst>
  <p:notesMasterIdLst>
    <p:notesMasterId r:id="rId11"/>
  </p:notesMasterIdLst>
  <p:sldIdLst>
    <p:sldId id="271" r:id="rId2"/>
    <p:sldId id="272" r:id="rId3"/>
    <p:sldId id="294" r:id="rId4"/>
    <p:sldId id="295" r:id="rId5"/>
    <p:sldId id="293" r:id="rId6"/>
    <p:sldId id="299" r:id="rId7"/>
    <p:sldId id="296" r:id="rId8"/>
    <p:sldId id="297" r:id="rId9"/>
    <p:sldId id="298" r:id="rId10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60" autoAdjust="0"/>
  </p:normalViewPr>
  <p:slideViewPr>
    <p:cSldViewPr>
      <p:cViewPr varScale="1">
        <p:scale>
          <a:sx n="70" d="100"/>
          <a:sy n="70" d="100"/>
        </p:scale>
        <p:origin x="-51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Üstbilgi Yer Tutucusu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EF5012-C3AF-4C2D-ABDE-F62E8C2DE2C7}" type="datetimeFigureOut">
              <a:rPr lang="tr-TR" smtClean="0"/>
              <a:pPr/>
              <a:t>21.10.2015</a:t>
            </a:fld>
            <a:endParaRPr lang="tr-TR"/>
          </a:p>
        </p:txBody>
      </p:sp>
      <p:sp>
        <p:nvSpPr>
          <p:cNvPr id="4" name="Slayt Görüntüsü Yer Tutucus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 Yer Tutucusu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338FAD-FD20-4887-A90F-285F09B196BF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5469625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9433763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98629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ayt Görüntüsü Yer Tutucus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 Yer Tutucusu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5338FAD-FD20-4887-A90F-285F09B196BF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9862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21.10.2015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21.10.2015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21.10.2015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21.10.2015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21.10.2015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21.10.2015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21.10.2015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21.10.2015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21.10.2015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21.10.2015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58431A-5C10-4793-B2E2-A3B4EA874830}" type="datetimeFigureOut">
              <a:rPr lang="tr-TR" smtClean="0"/>
              <a:pPr/>
              <a:t>21.10.2015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  <p:transition spd="slow" advClick="0" advTm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58431A-5C10-4793-B2E2-A3B4EA874830}" type="datetimeFigureOut">
              <a:rPr lang="tr-TR" smtClean="0"/>
              <a:pPr/>
              <a:t>21.10.2015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B98C1-4662-4F64-A8DC-C621F7D71612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slow" advClick="0" advTm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5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5" name="123 Dikdörtgen"/>
          <p:cNvSpPr/>
          <p:nvPr/>
        </p:nvSpPr>
        <p:spPr>
          <a:xfrm>
            <a:off x="2411760" y="1340768"/>
            <a:ext cx="4608512" cy="720080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6000" b="1" dirty="0" smtClean="0"/>
              <a:t>اَ</a:t>
            </a:r>
            <a:r>
              <a:rPr lang="ar-SA" sz="6000" b="1" dirty="0" smtClean="0">
                <a:latin typeface="Traditional Arabic" pitchFamily="18" charset="-78"/>
                <a:cs typeface="Traditional Arabic" pitchFamily="18" charset="-78"/>
              </a:rPr>
              <a:t>لْمَدُّ و أقْسَامُهُ</a:t>
            </a:r>
            <a:endParaRPr lang="tr-TR" sz="60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4" name="57 Dikdörtgen"/>
          <p:cNvSpPr/>
          <p:nvPr/>
        </p:nvSpPr>
        <p:spPr>
          <a:xfrm>
            <a:off x="2483768" y="2492896"/>
            <a:ext cx="4536504" cy="295232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r>
              <a:rPr lang="tr-TR" sz="2800" b="1" dirty="0" smtClean="0"/>
              <a:t>A. TABİÎ MED </a:t>
            </a:r>
            <a:r>
              <a:rPr lang="tr-TR" sz="2800" dirty="0" smtClean="0"/>
              <a:t> </a:t>
            </a:r>
            <a:r>
              <a:rPr lang="ar-SA" sz="2800" dirty="0" smtClean="0"/>
              <a:t>( المَدُّ الطّبِيعِيُّ )</a:t>
            </a:r>
            <a:endParaRPr lang="tr-TR" sz="2800" b="1" dirty="0" smtClean="0"/>
          </a:p>
          <a:p>
            <a:r>
              <a:rPr lang="tr-TR" sz="2800" b="1" dirty="0" smtClean="0"/>
              <a:t>B. FER’Î MED </a:t>
            </a:r>
            <a:r>
              <a:rPr lang="ar-SA" sz="2800" dirty="0" smtClean="0"/>
              <a:t>( اَلْمَدُّ الْفَرْعِيُّ )</a:t>
            </a:r>
            <a:endParaRPr lang="tr-TR" sz="2800" b="1" dirty="0" smtClean="0"/>
          </a:p>
          <a:p>
            <a:r>
              <a:rPr lang="tr-TR" sz="2800" b="1" dirty="0" smtClean="0"/>
              <a:t>    </a:t>
            </a:r>
            <a:r>
              <a:rPr lang="tr-TR" sz="2000" i="1" dirty="0" smtClean="0"/>
              <a:t>1. MEDD-İ MUTTASIL </a:t>
            </a:r>
            <a:r>
              <a:rPr lang="ar-SA" sz="2000" i="1" dirty="0" smtClean="0"/>
              <a:t>( اَلْمَدُّ الْمُتَّصِلُ )</a:t>
            </a:r>
            <a:r>
              <a:rPr lang="tr-TR" sz="2000" i="1" dirty="0" smtClean="0"/>
              <a:t> </a:t>
            </a:r>
          </a:p>
          <a:p>
            <a:r>
              <a:rPr lang="tr-TR" sz="2000" i="1" dirty="0" smtClean="0"/>
              <a:t>     2. MEDD-İ MUNFASIL </a:t>
            </a:r>
            <a:r>
              <a:rPr lang="ar-SA" sz="2000" i="1" dirty="0" smtClean="0"/>
              <a:t> ( اَلْمَدُّ الْمُنْفَصِلُ )</a:t>
            </a:r>
            <a:endParaRPr lang="tr-TR" sz="2000" i="1" dirty="0" smtClean="0"/>
          </a:p>
          <a:p>
            <a:r>
              <a:rPr lang="tr-TR" sz="2000" i="1" dirty="0" smtClean="0"/>
              <a:t>     3. MEDD-İ LÂZIM </a:t>
            </a:r>
            <a:r>
              <a:rPr lang="ar-SA" sz="2000" i="1" dirty="0" smtClean="0"/>
              <a:t> ( اَلْمَدُّ اللّازِمُ )</a:t>
            </a:r>
            <a:endParaRPr lang="tr-TR" sz="2000" i="1" dirty="0" smtClean="0"/>
          </a:p>
          <a:p>
            <a:r>
              <a:rPr lang="tr-TR" sz="2000" i="1" dirty="0" smtClean="0"/>
              <a:t>     4. MEDD-İ ÂRIZ  </a:t>
            </a:r>
            <a:r>
              <a:rPr lang="ar-SA" sz="2000" i="1" dirty="0" smtClean="0"/>
              <a:t> ( اَلْمَدُّ الْعَارِضُ )</a:t>
            </a:r>
            <a:endParaRPr lang="tr-TR" sz="2800" i="1" dirty="0" smtClean="0"/>
          </a:p>
          <a:p>
            <a:r>
              <a:rPr lang="tr-TR" sz="2800" b="1" dirty="0" smtClean="0"/>
              <a:t>C. MEDD-İ LÎN </a:t>
            </a:r>
            <a:r>
              <a:rPr lang="ar-SA" sz="2800" b="1" dirty="0" smtClean="0"/>
              <a:t>      </a:t>
            </a:r>
            <a:r>
              <a:rPr lang="ar-SA" sz="2400" b="1" dirty="0" smtClean="0"/>
              <a:t>( اَلْمَدُّ اللِّينُ )</a:t>
            </a:r>
            <a:endParaRPr lang="tr-TR" sz="2400" b="1" dirty="0" smtClean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902268317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2339752" y="1268760"/>
            <a:ext cx="4071966" cy="7920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800" b="1" dirty="0" smtClean="0"/>
              <a:t>اَلْمَدُّ الْمُتَّصِلُ </a:t>
            </a:r>
            <a:endParaRPr lang="tr-TR" sz="54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2" name="57 Dikdörtgen"/>
          <p:cNvSpPr/>
          <p:nvPr/>
        </p:nvSpPr>
        <p:spPr>
          <a:xfrm>
            <a:off x="1619672" y="2708920"/>
            <a:ext cx="5976664" cy="151216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tr-TR" sz="2000" dirty="0" smtClean="0"/>
          </a:p>
          <a:p>
            <a:pPr>
              <a:buFont typeface="Arial" pitchFamily="34" charset="0"/>
              <a:buChar char="•"/>
            </a:pPr>
            <a:r>
              <a:rPr lang="tr-TR" sz="2000" dirty="0" smtClean="0"/>
              <a:t>Bir kelimede </a:t>
            </a:r>
            <a:r>
              <a:rPr lang="tr-TR" sz="2000" dirty="0" err="1" smtClean="0"/>
              <a:t>med</a:t>
            </a:r>
            <a:r>
              <a:rPr lang="tr-TR" sz="2000" dirty="0" smtClean="0"/>
              <a:t> </a:t>
            </a:r>
            <a:r>
              <a:rPr lang="tr-TR" sz="2000" dirty="0" err="1" smtClean="0"/>
              <a:t>harfindan</a:t>
            </a:r>
            <a:r>
              <a:rPr lang="tr-TR" sz="2000" dirty="0" smtClean="0"/>
              <a:t> sonra hemze bulunması halinde oluşan </a:t>
            </a:r>
            <a:r>
              <a:rPr lang="tr-TR" sz="2000" dirty="0" err="1" smtClean="0"/>
              <a:t>tecvid</a:t>
            </a:r>
            <a:r>
              <a:rPr lang="tr-TR" sz="2000" dirty="0" smtClean="0"/>
              <a:t> kuralına </a:t>
            </a:r>
            <a:r>
              <a:rPr lang="tr-TR" sz="2000" b="1" dirty="0" err="1" smtClean="0"/>
              <a:t>medd</a:t>
            </a:r>
            <a:r>
              <a:rPr lang="tr-TR" sz="2000" b="1" dirty="0" smtClean="0"/>
              <a:t>-i muttasıl</a:t>
            </a:r>
            <a:r>
              <a:rPr lang="tr-TR" sz="2000" dirty="0" smtClean="0"/>
              <a:t> denir. </a:t>
            </a:r>
          </a:p>
          <a:p>
            <a:endParaRPr lang="tr-TR" sz="2000" dirty="0" smtClean="0"/>
          </a:p>
          <a:p>
            <a:endParaRPr lang="tr-TR" sz="2000" dirty="0" smtClean="0"/>
          </a:p>
          <a:p>
            <a:endParaRPr lang="tr-TR" sz="3200" b="1" u="sng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995859918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392118"/>
              </p:ext>
            </p:extLst>
          </p:nvPr>
        </p:nvGraphicFramePr>
        <p:xfrm>
          <a:off x="323528" y="188640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dirty="0" smtClean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dirty="0" smtClean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dirty="0" smtClean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dirty="0" smtClean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dirty="0" smtClean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17 Metin kutusu"/>
          <p:cNvSpPr txBox="1"/>
          <p:nvPr/>
        </p:nvSpPr>
        <p:spPr>
          <a:xfrm>
            <a:off x="683568" y="2780928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9600" dirty="0" smtClean="0">
                <a:latin typeface="Traditional Arabic" pitchFamily="18" charset="-78"/>
                <a:cs typeface="Traditional Arabic" pitchFamily="18" charset="-78"/>
              </a:rPr>
              <a:t>إِنَّ مَفَاتِحَهُ لَتَنُوءُ بِالْعُصْبَةِ</a:t>
            </a:r>
            <a:endParaRPr lang="tr-TR" sz="166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9" name="16 Oval"/>
          <p:cNvSpPr/>
          <p:nvPr/>
        </p:nvSpPr>
        <p:spPr>
          <a:xfrm>
            <a:off x="4139952" y="1916832"/>
            <a:ext cx="288032" cy="3467100"/>
          </a:xfrm>
          <a:prstGeom prst="ellipse">
            <a:avLst/>
          </a:prstGeom>
          <a:solidFill>
            <a:schemeClr val="accent3">
              <a:lumMod val="75000"/>
              <a:alpha val="59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20" name="21 Dirsek Bağlayıcısı"/>
          <p:cNvCxnSpPr/>
          <p:nvPr/>
        </p:nvCxnSpPr>
        <p:spPr>
          <a:xfrm flipV="1">
            <a:off x="4283968" y="1928888"/>
            <a:ext cx="2376264" cy="1284088"/>
          </a:xfrm>
          <a:prstGeom prst="bentConnector3">
            <a:avLst>
              <a:gd name="adj1" fmla="val -632"/>
            </a:avLst>
          </a:prstGeom>
          <a:ln w="635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57 Dikdörtgen"/>
          <p:cNvSpPr/>
          <p:nvPr/>
        </p:nvSpPr>
        <p:spPr>
          <a:xfrm>
            <a:off x="6516216" y="1484784"/>
            <a:ext cx="2237356" cy="685801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200" b="1" dirty="0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Harf-i </a:t>
            </a:r>
            <a:r>
              <a:rPr lang="tr-TR" sz="3200" b="1" dirty="0" err="1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med</a:t>
            </a:r>
            <a:endParaRPr lang="tr-TR" sz="3200" b="1" cap="none" spc="0" dirty="0">
              <a:ln/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15 Oval"/>
          <p:cNvSpPr/>
          <p:nvPr/>
        </p:nvSpPr>
        <p:spPr>
          <a:xfrm>
            <a:off x="3635896" y="1916832"/>
            <a:ext cx="432048" cy="3467100"/>
          </a:xfrm>
          <a:prstGeom prst="ellipse">
            <a:avLst/>
          </a:prstGeom>
          <a:solidFill>
            <a:schemeClr val="tx2">
              <a:lumMod val="60000"/>
              <a:lumOff val="40000"/>
              <a:alpha val="4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29" name="31 Dirsek Bağlayıcısı"/>
          <p:cNvCxnSpPr/>
          <p:nvPr/>
        </p:nvCxnSpPr>
        <p:spPr>
          <a:xfrm flipV="1">
            <a:off x="3851920" y="2348880"/>
            <a:ext cx="2304256" cy="576064"/>
          </a:xfrm>
          <a:prstGeom prst="bentConnector3">
            <a:avLst>
              <a:gd name="adj1" fmla="val -648"/>
            </a:avLst>
          </a:prstGeom>
          <a:ln w="635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64 Dikdörtgen"/>
          <p:cNvSpPr/>
          <p:nvPr/>
        </p:nvSpPr>
        <p:spPr>
          <a:xfrm>
            <a:off x="6228184" y="2060848"/>
            <a:ext cx="2684038" cy="72008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200" b="1" cap="none" spc="0" dirty="0" err="1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Sebe</a:t>
            </a:r>
            <a:r>
              <a:rPr lang="tr-TR" sz="3200" b="1" cap="none" spc="0" dirty="0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-i </a:t>
            </a:r>
            <a:r>
              <a:rPr lang="tr-TR" sz="3200" b="1" cap="none" spc="0" dirty="0" err="1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med</a:t>
            </a:r>
            <a:endParaRPr lang="tr-TR" sz="3200" b="1" cap="none" spc="0" dirty="0">
              <a:ln/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17 Oval"/>
          <p:cNvSpPr/>
          <p:nvPr/>
        </p:nvSpPr>
        <p:spPr>
          <a:xfrm>
            <a:off x="3347864" y="1484784"/>
            <a:ext cx="1296144" cy="4248472"/>
          </a:xfrm>
          <a:prstGeom prst="ellipse">
            <a:avLst/>
          </a:prstGeom>
          <a:solidFill>
            <a:srgbClr val="FFFF00">
              <a:alpha val="14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123 Dikdörtgen"/>
          <p:cNvSpPr/>
          <p:nvPr/>
        </p:nvSpPr>
        <p:spPr>
          <a:xfrm>
            <a:off x="2483768" y="404664"/>
            <a:ext cx="4801060" cy="108012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6000" b="1" cap="none" spc="0" baseline="0" dirty="0">
                <a:ln/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ar-SA" sz="7200" b="1" dirty="0" smtClean="0">
                <a:solidFill>
                  <a:srgbClr val="FFFF00"/>
                </a:solidFill>
              </a:rPr>
              <a:t>اَلْمَدُّ الْمُتَّصِلُ</a:t>
            </a:r>
            <a:endParaRPr lang="tr-TR" sz="6000" b="1" cap="none" spc="0" dirty="0">
              <a:ln/>
              <a:solidFill>
                <a:srgbClr val="FFFF00"/>
              </a:solidFill>
              <a:effectLst/>
            </a:endParaRPr>
          </a:p>
        </p:txBody>
      </p:sp>
      <p:sp>
        <p:nvSpPr>
          <p:cNvPr id="44" name="125 Dikdörtgen"/>
          <p:cNvSpPr/>
          <p:nvPr/>
        </p:nvSpPr>
        <p:spPr>
          <a:xfrm>
            <a:off x="5901831" y="5805264"/>
            <a:ext cx="2829315" cy="622958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Forte" pitchFamily="66" charset="0"/>
              </a:rPr>
              <a:t>er tasarım</a:t>
            </a:r>
            <a:endParaRPr lang="tr-TR" sz="3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Forte" pitchFamily="66" charset="0"/>
            </a:endParaRPr>
          </a:p>
        </p:txBody>
      </p:sp>
      <p:sp>
        <p:nvSpPr>
          <p:cNvPr id="30" name="29 Metin kutusu"/>
          <p:cNvSpPr txBox="1"/>
          <p:nvPr/>
        </p:nvSpPr>
        <p:spPr>
          <a:xfrm>
            <a:off x="2483768" y="54452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  <p:sp>
        <p:nvSpPr>
          <p:cNvPr id="32" name="31 Metin kutusu"/>
          <p:cNvSpPr txBox="1"/>
          <p:nvPr/>
        </p:nvSpPr>
        <p:spPr>
          <a:xfrm>
            <a:off x="1187624" y="5805264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El-</a:t>
            </a:r>
            <a:r>
              <a:rPr lang="tr-TR" sz="2400" b="1" dirty="0" err="1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Kasas</a:t>
            </a:r>
            <a:r>
              <a:rPr lang="tr-TR" sz="2400" b="1" dirty="0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7/6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354"/>
    </mc:Choice>
    <mc:Fallback xmlns="">
      <p:transition spd="slow" advTm="283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5" grpId="0"/>
      <p:bldP spid="28" grpId="0" animBg="1"/>
      <p:bldP spid="34" grpId="0"/>
      <p:bldP spid="42" grpId="0" animBg="1"/>
      <p:bldP spid="43" grpId="0"/>
      <p:bldP spid="44" grpId="0"/>
      <p:bldP spid="3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392118"/>
              </p:ext>
            </p:extLst>
          </p:nvPr>
        </p:nvGraphicFramePr>
        <p:xfrm>
          <a:off x="323528" y="188640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/>
                    </a:p>
                    <a:p>
                      <a:endParaRPr lang="tr-TR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17 Metin kutusu"/>
          <p:cNvSpPr txBox="1"/>
          <p:nvPr/>
        </p:nvSpPr>
        <p:spPr>
          <a:xfrm>
            <a:off x="2483767" y="2176955"/>
            <a:ext cx="49685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0" dirty="0" smtClean="0">
                <a:solidFill>
                  <a:schemeClr val="dk1"/>
                </a:solidFill>
                <a:latin typeface="Traditional Arabic" pitchFamily="18" charset="-78"/>
                <a:ea typeface="+mn-ea"/>
                <a:cs typeface="Traditional Arabic" pitchFamily="18" charset="-78"/>
              </a:rPr>
              <a:t>سَوَاءٌ</a:t>
            </a:r>
            <a:endParaRPr lang="tr-TR" sz="20000" dirty="0"/>
          </a:p>
        </p:txBody>
      </p:sp>
      <p:sp>
        <p:nvSpPr>
          <p:cNvPr id="19" name="16 Oval"/>
          <p:cNvSpPr/>
          <p:nvPr/>
        </p:nvSpPr>
        <p:spPr>
          <a:xfrm>
            <a:off x="3376298" y="1879954"/>
            <a:ext cx="370929" cy="3467100"/>
          </a:xfrm>
          <a:prstGeom prst="ellipse">
            <a:avLst/>
          </a:prstGeom>
          <a:solidFill>
            <a:schemeClr val="accent3">
              <a:lumMod val="75000"/>
              <a:alpha val="59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20" name="21 Dirsek Bağlayıcısı"/>
          <p:cNvCxnSpPr/>
          <p:nvPr/>
        </p:nvCxnSpPr>
        <p:spPr>
          <a:xfrm flipV="1">
            <a:off x="3616235" y="1928884"/>
            <a:ext cx="3043997" cy="529733"/>
          </a:xfrm>
          <a:prstGeom prst="bentConnector3">
            <a:avLst>
              <a:gd name="adj1" fmla="val -1190"/>
            </a:avLst>
          </a:prstGeom>
          <a:ln w="635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57 Dikdörtgen"/>
          <p:cNvSpPr/>
          <p:nvPr/>
        </p:nvSpPr>
        <p:spPr>
          <a:xfrm>
            <a:off x="6516216" y="1484784"/>
            <a:ext cx="2237356" cy="685801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800" b="1" cap="none" spc="0" dirty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حرف</a:t>
            </a:r>
            <a:r>
              <a:rPr lang="ar-SA" sz="4800" b="1" cap="none" spc="0" baseline="0" dirty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 مد</a:t>
            </a:r>
            <a:endParaRPr lang="tr-TR" sz="48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28" name="15 Oval"/>
          <p:cNvSpPr/>
          <p:nvPr/>
        </p:nvSpPr>
        <p:spPr>
          <a:xfrm>
            <a:off x="2584211" y="1904058"/>
            <a:ext cx="691645" cy="3467100"/>
          </a:xfrm>
          <a:prstGeom prst="ellipse">
            <a:avLst/>
          </a:prstGeom>
          <a:solidFill>
            <a:schemeClr val="tx2">
              <a:lumMod val="60000"/>
              <a:lumOff val="40000"/>
              <a:alpha val="4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29" name="31 Dirsek Bağlayıcısı"/>
          <p:cNvCxnSpPr/>
          <p:nvPr/>
        </p:nvCxnSpPr>
        <p:spPr>
          <a:xfrm flipV="1">
            <a:off x="2883557" y="2620725"/>
            <a:ext cx="3911582" cy="41142"/>
          </a:xfrm>
          <a:prstGeom prst="bentConnector3">
            <a:avLst>
              <a:gd name="adj1" fmla="val -93"/>
            </a:avLst>
          </a:prstGeom>
          <a:ln w="635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64 Dikdörtgen"/>
          <p:cNvSpPr/>
          <p:nvPr/>
        </p:nvSpPr>
        <p:spPr>
          <a:xfrm>
            <a:off x="6589201" y="2067383"/>
            <a:ext cx="2313456" cy="72008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800" b="1" cap="none" spc="0" baseline="0" dirty="0">
                <a:ln/>
                <a:solidFill>
                  <a:schemeClr val="tx2">
                    <a:lumMod val="75000"/>
                  </a:schemeClr>
                </a:solidFill>
                <a:effectLst/>
              </a:rPr>
              <a:t>سبب مد</a:t>
            </a:r>
            <a:endParaRPr lang="tr-TR" sz="4800" b="1" cap="none" spc="0" dirty="0">
              <a:ln/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42" name="17 Oval"/>
          <p:cNvSpPr/>
          <p:nvPr/>
        </p:nvSpPr>
        <p:spPr>
          <a:xfrm>
            <a:off x="2303747" y="1489268"/>
            <a:ext cx="2043029" cy="4248472"/>
          </a:xfrm>
          <a:prstGeom prst="ellipse">
            <a:avLst/>
          </a:prstGeom>
          <a:solidFill>
            <a:srgbClr val="FFFF00">
              <a:alpha val="5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4" name="125 Dikdörtgen"/>
          <p:cNvSpPr/>
          <p:nvPr/>
        </p:nvSpPr>
        <p:spPr>
          <a:xfrm>
            <a:off x="5901831" y="5551922"/>
            <a:ext cx="2829315" cy="87630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Forte" pitchFamily="66" charset="0"/>
              </a:rPr>
              <a:t>er tasarım</a:t>
            </a:r>
            <a:endParaRPr lang="tr-TR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Forte" pitchFamily="66" charset="0"/>
            </a:endParaRPr>
          </a:p>
        </p:txBody>
      </p:sp>
      <p:sp>
        <p:nvSpPr>
          <p:cNvPr id="13" name="123 Dikdörtgen"/>
          <p:cNvSpPr/>
          <p:nvPr/>
        </p:nvSpPr>
        <p:spPr>
          <a:xfrm>
            <a:off x="1403648" y="404664"/>
            <a:ext cx="4801060" cy="108012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6000" b="1" cap="none" spc="0" baseline="0" dirty="0">
                <a:ln/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ar-SA" sz="7200" b="1" dirty="0" smtClean="0">
                <a:solidFill>
                  <a:srgbClr val="FFFF00"/>
                </a:solidFill>
              </a:rPr>
              <a:t>اَلْمَدُّ الْمُتَّصِلُ</a:t>
            </a:r>
            <a:endParaRPr lang="tr-TR" sz="6000" b="1" cap="none" spc="0" dirty="0">
              <a:ln/>
              <a:solidFill>
                <a:srgbClr val="FFFF00"/>
              </a:solidFill>
              <a:effectLst/>
            </a:endParaRP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354"/>
    </mc:Choice>
    <mc:Fallback xmlns="">
      <p:transition spd="slow" advTm="283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2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800" decel="100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5" grpId="0"/>
      <p:bldP spid="28" grpId="0" animBg="1"/>
      <p:bldP spid="34" grpId="0"/>
      <p:bldP spid="42" grpId="0" animBg="1"/>
      <p:bldP spid="44" grpId="0"/>
      <p:bldP spid="1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9392118"/>
              </p:ext>
            </p:extLst>
          </p:nvPr>
        </p:nvGraphicFramePr>
        <p:xfrm>
          <a:off x="323528" y="188640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dirty="0" smtClean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dirty="0" smtClean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dirty="0" smtClean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tr-TR" sz="1200" dirty="0" smtClean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ar-SA" sz="1200" dirty="0" smtClean="0">
                        <a:solidFill>
                          <a:schemeClr val="bg1">
                            <a:lumMod val="85000"/>
                          </a:schemeClr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17 Metin kutusu"/>
          <p:cNvSpPr txBox="1"/>
          <p:nvPr/>
        </p:nvSpPr>
        <p:spPr>
          <a:xfrm>
            <a:off x="683568" y="2780928"/>
            <a:ext cx="7776864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ar-SA" sz="9600" dirty="0" smtClean="0">
                <a:latin typeface="Traditional Arabic" pitchFamily="18" charset="-78"/>
                <a:cs typeface="Traditional Arabic" pitchFamily="18" charset="-78"/>
              </a:rPr>
              <a:t>إِنَّ مَفَاتِحَهُ لَتَنُوءُ بِالْعُصْبَةِ</a:t>
            </a:r>
            <a:endParaRPr lang="tr-TR" sz="16600" dirty="0"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19" name="16 Oval"/>
          <p:cNvSpPr/>
          <p:nvPr/>
        </p:nvSpPr>
        <p:spPr>
          <a:xfrm>
            <a:off x="4139952" y="1916832"/>
            <a:ext cx="288032" cy="3467100"/>
          </a:xfrm>
          <a:prstGeom prst="ellipse">
            <a:avLst/>
          </a:prstGeom>
          <a:solidFill>
            <a:schemeClr val="accent3">
              <a:lumMod val="75000"/>
              <a:alpha val="59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20" name="21 Dirsek Bağlayıcısı"/>
          <p:cNvCxnSpPr/>
          <p:nvPr/>
        </p:nvCxnSpPr>
        <p:spPr>
          <a:xfrm flipV="1">
            <a:off x="4283968" y="1928888"/>
            <a:ext cx="2376264" cy="1284088"/>
          </a:xfrm>
          <a:prstGeom prst="bentConnector3">
            <a:avLst>
              <a:gd name="adj1" fmla="val -632"/>
            </a:avLst>
          </a:prstGeom>
          <a:ln w="635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57 Dikdörtgen"/>
          <p:cNvSpPr/>
          <p:nvPr/>
        </p:nvSpPr>
        <p:spPr>
          <a:xfrm>
            <a:off x="6516216" y="1484784"/>
            <a:ext cx="2237356" cy="685801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200" b="1" dirty="0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Harf-i </a:t>
            </a:r>
            <a:r>
              <a:rPr lang="tr-TR" sz="3200" b="1" dirty="0" err="1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med</a:t>
            </a:r>
            <a:endParaRPr lang="tr-TR" sz="3200" b="1" cap="none" spc="0" dirty="0">
              <a:ln/>
              <a:solidFill>
                <a:schemeClr val="accent3">
                  <a:lumMod val="50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15 Oval"/>
          <p:cNvSpPr/>
          <p:nvPr/>
        </p:nvSpPr>
        <p:spPr>
          <a:xfrm>
            <a:off x="3635896" y="1916832"/>
            <a:ext cx="432048" cy="3467100"/>
          </a:xfrm>
          <a:prstGeom prst="ellipse">
            <a:avLst/>
          </a:prstGeom>
          <a:solidFill>
            <a:schemeClr val="tx2">
              <a:lumMod val="60000"/>
              <a:lumOff val="40000"/>
              <a:alpha val="4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29" name="31 Dirsek Bağlayıcısı"/>
          <p:cNvCxnSpPr/>
          <p:nvPr/>
        </p:nvCxnSpPr>
        <p:spPr>
          <a:xfrm flipV="1">
            <a:off x="3851920" y="2348880"/>
            <a:ext cx="2304256" cy="576064"/>
          </a:xfrm>
          <a:prstGeom prst="bentConnector3">
            <a:avLst>
              <a:gd name="adj1" fmla="val -648"/>
            </a:avLst>
          </a:prstGeom>
          <a:ln w="635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64 Dikdörtgen"/>
          <p:cNvSpPr/>
          <p:nvPr/>
        </p:nvSpPr>
        <p:spPr>
          <a:xfrm>
            <a:off x="6228184" y="2060848"/>
            <a:ext cx="2684038" cy="72008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200" b="1" cap="none" spc="0" dirty="0" err="1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Sebe</a:t>
            </a:r>
            <a:r>
              <a:rPr lang="tr-TR" sz="3200" b="1" cap="none" spc="0" dirty="0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-i </a:t>
            </a:r>
            <a:r>
              <a:rPr lang="tr-TR" sz="3200" b="1" cap="none" spc="0" dirty="0" err="1" smtClean="0">
                <a:ln/>
                <a:solidFill>
                  <a:schemeClr val="tx2">
                    <a:lumMod val="7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med</a:t>
            </a:r>
            <a:endParaRPr lang="tr-TR" sz="3200" b="1" cap="none" spc="0" dirty="0">
              <a:ln/>
              <a:solidFill>
                <a:schemeClr val="tx2">
                  <a:lumMod val="7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17 Oval"/>
          <p:cNvSpPr/>
          <p:nvPr/>
        </p:nvSpPr>
        <p:spPr>
          <a:xfrm>
            <a:off x="3347864" y="1484784"/>
            <a:ext cx="1296144" cy="4248472"/>
          </a:xfrm>
          <a:prstGeom prst="ellipse">
            <a:avLst/>
          </a:prstGeom>
          <a:solidFill>
            <a:srgbClr val="FFFF00">
              <a:alpha val="17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123 Dikdörtgen"/>
          <p:cNvSpPr/>
          <p:nvPr/>
        </p:nvSpPr>
        <p:spPr>
          <a:xfrm>
            <a:off x="2483768" y="404664"/>
            <a:ext cx="4801060" cy="108012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6000" b="1" cap="none" spc="0" baseline="0" dirty="0">
                <a:ln/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ar-SA" sz="7200" b="1" dirty="0" smtClean="0">
                <a:solidFill>
                  <a:srgbClr val="FFFF00"/>
                </a:solidFill>
              </a:rPr>
              <a:t>اَلْمَدُّ الْمُتَّصِلُ</a:t>
            </a:r>
            <a:endParaRPr lang="tr-TR" sz="6000" b="1" cap="none" spc="0" dirty="0">
              <a:ln/>
              <a:solidFill>
                <a:srgbClr val="FFFF00"/>
              </a:solidFill>
              <a:effectLst/>
            </a:endParaRPr>
          </a:p>
        </p:txBody>
      </p:sp>
      <p:sp>
        <p:nvSpPr>
          <p:cNvPr id="44" name="125 Dikdörtgen"/>
          <p:cNvSpPr/>
          <p:nvPr/>
        </p:nvSpPr>
        <p:spPr>
          <a:xfrm>
            <a:off x="5901831" y="5805264"/>
            <a:ext cx="2829315" cy="622958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36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Forte" pitchFamily="66" charset="0"/>
              </a:rPr>
              <a:t>er tasarım</a:t>
            </a:r>
            <a:endParaRPr lang="tr-TR" sz="36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Forte" pitchFamily="66" charset="0"/>
            </a:endParaRPr>
          </a:p>
        </p:txBody>
      </p:sp>
      <p:sp>
        <p:nvSpPr>
          <p:cNvPr id="30" name="29 Metin kutusu"/>
          <p:cNvSpPr txBox="1"/>
          <p:nvPr/>
        </p:nvSpPr>
        <p:spPr>
          <a:xfrm>
            <a:off x="2483768" y="5445224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tr-TR" dirty="0"/>
          </a:p>
        </p:txBody>
      </p:sp>
      <p:sp>
        <p:nvSpPr>
          <p:cNvPr id="32" name="31 Metin kutusu"/>
          <p:cNvSpPr txBox="1"/>
          <p:nvPr/>
        </p:nvSpPr>
        <p:spPr>
          <a:xfrm>
            <a:off x="1187624" y="5805264"/>
            <a:ext cx="20882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tr-TR" sz="2400" b="1" dirty="0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El-</a:t>
            </a:r>
            <a:r>
              <a:rPr lang="tr-TR" sz="2400" b="1" dirty="0" err="1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Kasas</a:t>
            </a:r>
            <a:r>
              <a:rPr lang="tr-TR" sz="2400" b="1" dirty="0" smtClean="0">
                <a:ln/>
                <a:solidFill>
                  <a:schemeClr val="accent3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, 7/6</a:t>
            </a:r>
          </a:p>
        </p:txBody>
      </p:sp>
    </p:spTree>
    <p:custDataLst>
      <p:tags r:id="rId1"/>
    </p:custData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354"/>
    </mc:Choice>
    <mc:Fallback xmlns="">
      <p:transition spd="slow" advTm="283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9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4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5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1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5" grpId="0"/>
      <p:bldP spid="28" grpId="0" animBg="1"/>
      <p:bldP spid="34" grpId="0"/>
      <p:bldP spid="42" grpId="0" animBg="1"/>
      <p:bldP spid="43" grpId="0"/>
      <p:bldP spid="44" grpId="0"/>
      <p:bldP spid="3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/>
          </p:nvPr>
        </p:nvGraphicFramePr>
        <p:xfrm>
          <a:off x="179512" y="260648"/>
          <a:ext cx="8784976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784976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endParaRPr lang="tr-TR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43" name="123 Dikdörtgen"/>
          <p:cNvSpPr/>
          <p:nvPr/>
        </p:nvSpPr>
        <p:spPr>
          <a:xfrm>
            <a:off x="2339752" y="1268760"/>
            <a:ext cx="4071966" cy="79208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FF00"/>
            </a:solidFill>
          </a:ln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800" b="1" dirty="0" smtClean="0"/>
              <a:t>اَلْمَدُّ الْمُنْفَصِلُ</a:t>
            </a:r>
            <a:endParaRPr lang="tr-TR" sz="5400" b="1" cap="none" spc="0" dirty="0">
              <a:ln/>
              <a:solidFill>
                <a:schemeClr val="accent2">
                  <a:lumMod val="50000"/>
                </a:schemeClr>
              </a:solidFill>
              <a:effectLst/>
              <a:latin typeface="Traditional Arabic" pitchFamily="18" charset="-78"/>
              <a:cs typeface="Traditional Arabic" pitchFamily="18" charset="-78"/>
            </a:endParaRPr>
          </a:p>
        </p:txBody>
      </p:sp>
      <p:sp>
        <p:nvSpPr>
          <p:cNvPr id="22" name="57 Dikdörtgen"/>
          <p:cNvSpPr/>
          <p:nvPr/>
        </p:nvSpPr>
        <p:spPr>
          <a:xfrm>
            <a:off x="1619672" y="2708920"/>
            <a:ext cx="5976664" cy="1512168"/>
          </a:xfrm>
          <a:prstGeom prst="rect">
            <a:avLst/>
          </a:prstGeom>
          <a:gradFill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5400000" scaled="0"/>
          </a:gradFill>
          <a:ln w="25400">
            <a:solidFill>
              <a:srgbClr val="FF0000"/>
            </a:solidFill>
          </a:ln>
        </p:spPr>
        <p:txBody>
          <a:bodyPr wrap="square" lIns="91440" tIns="45720" rIns="91440" bIns="45720">
            <a:noAutofit/>
            <a:scene3d>
              <a:camera prst="orthographicFront">
                <a:rot lat="0" lon="0" rev="0"/>
              </a:camera>
              <a:lightRig rig="glow" dir="t">
                <a:rot lat="0" lon="0" rev="3600000"/>
              </a:lightRig>
            </a:scene3d>
            <a:sp3d prstMaterial="softEdge">
              <a:bevelT w="29210" h="16510"/>
              <a:contourClr>
                <a:schemeClr val="accent4">
                  <a:alpha val="95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endParaRPr lang="tr-TR" sz="2000" dirty="0" smtClean="0"/>
          </a:p>
          <a:p>
            <a:pPr>
              <a:buFont typeface="Arial" pitchFamily="34" charset="0"/>
              <a:buChar char="•"/>
            </a:pPr>
            <a:r>
              <a:rPr lang="tr-TR" sz="2000" dirty="0" smtClean="0"/>
              <a:t>Bir kelimede </a:t>
            </a:r>
            <a:r>
              <a:rPr lang="tr-TR" sz="2000" dirty="0" err="1" smtClean="0"/>
              <a:t>med</a:t>
            </a:r>
            <a:r>
              <a:rPr lang="tr-TR" sz="2000" dirty="0" smtClean="0"/>
              <a:t> </a:t>
            </a:r>
            <a:r>
              <a:rPr lang="tr-TR" sz="2000" dirty="0" err="1" smtClean="0"/>
              <a:t>harfindan</a:t>
            </a:r>
            <a:r>
              <a:rPr lang="tr-TR" sz="2000" dirty="0" smtClean="0"/>
              <a:t> sonra hemze bulunması halinde oluşan </a:t>
            </a:r>
            <a:r>
              <a:rPr lang="tr-TR" sz="2000" dirty="0" err="1" smtClean="0"/>
              <a:t>tecvid</a:t>
            </a:r>
            <a:r>
              <a:rPr lang="tr-TR" sz="2000" dirty="0" smtClean="0"/>
              <a:t> kuralına </a:t>
            </a:r>
            <a:r>
              <a:rPr lang="tr-TR" sz="2000" b="1" dirty="0" err="1" smtClean="0"/>
              <a:t>medd</a:t>
            </a:r>
            <a:r>
              <a:rPr lang="tr-TR" sz="2000" b="1" dirty="0" smtClean="0"/>
              <a:t>-i muttasıl</a:t>
            </a:r>
            <a:r>
              <a:rPr lang="tr-TR" sz="2000" dirty="0" smtClean="0"/>
              <a:t> denir. </a:t>
            </a:r>
          </a:p>
          <a:p>
            <a:endParaRPr lang="tr-TR" sz="2000" dirty="0" smtClean="0"/>
          </a:p>
          <a:p>
            <a:endParaRPr lang="tr-TR" sz="2000" dirty="0" smtClean="0"/>
          </a:p>
          <a:p>
            <a:endParaRPr lang="tr-TR" sz="3200" b="1" u="sng" dirty="0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319064962"/>
      </p:ext>
    </p:extLst>
  </p:cSld>
  <p:clrMapOvr>
    <a:masterClrMapping/>
  </p:clrMapOvr>
  <p:transition spd="slow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" grpId="0" animBg="1"/>
      <p:bldP spid="22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08826"/>
              </p:ext>
            </p:extLst>
          </p:nvPr>
        </p:nvGraphicFramePr>
        <p:xfrm>
          <a:off x="323528" y="188640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/>
                    </a:p>
                    <a:p>
                      <a:endParaRPr lang="tr-TR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17 Metin kutusu"/>
          <p:cNvSpPr txBox="1"/>
          <p:nvPr/>
        </p:nvSpPr>
        <p:spPr>
          <a:xfrm>
            <a:off x="1907704" y="2160548"/>
            <a:ext cx="4968552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20000" dirty="0" smtClean="0">
                <a:solidFill>
                  <a:schemeClr val="dk1"/>
                </a:solidFill>
                <a:latin typeface="Traditional Arabic" pitchFamily="18" charset="-78"/>
                <a:cs typeface="Traditional Arabic" pitchFamily="18" charset="-78"/>
              </a:rPr>
              <a:t>بِم</a:t>
            </a:r>
            <a:r>
              <a:rPr lang="ar-SA" sz="20000" dirty="0" smtClean="0">
                <a:solidFill>
                  <a:schemeClr val="dk1"/>
                </a:solidFill>
                <a:latin typeface="Traditional Arabic" pitchFamily="18" charset="-78"/>
                <a:ea typeface="+mn-ea"/>
                <a:cs typeface="Traditional Arabic" pitchFamily="18" charset="-78"/>
              </a:rPr>
              <a:t>َااُنْزِلَ</a:t>
            </a:r>
            <a:endParaRPr lang="tr-TR" sz="20000" dirty="0"/>
          </a:p>
        </p:txBody>
      </p:sp>
      <p:sp>
        <p:nvSpPr>
          <p:cNvPr id="19" name="16 Oval"/>
          <p:cNvSpPr/>
          <p:nvPr/>
        </p:nvSpPr>
        <p:spPr>
          <a:xfrm>
            <a:off x="4483985" y="1763552"/>
            <a:ext cx="370929" cy="3467100"/>
          </a:xfrm>
          <a:prstGeom prst="ellipse">
            <a:avLst/>
          </a:prstGeom>
          <a:solidFill>
            <a:schemeClr val="accent3">
              <a:lumMod val="75000"/>
              <a:alpha val="59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20" name="21 Dirsek Bağlayıcısı"/>
          <p:cNvCxnSpPr/>
          <p:nvPr/>
        </p:nvCxnSpPr>
        <p:spPr>
          <a:xfrm flipV="1">
            <a:off x="4669449" y="1928885"/>
            <a:ext cx="1990783" cy="462975"/>
          </a:xfrm>
          <a:prstGeom prst="bentConnector3">
            <a:avLst>
              <a:gd name="adj1" fmla="val 821"/>
            </a:avLst>
          </a:prstGeom>
          <a:ln w="635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57 Dikdörtgen"/>
          <p:cNvSpPr/>
          <p:nvPr/>
        </p:nvSpPr>
        <p:spPr>
          <a:xfrm>
            <a:off x="6516216" y="1484784"/>
            <a:ext cx="2237356" cy="685801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800" b="1" cap="none" spc="0" dirty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حرف</a:t>
            </a:r>
            <a:r>
              <a:rPr lang="ar-SA" sz="4800" b="1" cap="none" spc="0" baseline="0" dirty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 مد</a:t>
            </a:r>
            <a:endParaRPr lang="tr-TR" sz="48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28" name="15 Oval"/>
          <p:cNvSpPr/>
          <p:nvPr/>
        </p:nvSpPr>
        <p:spPr>
          <a:xfrm>
            <a:off x="4025123" y="1763552"/>
            <a:ext cx="470738" cy="3467100"/>
          </a:xfrm>
          <a:prstGeom prst="ellipse">
            <a:avLst/>
          </a:prstGeom>
          <a:solidFill>
            <a:schemeClr val="tx2">
              <a:lumMod val="60000"/>
              <a:lumOff val="40000"/>
              <a:alpha val="4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29" name="31 Dirsek Bağlayıcısı"/>
          <p:cNvCxnSpPr/>
          <p:nvPr/>
        </p:nvCxnSpPr>
        <p:spPr>
          <a:xfrm rot="10800000">
            <a:off x="2197667" y="1939275"/>
            <a:ext cx="2106479" cy="471416"/>
          </a:xfrm>
          <a:prstGeom prst="bentConnector3">
            <a:avLst>
              <a:gd name="adj1" fmla="val 891"/>
            </a:avLst>
          </a:prstGeom>
          <a:ln w="635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64 Dikdörtgen"/>
          <p:cNvSpPr/>
          <p:nvPr/>
        </p:nvSpPr>
        <p:spPr>
          <a:xfrm>
            <a:off x="375794" y="1512476"/>
            <a:ext cx="1781967" cy="72008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800" b="1" cap="none" spc="0" baseline="0" dirty="0">
                <a:ln/>
                <a:solidFill>
                  <a:schemeClr val="tx2">
                    <a:lumMod val="75000"/>
                  </a:schemeClr>
                </a:solidFill>
                <a:effectLst/>
              </a:rPr>
              <a:t>سبب مد</a:t>
            </a:r>
            <a:endParaRPr lang="tr-TR" sz="4800" b="1" cap="none" spc="0" dirty="0">
              <a:ln/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42" name="17 Oval"/>
          <p:cNvSpPr/>
          <p:nvPr/>
        </p:nvSpPr>
        <p:spPr>
          <a:xfrm>
            <a:off x="3616235" y="1464320"/>
            <a:ext cx="1603838" cy="4248472"/>
          </a:xfrm>
          <a:prstGeom prst="ellipse">
            <a:avLst/>
          </a:prstGeom>
          <a:solidFill>
            <a:schemeClr val="accent1">
              <a:alpha val="58000"/>
            </a:scheme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123 Dikdörtgen"/>
          <p:cNvSpPr/>
          <p:nvPr/>
        </p:nvSpPr>
        <p:spPr>
          <a:xfrm>
            <a:off x="1452180" y="395400"/>
            <a:ext cx="5616624" cy="108012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6000" b="1" cap="none" spc="0" baseline="0" dirty="0">
                <a:ln/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ar-SA" sz="8000" b="1" cap="none" spc="0" baseline="0" dirty="0" smtClean="0">
                <a:ln/>
                <a:solidFill>
                  <a:schemeClr val="accent2">
                    <a:lumMod val="50000"/>
                  </a:schemeClr>
                </a:solidFill>
                <a:effectLst/>
              </a:rPr>
              <a:t>مد  منفصل</a:t>
            </a:r>
            <a:endParaRPr lang="tr-TR" sz="6000" b="1" cap="none" spc="0" dirty="0">
              <a:ln/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sp>
        <p:nvSpPr>
          <p:cNvPr id="44" name="125 Dikdörtgen"/>
          <p:cNvSpPr/>
          <p:nvPr/>
        </p:nvSpPr>
        <p:spPr>
          <a:xfrm>
            <a:off x="5901831" y="5551922"/>
            <a:ext cx="2829315" cy="87630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Forte" pitchFamily="66" charset="0"/>
              </a:rPr>
              <a:t>er tasarım</a:t>
            </a:r>
            <a:endParaRPr lang="tr-TR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Forte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88035521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354"/>
    </mc:Choice>
    <mc:Fallback xmlns="">
      <p:transition spd="slow" advTm="283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5" grpId="0"/>
      <p:bldP spid="28" grpId="0" animBg="1"/>
      <p:bldP spid="34" grpId="0"/>
      <p:bldP spid="42" grpId="0" animBg="1"/>
      <p:bldP spid="43" grpId="0"/>
      <p:bldP spid="4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22580070"/>
              </p:ext>
            </p:extLst>
          </p:nvPr>
        </p:nvGraphicFramePr>
        <p:xfrm>
          <a:off x="323528" y="188640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/>
                    </a:p>
                    <a:p>
                      <a:endParaRPr lang="tr-TR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17 Metin kutusu"/>
          <p:cNvSpPr txBox="1"/>
          <p:nvPr/>
        </p:nvSpPr>
        <p:spPr>
          <a:xfrm>
            <a:off x="971600" y="2564904"/>
            <a:ext cx="5472608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9600" dirty="0" smtClean="0">
                <a:latin typeface="Traditional Arabic" pitchFamily="18" charset="-78"/>
                <a:cs typeface="Traditional Arabic" pitchFamily="18" charset="-78"/>
              </a:rPr>
              <a:t>وَعِنْدَ</a:t>
            </a:r>
            <a:r>
              <a:rPr lang="ar-SA" sz="96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هُ</a:t>
            </a:r>
            <a:r>
              <a:rPr lang="ar-SA" sz="96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9600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أُ</a:t>
            </a:r>
            <a:r>
              <a:rPr lang="ar-SA" sz="9600" dirty="0" smtClean="0">
                <a:latin typeface="Traditional Arabic" pitchFamily="18" charset="-78"/>
                <a:cs typeface="Traditional Arabic" pitchFamily="18" charset="-78"/>
              </a:rPr>
              <a:t>مُّ الْكِتَابِ </a:t>
            </a:r>
            <a:endParaRPr lang="tr-TR" sz="20000" dirty="0"/>
          </a:p>
        </p:txBody>
      </p:sp>
      <p:sp>
        <p:nvSpPr>
          <p:cNvPr id="19" name="16 Oval"/>
          <p:cNvSpPr/>
          <p:nvPr/>
        </p:nvSpPr>
        <p:spPr>
          <a:xfrm>
            <a:off x="4483985" y="1763552"/>
            <a:ext cx="370929" cy="3467100"/>
          </a:xfrm>
          <a:prstGeom prst="ellipse">
            <a:avLst/>
          </a:prstGeom>
          <a:solidFill>
            <a:schemeClr val="accent3">
              <a:lumMod val="75000"/>
              <a:alpha val="59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20" name="21 Dirsek Bağlayıcısı"/>
          <p:cNvCxnSpPr/>
          <p:nvPr/>
        </p:nvCxnSpPr>
        <p:spPr>
          <a:xfrm flipV="1">
            <a:off x="4669449" y="1928885"/>
            <a:ext cx="1990783" cy="462975"/>
          </a:xfrm>
          <a:prstGeom prst="bentConnector3">
            <a:avLst>
              <a:gd name="adj1" fmla="val 821"/>
            </a:avLst>
          </a:prstGeom>
          <a:ln w="635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57 Dikdörtgen"/>
          <p:cNvSpPr/>
          <p:nvPr/>
        </p:nvSpPr>
        <p:spPr>
          <a:xfrm>
            <a:off x="6516216" y="1484784"/>
            <a:ext cx="2237356" cy="1368152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800" b="1" cap="none" spc="0" dirty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حرف</a:t>
            </a:r>
            <a:r>
              <a:rPr lang="ar-SA" sz="4800" b="1" cap="none" spc="0" baseline="0" dirty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 </a:t>
            </a:r>
            <a:r>
              <a:rPr lang="ar-SA" sz="4800" b="1" cap="none" spc="0" baseline="0" dirty="0" smtClean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مد</a:t>
            </a:r>
            <a:endParaRPr lang="tr-TR" sz="4800" b="1" cap="none" spc="0" baseline="0" dirty="0" smtClean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  <a:p>
            <a:pPr algn="ctr"/>
            <a:r>
              <a:rPr lang="tr-TR" sz="2800" b="1" dirty="0" smtClean="0">
                <a:ln/>
                <a:solidFill>
                  <a:srgbClr val="FF0000"/>
                </a:solidFill>
              </a:rPr>
              <a:t>(</a:t>
            </a:r>
            <a:r>
              <a:rPr lang="tr-TR" sz="2800" b="1" dirty="0" err="1" smtClean="0">
                <a:ln/>
                <a:solidFill>
                  <a:srgbClr val="FF0000"/>
                </a:solidFill>
              </a:rPr>
              <a:t>Takdîri</a:t>
            </a:r>
            <a:r>
              <a:rPr lang="tr-TR" sz="2800" b="1" dirty="0" smtClean="0">
                <a:ln/>
                <a:solidFill>
                  <a:srgbClr val="FF0000"/>
                </a:solidFill>
              </a:rPr>
              <a:t>)</a:t>
            </a:r>
            <a:endParaRPr lang="tr-TR" sz="2800" b="1" cap="none" spc="0" dirty="0">
              <a:ln/>
              <a:solidFill>
                <a:srgbClr val="FF0000"/>
              </a:solidFill>
              <a:effectLst/>
            </a:endParaRPr>
          </a:p>
        </p:txBody>
      </p:sp>
      <p:sp>
        <p:nvSpPr>
          <p:cNvPr id="28" name="15 Oval"/>
          <p:cNvSpPr/>
          <p:nvPr/>
        </p:nvSpPr>
        <p:spPr>
          <a:xfrm>
            <a:off x="4025123" y="1763552"/>
            <a:ext cx="470738" cy="3467100"/>
          </a:xfrm>
          <a:prstGeom prst="ellipse">
            <a:avLst/>
          </a:prstGeom>
          <a:solidFill>
            <a:schemeClr val="tx2">
              <a:lumMod val="60000"/>
              <a:lumOff val="40000"/>
              <a:alpha val="4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29" name="31 Dirsek Bağlayıcısı"/>
          <p:cNvCxnSpPr/>
          <p:nvPr/>
        </p:nvCxnSpPr>
        <p:spPr>
          <a:xfrm rot="10800000">
            <a:off x="2197667" y="1939275"/>
            <a:ext cx="2106479" cy="471416"/>
          </a:xfrm>
          <a:prstGeom prst="bentConnector3">
            <a:avLst>
              <a:gd name="adj1" fmla="val 891"/>
            </a:avLst>
          </a:prstGeom>
          <a:ln w="635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64 Dikdörtgen"/>
          <p:cNvSpPr/>
          <p:nvPr/>
        </p:nvSpPr>
        <p:spPr>
          <a:xfrm>
            <a:off x="375794" y="1512476"/>
            <a:ext cx="1781967" cy="72008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800" b="1" cap="none" spc="0" baseline="0" dirty="0">
                <a:ln/>
                <a:solidFill>
                  <a:schemeClr val="tx2">
                    <a:lumMod val="75000"/>
                  </a:schemeClr>
                </a:solidFill>
                <a:effectLst/>
              </a:rPr>
              <a:t>سبب مد</a:t>
            </a:r>
            <a:endParaRPr lang="tr-TR" sz="4800" b="1" cap="none" spc="0" dirty="0">
              <a:ln/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42" name="17 Oval"/>
          <p:cNvSpPr/>
          <p:nvPr/>
        </p:nvSpPr>
        <p:spPr>
          <a:xfrm>
            <a:off x="3616235" y="1464320"/>
            <a:ext cx="1603838" cy="4248472"/>
          </a:xfrm>
          <a:prstGeom prst="ellipse">
            <a:avLst/>
          </a:prstGeom>
          <a:solidFill>
            <a:srgbClr val="FFFF00">
              <a:alpha val="2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123 Dikdörtgen"/>
          <p:cNvSpPr/>
          <p:nvPr/>
        </p:nvSpPr>
        <p:spPr>
          <a:xfrm>
            <a:off x="1452180" y="395400"/>
            <a:ext cx="5616624" cy="108012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6000" b="1" cap="none" spc="0" baseline="0" dirty="0">
                <a:ln/>
                <a:solidFill>
                  <a:schemeClr val="tx2">
                    <a:lumMod val="60000"/>
                    <a:lumOff val="40000"/>
                  </a:schemeClr>
                </a:solidFill>
                <a:effectLst/>
              </a:rPr>
              <a:t> </a:t>
            </a:r>
            <a:r>
              <a:rPr lang="ar-SA" sz="8000" b="1" cap="none" spc="0" baseline="0" dirty="0" smtClean="0">
                <a:ln/>
                <a:solidFill>
                  <a:schemeClr val="accent2">
                    <a:lumMod val="50000"/>
                  </a:schemeClr>
                </a:solidFill>
                <a:effectLst/>
              </a:rPr>
              <a:t>مد  منفصل</a:t>
            </a:r>
            <a:endParaRPr lang="tr-TR" sz="6000" b="1" cap="none" spc="0" dirty="0">
              <a:ln/>
              <a:solidFill>
                <a:schemeClr val="accent2">
                  <a:lumMod val="50000"/>
                </a:schemeClr>
              </a:solidFill>
              <a:effectLst/>
            </a:endParaRPr>
          </a:p>
        </p:txBody>
      </p:sp>
      <p:sp>
        <p:nvSpPr>
          <p:cNvPr id="44" name="125 Dikdörtgen"/>
          <p:cNvSpPr/>
          <p:nvPr/>
        </p:nvSpPr>
        <p:spPr>
          <a:xfrm>
            <a:off x="5901831" y="5551922"/>
            <a:ext cx="2829315" cy="87630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Forte" pitchFamily="66" charset="0"/>
              </a:rPr>
              <a:t>er tasarım</a:t>
            </a:r>
            <a:endParaRPr lang="tr-TR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Forte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3083706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354"/>
    </mc:Choice>
    <mc:Fallback xmlns="">
      <p:transition spd="slow" advTm="283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5" grpId="0"/>
      <p:bldP spid="28" grpId="0" animBg="1"/>
      <p:bldP spid="34" grpId="0"/>
      <p:bldP spid="42" grpId="0" animBg="1"/>
      <p:bldP spid="43" grpId="0"/>
      <p:bldP spid="4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15 Tablo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80689540"/>
              </p:ext>
            </p:extLst>
          </p:nvPr>
        </p:nvGraphicFramePr>
        <p:xfrm>
          <a:off x="323528" y="188640"/>
          <a:ext cx="8496944" cy="6408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496944"/>
              </a:tblGrid>
              <a:tr h="640871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96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ar-SA" sz="96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     </a:t>
                      </a:r>
                      <a:endParaRPr lang="tr-TR" sz="9600" dirty="0" smtClean="0"/>
                    </a:p>
                    <a:p>
                      <a:endParaRPr lang="tr-TR" dirty="0"/>
                    </a:p>
                  </a:txBody>
                  <a:tcPr>
                    <a:lnL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sp>
        <p:nvSpPr>
          <p:cNvPr id="18" name="17 Metin kutusu"/>
          <p:cNvSpPr txBox="1"/>
          <p:nvPr/>
        </p:nvSpPr>
        <p:spPr>
          <a:xfrm>
            <a:off x="2339752" y="2204864"/>
            <a:ext cx="4968552" cy="221599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sz="13800" dirty="0" smtClean="0">
                <a:latin typeface="Traditional Arabic" pitchFamily="18" charset="-78"/>
                <a:cs typeface="Traditional Arabic" pitchFamily="18" charset="-78"/>
              </a:rPr>
              <a:t>هَذِ</a:t>
            </a:r>
            <a:r>
              <a:rPr lang="ar-SA" sz="13800" dirty="0" smtClean="0">
                <a:solidFill>
                  <a:srgbClr val="FF0000"/>
                </a:solidFill>
                <a:latin typeface="Traditional Arabic" pitchFamily="18" charset="-78"/>
                <a:cs typeface="Traditional Arabic" pitchFamily="18" charset="-78"/>
              </a:rPr>
              <a:t>هِ</a:t>
            </a:r>
            <a:r>
              <a:rPr lang="ar-SA" sz="13800" dirty="0" smtClean="0">
                <a:latin typeface="Traditional Arabic" pitchFamily="18" charset="-78"/>
                <a:cs typeface="Traditional Arabic" pitchFamily="18" charset="-78"/>
              </a:rPr>
              <a:t> </a:t>
            </a:r>
            <a:r>
              <a:rPr lang="ar-SA" sz="13800" dirty="0" smtClean="0">
                <a:solidFill>
                  <a:srgbClr val="FFFF00"/>
                </a:solidFill>
                <a:latin typeface="Traditional Arabic" pitchFamily="18" charset="-78"/>
                <a:cs typeface="Traditional Arabic" pitchFamily="18" charset="-78"/>
              </a:rPr>
              <a:t>إِ</a:t>
            </a:r>
            <a:r>
              <a:rPr lang="ar-SA" sz="13800" dirty="0" smtClean="0">
                <a:latin typeface="Traditional Arabic" pitchFamily="18" charset="-78"/>
                <a:cs typeface="Traditional Arabic" pitchFamily="18" charset="-78"/>
              </a:rPr>
              <a:t>يمَانًا</a:t>
            </a:r>
            <a:endParaRPr lang="tr-TR" sz="28800" dirty="0"/>
          </a:p>
        </p:txBody>
      </p:sp>
      <p:sp>
        <p:nvSpPr>
          <p:cNvPr id="19" name="16 Oval"/>
          <p:cNvSpPr/>
          <p:nvPr/>
        </p:nvSpPr>
        <p:spPr>
          <a:xfrm>
            <a:off x="4644008" y="1763552"/>
            <a:ext cx="576064" cy="3467100"/>
          </a:xfrm>
          <a:prstGeom prst="ellipse">
            <a:avLst/>
          </a:prstGeom>
          <a:solidFill>
            <a:schemeClr val="accent3">
              <a:lumMod val="75000"/>
              <a:alpha val="59000"/>
            </a:schemeClr>
          </a:solidFill>
          <a:ln>
            <a:solidFill>
              <a:schemeClr val="accent3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20" name="21 Dirsek Bağlayıcısı"/>
          <p:cNvCxnSpPr/>
          <p:nvPr/>
        </p:nvCxnSpPr>
        <p:spPr>
          <a:xfrm flipV="1">
            <a:off x="4860032" y="1928886"/>
            <a:ext cx="1800200" cy="419994"/>
          </a:xfrm>
          <a:prstGeom prst="bentConnector3">
            <a:avLst>
              <a:gd name="adj1" fmla="val -794"/>
            </a:avLst>
          </a:prstGeom>
          <a:ln w="63500">
            <a:solidFill>
              <a:schemeClr val="accent3">
                <a:lumMod val="50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57 Dikdörtgen"/>
          <p:cNvSpPr/>
          <p:nvPr/>
        </p:nvSpPr>
        <p:spPr>
          <a:xfrm>
            <a:off x="6516216" y="1484784"/>
            <a:ext cx="2237356" cy="685801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800" b="1" cap="none" spc="0" dirty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حرف</a:t>
            </a:r>
            <a:r>
              <a:rPr lang="ar-SA" sz="4800" b="1" cap="none" spc="0" baseline="0" dirty="0">
                <a:ln/>
                <a:solidFill>
                  <a:schemeClr val="accent3">
                    <a:lumMod val="50000"/>
                  </a:schemeClr>
                </a:solidFill>
                <a:effectLst/>
              </a:rPr>
              <a:t> مد</a:t>
            </a:r>
            <a:endParaRPr lang="tr-TR" sz="4800" b="1" cap="none" spc="0" dirty="0">
              <a:ln/>
              <a:solidFill>
                <a:schemeClr val="accent3">
                  <a:lumMod val="50000"/>
                </a:schemeClr>
              </a:solidFill>
              <a:effectLst/>
            </a:endParaRPr>
          </a:p>
        </p:txBody>
      </p:sp>
      <p:sp>
        <p:nvSpPr>
          <p:cNvPr id="28" name="15 Oval"/>
          <p:cNvSpPr/>
          <p:nvPr/>
        </p:nvSpPr>
        <p:spPr>
          <a:xfrm>
            <a:off x="3923929" y="1763552"/>
            <a:ext cx="504056" cy="3467100"/>
          </a:xfrm>
          <a:prstGeom prst="ellipse">
            <a:avLst/>
          </a:prstGeom>
          <a:solidFill>
            <a:schemeClr val="tx2">
              <a:lumMod val="60000"/>
              <a:lumOff val="40000"/>
              <a:alpha val="45000"/>
            </a:schemeClr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cxnSp>
        <p:nvCxnSpPr>
          <p:cNvPr id="29" name="31 Dirsek Bağlayıcısı"/>
          <p:cNvCxnSpPr/>
          <p:nvPr/>
        </p:nvCxnSpPr>
        <p:spPr>
          <a:xfrm rot="10800000">
            <a:off x="2197667" y="1939275"/>
            <a:ext cx="2106479" cy="471416"/>
          </a:xfrm>
          <a:prstGeom prst="bentConnector3">
            <a:avLst>
              <a:gd name="adj1" fmla="val 891"/>
            </a:avLst>
          </a:prstGeom>
          <a:ln w="63500">
            <a:tailEnd type="arrow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64 Dikdörtgen"/>
          <p:cNvSpPr/>
          <p:nvPr/>
        </p:nvSpPr>
        <p:spPr>
          <a:xfrm>
            <a:off x="375794" y="1512476"/>
            <a:ext cx="1781967" cy="72008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4800" b="1" cap="none" spc="0" baseline="0" dirty="0">
                <a:ln/>
                <a:solidFill>
                  <a:schemeClr val="tx2">
                    <a:lumMod val="75000"/>
                  </a:schemeClr>
                </a:solidFill>
                <a:effectLst/>
              </a:rPr>
              <a:t>سبب مد</a:t>
            </a:r>
            <a:endParaRPr lang="tr-TR" sz="4800" b="1" cap="none" spc="0" dirty="0">
              <a:ln/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sp>
        <p:nvSpPr>
          <p:cNvPr id="42" name="17 Oval"/>
          <p:cNvSpPr/>
          <p:nvPr/>
        </p:nvSpPr>
        <p:spPr>
          <a:xfrm>
            <a:off x="3851920" y="1340768"/>
            <a:ext cx="1603838" cy="4248472"/>
          </a:xfrm>
          <a:prstGeom prst="ellipse">
            <a:avLst/>
          </a:prstGeom>
          <a:solidFill>
            <a:srgbClr val="FFFF00">
              <a:alpha val="16000"/>
            </a:srgbClr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tr-TR"/>
          </a:p>
        </p:txBody>
      </p:sp>
      <p:sp>
        <p:nvSpPr>
          <p:cNvPr id="43" name="123 Dikdörtgen"/>
          <p:cNvSpPr/>
          <p:nvPr/>
        </p:nvSpPr>
        <p:spPr>
          <a:xfrm>
            <a:off x="1979712" y="404664"/>
            <a:ext cx="5616624" cy="108012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ar-SA" sz="6000" b="1" cap="none" spc="0" baseline="0" dirty="0">
                <a:ln/>
                <a:solidFill>
                  <a:srgbClr val="FFFF00"/>
                </a:solidFill>
                <a:effectLst/>
              </a:rPr>
              <a:t> </a:t>
            </a:r>
            <a:r>
              <a:rPr lang="ar-SA" sz="8000" b="1" cap="none" spc="0" baseline="0" dirty="0" smtClean="0">
                <a:ln/>
                <a:solidFill>
                  <a:srgbClr val="FFFF00"/>
                </a:solidFill>
                <a:effectLst/>
              </a:rPr>
              <a:t>مد  منفصل</a:t>
            </a:r>
            <a:endParaRPr lang="tr-TR" sz="6000" b="1" cap="none" spc="0" dirty="0">
              <a:ln/>
              <a:solidFill>
                <a:srgbClr val="FFFF00"/>
              </a:solidFill>
              <a:effectLst/>
            </a:endParaRPr>
          </a:p>
        </p:txBody>
      </p:sp>
      <p:sp>
        <p:nvSpPr>
          <p:cNvPr id="44" name="125 Dikdörtgen"/>
          <p:cNvSpPr/>
          <p:nvPr/>
        </p:nvSpPr>
        <p:spPr>
          <a:xfrm>
            <a:off x="5901831" y="5551922"/>
            <a:ext cx="2829315" cy="876300"/>
          </a:xfrm>
          <a:prstGeom prst="rect">
            <a:avLst/>
          </a:prstGeom>
          <a:noFill/>
        </p:spPr>
        <p:txBody>
          <a:bodyPr wrap="square" lIns="91440" tIns="45720" rIns="91440" bIns="45720">
            <a:no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tr-TR" sz="4400" b="1" dirty="0" smtClean="0">
                <a:ln w="9525">
                  <a:solidFill>
                    <a:schemeClr val="bg1"/>
                  </a:solidFill>
                  <a:prstDash val="solid"/>
                </a:ln>
                <a:solidFill>
                  <a:schemeClr val="accent5"/>
                </a:solidFill>
                <a:effectLst>
                  <a:outerShdw blurRad="12700" dist="38100" dir="2700000" algn="tl" rotWithShape="0">
                    <a:schemeClr val="accent5">
                      <a:lumMod val="60000"/>
                      <a:lumOff val="40000"/>
                    </a:schemeClr>
                  </a:outerShdw>
                </a:effectLst>
                <a:latin typeface="Forte" pitchFamily="66" charset="0"/>
              </a:rPr>
              <a:t>er tasarım</a:t>
            </a:r>
            <a:endParaRPr lang="tr-TR" sz="4400" b="1" dirty="0">
              <a:ln w="9525">
                <a:solidFill>
                  <a:schemeClr val="bg1"/>
                </a:solidFill>
                <a:prstDash val="solid"/>
              </a:ln>
              <a:solidFill>
                <a:schemeClr val="accent5"/>
              </a:solidFill>
              <a:effectLst>
                <a:outerShdw blurRad="12700" dist="38100" dir="2700000" algn="tl" rotWithShape="0">
                  <a:schemeClr val="accent5">
                    <a:lumMod val="60000"/>
                    <a:lumOff val="40000"/>
                  </a:schemeClr>
                </a:outerShdw>
              </a:effectLst>
              <a:latin typeface="Forte" pitchFamily="66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31538864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354"/>
    </mc:Choice>
    <mc:Fallback xmlns="">
      <p:transition spd="slow" advTm="28354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3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3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9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20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20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2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800" decel="1000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39" presetClass="entr" presetSubtype="0" accel="10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20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3"/>
                                          </p:val>
                                        </p:tav>
                                        <p:tav tm="5000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500" fill="hold"/>
                                        <p:tgtEl>
                                          <p:spTgt spid="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/>
      <p:bldP spid="19" grpId="0" animBg="1"/>
      <p:bldP spid="25" grpId="0"/>
      <p:bldP spid="28" grpId="0" animBg="1"/>
      <p:bldP spid="34" grpId="0"/>
      <p:bldP spid="42" grpId="0" animBg="1"/>
      <p:bldP spid="43" grpId="0"/>
      <p:bldP spid="4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İMİNG" val="|1.2|3.9|2.7|1.4|2.7|2.7|3|3.1|2.7|2.9"/>
</p:tagLst>
</file>

<file path=ppt/theme/theme1.xml><?xml version="1.0" encoding="utf-8"?>
<a:theme xmlns:a="http://schemas.openxmlformats.org/drawingml/2006/main" name="Meddi munfasıll - Kopya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Meddi munfasıll - Kopya</Template>
  <TotalTime>685</TotalTime>
  <Words>187</Words>
  <Application>Microsoft Office PowerPoint</Application>
  <PresentationFormat>Ekran Gösterisi (4:3)</PresentationFormat>
  <Paragraphs>73</Paragraphs>
  <Slides>9</Slides>
  <Notes>3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9</vt:i4>
      </vt:variant>
    </vt:vector>
  </HeadingPairs>
  <TitlesOfParts>
    <vt:vector size="10" baseType="lpstr">
      <vt:lpstr>Meddi munfasıll - Kopya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Slayt 1</dc:title>
  <dc:creator>r</dc:creator>
  <cp:lastModifiedBy>sınıf402</cp:lastModifiedBy>
  <cp:revision>79</cp:revision>
  <dcterms:created xsi:type="dcterms:W3CDTF">2015-03-02T16:15:28Z</dcterms:created>
  <dcterms:modified xsi:type="dcterms:W3CDTF">2015-10-21T13:07:33Z</dcterms:modified>
</cp:coreProperties>
</file>