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0"/>
  </p:notesMasterIdLst>
  <p:sldIdLst>
    <p:sldId id="271" r:id="rId2"/>
    <p:sldId id="272" r:id="rId3"/>
    <p:sldId id="282" r:id="rId4"/>
    <p:sldId id="294" r:id="rId5"/>
    <p:sldId id="295" r:id="rId6"/>
    <p:sldId id="296" r:id="rId7"/>
    <p:sldId id="298" r:id="rId8"/>
    <p:sldId id="299" r:id="rId9"/>
    <p:sldId id="293" r:id="rId10"/>
    <p:sldId id="292" r:id="rId11"/>
    <p:sldId id="301" r:id="rId12"/>
    <p:sldId id="300" r:id="rId13"/>
    <p:sldId id="302" r:id="rId14"/>
    <p:sldId id="303" r:id="rId15"/>
    <p:sldId id="304" r:id="rId16"/>
    <p:sldId id="305" r:id="rId17"/>
    <p:sldId id="306" r:id="rId18"/>
    <p:sldId id="307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F5012-C3AF-4C2D-ABDE-F62E8C2DE2C7}" type="datetimeFigureOut">
              <a:rPr lang="tr-TR" smtClean="0"/>
              <a:pPr/>
              <a:t>20.10.2015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38FAD-FD20-4887-A90F-285F09B196B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54696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433763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1122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8986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1122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43376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43376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1122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11229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1122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1122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20.10.2015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20.10.2015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20.10.2015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20.10.2015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20.10.2015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20.10.2015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20.10.2015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20.10.2015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20.10.2015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20.10.2015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20.10.2015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8431A-5C10-4793-B2E2-A3B4EA874830}" type="datetimeFigureOut">
              <a:rPr lang="tr-TR" smtClean="0"/>
              <a:pPr/>
              <a:t>20.10.2015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23 Dikdörtgen"/>
          <p:cNvSpPr/>
          <p:nvPr/>
        </p:nvSpPr>
        <p:spPr>
          <a:xfrm>
            <a:off x="2411760" y="1340768"/>
            <a:ext cx="4608512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dirty="0" smtClean="0"/>
              <a:t>اَ</a:t>
            </a:r>
            <a:r>
              <a:rPr lang="ar-SA" sz="6000" b="1" dirty="0" smtClean="0">
                <a:latin typeface="Traditional Arabic" pitchFamily="18" charset="-78"/>
                <a:cs typeface="Traditional Arabic" pitchFamily="18" charset="-78"/>
              </a:rPr>
              <a:t>لْمَدُّ و أقْسَامُهُ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57 Dikdörtgen"/>
          <p:cNvSpPr/>
          <p:nvPr/>
        </p:nvSpPr>
        <p:spPr>
          <a:xfrm>
            <a:off x="2483768" y="2492896"/>
            <a:ext cx="4536504" cy="29523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b="1" dirty="0" smtClean="0"/>
              <a:t>A. TABİÎ MED </a:t>
            </a:r>
            <a:r>
              <a:rPr lang="tr-TR" sz="2800" dirty="0" smtClean="0"/>
              <a:t> </a:t>
            </a:r>
            <a:r>
              <a:rPr lang="ar-SA" sz="2800" dirty="0" smtClean="0"/>
              <a:t>( المَدُّ الطّبِيعِيُّ )</a:t>
            </a:r>
            <a:endParaRPr lang="tr-TR" sz="2800" b="1" dirty="0" smtClean="0"/>
          </a:p>
          <a:p>
            <a:r>
              <a:rPr lang="tr-TR" sz="2800" b="1" dirty="0" smtClean="0"/>
              <a:t>B. FER’Î MED </a:t>
            </a:r>
            <a:r>
              <a:rPr lang="ar-SA" sz="2800" dirty="0" smtClean="0"/>
              <a:t>( اَلْمَدُّ الْفَرْعِيُّ )</a:t>
            </a:r>
            <a:endParaRPr lang="tr-TR" sz="2800" b="1" dirty="0" smtClean="0"/>
          </a:p>
          <a:p>
            <a:r>
              <a:rPr lang="tr-TR" sz="2800" b="1" dirty="0" smtClean="0"/>
              <a:t>    </a:t>
            </a:r>
            <a:r>
              <a:rPr lang="tr-TR" sz="2000" i="1" dirty="0" smtClean="0"/>
              <a:t>1. MEDD-İ MUTTASIL </a:t>
            </a:r>
            <a:r>
              <a:rPr lang="ar-SA" sz="2000" i="1" dirty="0" smtClean="0"/>
              <a:t>( اَلْمَدُّ الْمُتَّصِلُ )</a:t>
            </a:r>
            <a:r>
              <a:rPr lang="tr-TR" sz="2000" i="1" dirty="0" smtClean="0"/>
              <a:t> </a:t>
            </a:r>
          </a:p>
          <a:p>
            <a:r>
              <a:rPr lang="tr-TR" sz="2000" i="1" dirty="0" smtClean="0"/>
              <a:t>     2. MEDD-İ MUNFASIL </a:t>
            </a:r>
            <a:r>
              <a:rPr lang="ar-SA" sz="2000" i="1" dirty="0" smtClean="0"/>
              <a:t> ( اَلْمَدُّ الْمُنْفَصِلُ )</a:t>
            </a:r>
            <a:endParaRPr lang="tr-TR" sz="2000" i="1" dirty="0" smtClean="0"/>
          </a:p>
          <a:p>
            <a:r>
              <a:rPr lang="tr-TR" sz="2000" i="1" dirty="0" smtClean="0"/>
              <a:t>     3. MEDD-İ LÂZIM </a:t>
            </a:r>
            <a:r>
              <a:rPr lang="ar-SA" sz="2000" i="1" dirty="0" smtClean="0"/>
              <a:t> ( اَلْمَدُّ اللّازِمُ )</a:t>
            </a:r>
            <a:endParaRPr lang="tr-TR" sz="2000" i="1" dirty="0" smtClean="0"/>
          </a:p>
          <a:p>
            <a:r>
              <a:rPr lang="tr-TR" sz="2000" i="1" dirty="0" smtClean="0"/>
              <a:t>     4. MEDD-İ ÂRIZ  </a:t>
            </a:r>
            <a:r>
              <a:rPr lang="ar-SA" sz="2000" i="1" dirty="0" smtClean="0"/>
              <a:t> ( اَلْمَدُّ الْعَارِضُ )</a:t>
            </a:r>
            <a:endParaRPr lang="tr-TR" sz="2800" i="1" dirty="0" smtClean="0"/>
          </a:p>
          <a:p>
            <a:r>
              <a:rPr lang="tr-TR" sz="2800" b="1" dirty="0" smtClean="0"/>
              <a:t>C. MEDD-İ LÎN </a:t>
            </a:r>
            <a:r>
              <a:rPr lang="ar-SA" sz="2800" b="1" dirty="0" smtClean="0"/>
              <a:t>      </a:t>
            </a:r>
            <a:r>
              <a:rPr lang="ar-SA" sz="2400" b="1" dirty="0" smtClean="0"/>
              <a:t>( اَلْمَدُّ اللِّينُ )</a:t>
            </a:r>
            <a:endParaRPr lang="tr-TR" sz="2400" b="1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9022683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23 Dikdörtgen"/>
          <p:cNvSpPr/>
          <p:nvPr/>
        </p:nvSpPr>
        <p:spPr>
          <a:xfrm>
            <a:off x="2195736" y="1268760"/>
            <a:ext cx="4608512" cy="10081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800" b="1" dirty="0" smtClean="0">
                <a:ln/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MEDDİ ARIZ’IN OKUNUŞ  ŞEKİLLERİ</a:t>
            </a:r>
            <a:endParaRPr lang="tr-TR" sz="28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57 Dikdörtgen"/>
          <p:cNvSpPr/>
          <p:nvPr/>
        </p:nvSpPr>
        <p:spPr>
          <a:xfrm>
            <a:off x="1763688" y="2780928"/>
            <a:ext cx="5832648" cy="1800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tr-TR" sz="2400" dirty="0" smtClean="0"/>
          </a:p>
          <a:p>
            <a:pPr marL="457200" indent="-457200"/>
            <a:r>
              <a:rPr lang="tr-TR" sz="2400" b="1" dirty="0" smtClean="0"/>
              <a:t>1-Hareke fetha ise üç şekilde okunabilir.</a:t>
            </a:r>
          </a:p>
          <a:p>
            <a:pPr marL="457200" indent="-457200"/>
            <a:r>
              <a:rPr lang="tr-TR" sz="2400" b="1" dirty="0" smtClean="0"/>
              <a:t>2-Hareke kesre ise dört şekilde okunabilir</a:t>
            </a:r>
          </a:p>
          <a:p>
            <a:r>
              <a:rPr lang="tr-TR" sz="2400" b="1" dirty="0" smtClean="0"/>
              <a:t>3-Hareke zamme ise yedi şekilde okunabilir.</a:t>
            </a:r>
            <a:endParaRPr lang="tr-TR" sz="2400" dirty="0" smtClean="0"/>
          </a:p>
          <a:p>
            <a:r>
              <a:rPr lang="tr-TR" sz="2400" b="1" dirty="0" smtClean="0"/>
              <a:t> </a:t>
            </a:r>
            <a:endParaRPr lang="tr-TR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9022683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0" name="21 Dirsek Bağlayıcısı"/>
          <p:cNvCxnSpPr/>
          <p:nvPr/>
        </p:nvCxnSpPr>
        <p:spPr>
          <a:xfrm flipV="1">
            <a:off x="5220072" y="1928886"/>
            <a:ext cx="1440160" cy="492002"/>
          </a:xfrm>
          <a:prstGeom prst="bentConnector3">
            <a:avLst>
              <a:gd name="adj1" fmla="val -4303"/>
            </a:avLst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16216" y="1484784"/>
            <a:ext cx="2237356" cy="1224136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Harf-i med</a:t>
            </a:r>
          </a:p>
          <a:p>
            <a:pPr algn="ctr"/>
            <a:r>
              <a:rPr lang="tr-TR" sz="36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var</a:t>
            </a:r>
            <a:endParaRPr lang="tr-TR" sz="36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cxnSp>
        <p:nvCxnSpPr>
          <p:cNvPr id="29" name="31 Dirsek Bağlayıcısı"/>
          <p:cNvCxnSpPr/>
          <p:nvPr/>
        </p:nvCxnSpPr>
        <p:spPr>
          <a:xfrm rot="10800000">
            <a:off x="3275856" y="1700808"/>
            <a:ext cx="1440160" cy="288032"/>
          </a:xfrm>
          <a:prstGeom prst="bentConnector3">
            <a:avLst>
              <a:gd name="adj1" fmla="val -126"/>
            </a:avLst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395536" y="1268760"/>
            <a:ext cx="3024336" cy="288032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0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Sükûn-u </a:t>
            </a:r>
            <a:r>
              <a:rPr lang="tr-TR" sz="2000" b="1" cap="none" spc="0" dirty="0" err="1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Ârız</a:t>
            </a:r>
            <a:r>
              <a:rPr lang="tr-TR" sz="2000" b="1" dirty="0" err="1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ın</a:t>
            </a:r>
            <a:r>
              <a:rPr lang="tr-TR" sz="2000" b="1" dirty="0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harekesi fethadır. Üç vecih/şekil okunur.</a:t>
            </a:r>
          </a:p>
          <a:p>
            <a:pPr algn="ctr"/>
            <a:endParaRPr lang="tr-TR" sz="2000" b="1" dirty="0" smtClean="0">
              <a:ln/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1800" b="1" dirty="0" smtClean="0"/>
              <a:t>1- </a:t>
            </a:r>
            <a:r>
              <a:rPr lang="tr-TR" sz="1800" b="1" dirty="0" err="1" smtClean="0"/>
              <a:t>Tûl</a:t>
            </a:r>
            <a:r>
              <a:rPr lang="tr-TR" sz="1800" dirty="0" smtClean="0"/>
              <a:t> </a:t>
            </a:r>
            <a:r>
              <a:rPr lang="ar-SA" sz="1800" dirty="0" smtClean="0"/>
              <a:t>( طُول )</a:t>
            </a:r>
            <a:r>
              <a:rPr lang="tr-TR" sz="1800" dirty="0" smtClean="0"/>
              <a:t>: 	</a:t>
            </a:r>
            <a:r>
              <a:rPr lang="tr-TR" sz="1800" b="1" u="sng" dirty="0" smtClean="0"/>
              <a:t>4 elif</a:t>
            </a:r>
            <a:r>
              <a:rPr lang="tr-TR" sz="1800" dirty="0" smtClean="0"/>
              <a:t> miktarı uzatmak.</a:t>
            </a:r>
          </a:p>
          <a:p>
            <a:r>
              <a:rPr lang="tr-TR" sz="1800" b="1" dirty="0" smtClean="0"/>
              <a:t>2- </a:t>
            </a:r>
            <a:r>
              <a:rPr lang="tr-TR" sz="1800" b="1" dirty="0" err="1" smtClean="0"/>
              <a:t>Tevessut</a:t>
            </a:r>
            <a:r>
              <a:rPr lang="tr-TR" sz="1800" dirty="0" smtClean="0"/>
              <a:t>   </a:t>
            </a:r>
            <a:r>
              <a:rPr lang="ar-SA" sz="1800" dirty="0" smtClean="0"/>
              <a:t>( تَوَسُّط )</a:t>
            </a:r>
            <a:r>
              <a:rPr lang="tr-TR" sz="1800" dirty="0" smtClean="0"/>
              <a:t>: </a:t>
            </a:r>
            <a:r>
              <a:rPr lang="tr-TR" sz="1800" b="1" u="sng" dirty="0" smtClean="0"/>
              <a:t>2-3 elif</a:t>
            </a:r>
            <a:r>
              <a:rPr lang="tr-TR" sz="1800" dirty="0" smtClean="0"/>
              <a:t> miktarı uzatmak.</a:t>
            </a:r>
          </a:p>
          <a:p>
            <a:r>
              <a:rPr lang="tr-TR" sz="1800" b="1" dirty="0" smtClean="0"/>
              <a:t>3- </a:t>
            </a:r>
            <a:r>
              <a:rPr lang="tr-TR" sz="1800" b="1" dirty="0" err="1" smtClean="0"/>
              <a:t>Kasr</a:t>
            </a:r>
            <a:r>
              <a:rPr lang="tr-TR" sz="1800" b="1" dirty="0" smtClean="0"/>
              <a:t> 	</a:t>
            </a:r>
            <a:r>
              <a:rPr lang="tr-TR" sz="1800" dirty="0" smtClean="0"/>
              <a:t> </a:t>
            </a:r>
            <a:r>
              <a:rPr lang="ar-SA" sz="1800" dirty="0" smtClean="0"/>
              <a:t>( قَصْر )</a:t>
            </a:r>
            <a:r>
              <a:rPr lang="tr-TR" sz="1800" dirty="0" smtClean="0"/>
              <a:t>:  	</a:t>
            </a:r>
            <a:r>
              <a:rPr lang="tr-TR" sz="1800" b="1" u="sng" dirty="0" smtClean="0"/>
              <a:t>1 elif</a:t>
            </a:r>
            <a:r>
              <a:rPr lang="tr-TR" sz="1800" dirty="0" smtClean="0"/>
              <a:t> miktarı uzatmak.</a:t>
            </a:r>
          </a:p>
          <a:p>
            <a:pPr algn="ctr"/>
            <a:endParaRPr lang="tr-TR" sz="18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123 Dikdörtgen"/>
          <p:cNvSpPr/>
          <p:nvPr/>
        </p:nvSpPr>
        <p:spPr>
          <a:xfrm>
            <a:off x="2555776" y="404664"/>
            <a:ext cx="4801060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dirty="0" smtClean="0">
                <a:solidFill>
                  <a:srgbClr val="FFFF00"/>
                </a:solidFill>
              </a:rPr>
              <a:t>اَلْمَدُّ الْعَارِضُ</a:t>
            </a:r>
            <a:endParaRPr lang="tr-TR" sz="6000" b="1" cap="none" spc="0" dirty="0">
              <a:ln/>
              <a:solidFill>
                <a:srgbClr val="FFFF00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204864"/>
            <a:ext cx="3018631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15 Oval"/>
          <p:cNvSpPr/>
          <p:nvPr/>
        </p:nvSpPr>
        <p:spPr>
          <a:xfrm>
            <a:off x="4644008" y="1556792"/>
            <a:ext cx="360041" cy="3467100"/>
          </a:xfrm>
          <a:prstGeom prst="ellipse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16 Oval"/>
          <p:cNvSpPr/>
          <p:nvPr/>
        </p:nvSpPr>
        <p:spPr>
          <a:xfrm>
            <a:off x="5076056" y="1556792"/>
            <a:ext cx="288032" cy="3467100"/>
          </a:xfrm>
          <a:prstGeom prst="ellipse">
            <a:avLst/>
          </a:prstGeom>
          <a:solidFill>
            <a:schemeClr val="accent3">
              <a:lumMod val="75000"/>
              <a:alpha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17 Oval"/>
          <p:cNvSpPr/>
          <p:nvPr/>
        </p:nvSpPr>
        <p:spPr>
          <a:xfrm>
            <a:off x="4499992" y="1268760"/>
            <a:ext cx="1080120" cy="4248472"/>
          </a:xfrm>
          <a:prstGeom prst="ellipse">
            <a:avLst/>
          </a:prstGeom>
          <a:solidFill>
            <a:srgbClr val="FFFF00">
              <a:alpha val="24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4" grpId="0"/>
      <p:bldP spid="43" grpId="0"/>
      <p:bldP spid="28" grpId="0" animBg="1"/>
      <p:bldP spid="19" grpId="0" animBg="1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708920"/>
            <a:ext cx="388843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21 Dirsek Bağlayıcısı"/>
          <p:cNvCxnSpPr/>
          <p:nvPr/>
        </p:nvCxnSpPr>
        <p:spPr>
          <a:xfrm flipV="1">
            <a:off x="5220072" y="1928886"/>
            <a:ext cx="1440160" cy="492002"/>
          </a:xfrm>
          <a:prstGeom prst="bentConnector3">
            <a:avLst>
              <a:gd name="adj1" fmla="val -4303"/>
            </a:avLst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16216" y="1484784"/>
            <a:ext cx="2237356" cy="1224136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Harf-i med</a:t>
            </a:r>
          </a:p>
        </p:txBody>
      </p:sp>
      <p:cxnSp>
        <p:nvCxnSpPr>
          <p:cNvPr id="29" name="31 Dirsek Bağlayıcısı"/>
          <p:cNvCxnSpPr/>
          <p:nvPr/>
        </p:nvCxnSpPr>
        <p:spPr>
          <a:xfrm rot="10800000">
            <a:off x="3275856" y="1700808"/>
            <a:ext cx="1440160" cy="288032"/>
          </a:xfrm>
          <a:prstGeom prst="bentConnector3">
            <a:avLst>
              <a:gd name="adj1" fmla="val -126"/>
            </a:avLst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395536" y="1268760"/>
            <a:ext cx="3024336" cy="3888432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0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Sükûn-u </a:t>
            </a:r>
            <a:r>
              <a:rPr lang="tr-TR" sz="2000" b="1" cap="none" spc="0" dirty="0" err="1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Ârız</a:t>
            </a:r>
            <a:r>
              <a:rPr lang="tr-TR" sz="2000" b="1" dirty="0" err="1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ın</a:t>
            </a:r>
            <a:r>
              <a:rPr lang="tr-TR" sz="2000" b="1" dirty="0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harekesi </a:t>
            </a:r>
            <a:r>
              <a:rPr lang="tr-TR" sz="2000" b="1" dirty="0" err="1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kesradır</a:t>
            </a:r>
            <a:r>
              <a:rPr lang="tr-TR" sz="2000" b="1" dirty="0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Dört vecih/şekil okunur.</a:t>
            </a:r>
          </a:p>
          <a:p>
            <a:pPr algn="ctr"/>
            <a:endParaRPr lang="tr-TR" sz="2000" b="1" dirty="0" smtClean="0">
              <a:ln/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1800" b="1" dirty="0" smtClean="0"/>
              <a:t>1- </a:t>
            </a:r>
            <a:r>
              <a:rPr lang="tr-TR" sz="1800" b="1" dirty="0" err="1" smtClean="0"/>
              <a:t>Tûl</a:t>
            </a:r>
            <a:r>
              <a:rPr lang="tr-TR" sz="1800" dirty="0" smtClean="0"/>
              <a:t> </a:t>
            </a:r>
            <a:r>
              <a:rPr lang="ar-SA" sz="1800" dirty="0" smtClean="0"/>
              <a:t>( طُول )</a:t>
            </a:r>
            <a:r>
              <a:rPr lang="tr-TR" sz="1800" dirty="0" smtClean="0"/>
              <a:t>: 	</a:t>
            </a:r>
            <a:r>
              <a:rPr lang="tr-TR" sz="1800" b="1" u="sng" dirty="0" smtClean="0"/>
              <a:t>4 elif</a:t>
            </a:r>
            <a:r>
              <a:rPr lang="tr-TR" sz="1800" dirty="0" smtClean="0"/>
              <a:t> miktarı uzatmak.</a:t>
            </a:r>
          </a:p>
          <a:p>
            <a:r>
              <a:rPr lang="tr-TR" sz="1800" b="1" dirty="0" smtClean="0"/>
              <a:t>2- </a:t>
            </a:r>
            <a:r>
              <a:rPr lang="tr-TR" sz="1800" b="1" dirty="0" err="1" smtClean="0"/>
              <a:t>Tevessut</a:t>
            </a:r>
            <a:r>
              <a:rPr lang="tr-TR" sz="1800" dirty="0" smtClean="0"/>
              <a:t>   </a:t>
            </a:r>
            <a:r>
              <a:rPr lang="ar-SA" sz="1800" dirty="0" smtClean="0"/>
              <a:t>( تَوَسُّط )</a:t>
            </a:r>
            <a:r>
              <a:rPr lang="tr-TR" sz="1800" dirty="0" smtClean="0"/>
              <a:t>: </a:t>
            </a:r>
            <a:r>
              <a:rPr lang="tr-TR" sz="1800" b="1" u="sng" dirty="0" smtClean="0"/>
              <a:t>2-3 elif</a:t>
            </a:r>
            <a:r>
              <a:rPr lang="tr-TR" sz="1800" dirty="0" smtClean="0"/>
              <a:t> miktarı uzatmak.</a:t>
            </a:r>
          </a:p>
          <a:p>
            <a:r>
              <a:rPr lang="tr-TR" sz="1800" b="1" dirty="0" smtClean="0"/>
              <a:t>3- </a:t>
            </a:r>
            <a:r>
              <a:rPr lang="tr-TR" sz="1800" b="1" dirty="0" err="1" smtClean="0"/>
              <a:t>Kasr</a:t>
            </a:r>
            <a:r>
              <a:rPr lang="tr-TR" sz="1800" b="1" dirty="0" smtClean="0"/>
              <a:t> 	</a:t>
            </a:r>
            <a:r>
              <a:rPr lang="tr-TR" sz="1800" dirty="0" smtClean="0"/>
              <a:t> </a:t>
            </a:r>
            <a:r>
              <a:rPr lang="ar-SA" sz="1800" dirty="0" smtClean="0"/>
              <a:t>( قَصْر )</a:t>
            </a:r>
            <a:r>
              <a:rPr lang="tr-TR" sz="1800" dirty="0" smtClean="0"/>
              <a:t>:  	</a:t>
            </a:r>
            <a:r>
              <a:rPr lang="tr-TR" sz="1800" b="1" u="sng" dirty="0" smtClean="0"/>
              <a:t>1 elif</a:t>
            </a:r>
            <a:r>
              <a:rPr lang="tr-TR" sz="1800" dirty="0" smtClean="0"/>
              <a:t> miktarı uzatmak.</a:t>
            </a:r>
          </a:p>
          <a:p>
            <a:r>
              <a:rPr lang="tr-TR" sz="1800" dirty="0" smtClean="0"/>
              <a:t>4-</a:t>
            </a:r>
            <a:r>
              <a:rPr lang="tr-TR" sz="1800" b="1" dirty="0" smtClean="0"/>
              <a:t> Revm  </a:t>
            </a:r>
            <a:r>
              <a:rPr lang="tr-TR" sz="1800" dirty="0" smtClean="0"/>
              <a:t>         </a:t>
            </a:r>
            <a:r>
              <a:rPr lang="ar-SA" sz="1800" dirty="0" smtClean="0"/>
              <a:t>( رَوْم )</a:t>
            </a:r>
            <a:r>
              <a:rPr lang="tr-TR" sz="1800" dirty="0" smtClean="0"/>
              <a:t>: Harekeyi zayıf bir şekilde belirtmek.</a:t>
            </a:r>
          </a:p>
          <a:p>
            <a:endParaRPr lang="tr-TR" sz="1800" dirty="0" smtClean="0"/>
          </a:p>
          <a:p>
            <a:pPr algn="ctr"/>
            <a:endParaRPr lang="tr-TR" sz="18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123 Dikdörtgen"/>
          <p:cNvSpPr/>
          <p:nvPr/>
        </p:nvSpPr>
        <p:spPr>
          <a:xfrm>
            <a:off x="2555776" y="404664"/>
            <a:ext cx="4801060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dirty="0" smtClean="0">
                <a:solidFill>
                  <a:srgbClr val="FFFF00"/>
                </a:solidFill>
              </a:rPr>
              <a:t>اَلْمَدُّ الْعَارِضُ</a:t>
            </a:r>
            <a:endParaRPr lang="tr-TR" sz="6000" b="1" cap="none" spc="0" dirty="0">
              <a:ln/>
              <a:solidFill>
                <a:srgbClr val="FFFF00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8" name="15 Oval"/>
          <p:cNvSpPr/>
          <p:nvPr/>
        </p:nvSpPr>
        <p:spPr>
          <a:xfrm>
            <a:off x="4644008" y="1556792"/>
            <a:ext cx="432048" cy="3467100"/>
          </a:xfrm>
          <a:prstGeom prst="ellipse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16 Oval"/>
          <p:cNvSpPr/>
          <p:nvPr/>
        </p:nvSpPr>
        <p:spPr>
          <a:xfrm>
            <a:off x="5076056" y="1556792"/>
            <a:ext cx="288032" cy="3467100"/>
          </a:xfrm>
          <a:prstGeom prst="ellipse">
            <a:avLst/>
          </a:prstGeom>
          <a:solidFill>
            <a:schemeClr val="accent3">
              <a:lumMod val="75000"/>
              <a:alpha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17 Oval"/>
          <p:cNvSpPr/>
          <p:nvPr/>
        </p:nvSpPr>
        <p:spPr>
          <a:xfrm>
            <a:off x="4427984" y="1268760"/>
            <a:ext cx="1080120" cy="4248472"/>
          </a:xfrm>
          <a:prstGeom prst="ellipse">
            <a:avLst/>
          </a:prstGeom>
          <a:solidFill>
            <a:srgbClr val="FFFF00">
              <a:alpha val="24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4" grpId="0"/>
      <p:bldP spid="43" grpId="0"/>
      <p:bldP spid="28" grpId="0" animBg="1"/>
      <p:bldP spid="19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57 Dikdörtgen"/>
          <p:cNvSpPr/>
          <p:nvPr/>
        </p:nvSpPr>
        <p:spPr>
          <a:xfrm>
            <a:off x="1835696" y="2420888"/>
            <a:ext cx="5472608" cy="331236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4800" dirty="0" smtClean="0">
                <a:latin typeface="Traditional Arabic" pitchFamily="18" charset="-78"/>
                <a:cs typeface="Traditional Arabic" pitchFamily="18" charset="-78"/>
              </a:rPr>
              <a:t>الرَوْمُ: طَلَبُ الحَرَكَةِ بِصَوْتٍ خَفِيٍّ</a:t>
            </a:r>
            <a:endParaRPr lang="tr-TR" sz="4800" dirty="0" smtClean="0">
              <a:latin typeface="Traditional Arabic" pitchFamily="18" charset="-78"/>
              <a:cs typeface="Traditional Arabic" pitchFamily="18" charset="-78"/>
            </a:endParaRPr>
          </a:p>
          <a:p>
            <a:pPr rtl="1"/>
            <a:r>
              <a:rPr lang="tr-TR" sz="2400" dirty="0" smtClean="0"/>
              <a:t>Harfin harekesini gizli bir sesle belirtmeye  </a:t>
            </a:r>
          </a:p>
          <a:p>
            <a:pPr rtl="1"/>
            <a:r>
              <a:rPr lang="tr-TR" sz="2400" b="1" dirty="0" smtClean="0"/>
              <a:t>revm</a:t>
            </a:r>
            <a:r>
              <a:rPr lang="tr-TR" sz="2400" dirty="0" smtClean="0"/>
              <a:t> denir. </a:t>
            </a:r>
          </a:p>
          <a:p>
            <a:pPr rtl="1"/>
            <a:r>
              <a:rPr lang="tr-TR" sz="2400" dirty="0" smtClean="0"/>
              <a:t>   </a:t>
            </a:r>
            <a:r>
              <a:rPr lang="tr-TR" sz="2000" dirty="0" smtClean="0"/>
              <a:t>(Harekenin üçte ikisi gizlenir  biri okunur.)</a:t>
            </a:r>
            <a:r>
              <a:rPr lang="tr-TR" sz="2800" dirty="0" smtClean="0"/>
              <a:t> 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tr-TR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123 Dikdörtgen"/>
          <p:cNvSpPr/>
          <p:nvPr/>
        </p:nvSpPr>
        <p:spPr>
          <a:xfrm>
            <a:off x="1835696" y="1340768"/>
            <a:ext cx="4752528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800" dirty="0" smtClean="0"/>
              <a:t> </a:t>
            </a:r>
            <a:r>
              <a:rPr lang="ar-SA" sz="4800" dirty="0" smtClean="0"/>
              <a:t>رَوْم </a:t>
            </a:r>
            <a:endParaRPr lang="tr-TR" sz="72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2267744" y="4437112"/>
            <a:ext cx="86409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4139952" y="4437112"/>
            <a:ext cx="86409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Dikdörtgen"/>
          <p:cNvSpPr/>
          <p:nvPr/>
        </p:nvSpPr>
        <p:spPr>
          <a:xfrm>
            <a:off x="3203848" y="4437112"/>
            <a:ext cx="86409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Sol Ayraç"/>
          <p:cNvSpPr/>
          <p:nvPr/>
        </p:nvSpPr>
        <p:spPr>
          <a:xfrm rot="16200000">
            <a:off x="2969822" y="3879050"/>
            <a:ext cx="324036" cy="1872208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Sol Ayraç"/>
          <p:cNvSpPr/>
          <p:nvPr/>
        </p:nvSpPr>
        <p:spPr>
          <a:xfrm rot="16200000">
            <a:off x="4445986" y="4347102"/>
            <a:ext cx="324036" cy="93610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Metin kutusu"/>
          <p:cNvSpPr txBox="1"/>
          <p:nvPr/>
        </p:nvSpPr>
        <p:spPr>
          <a:xfrm>
            <a:off x="5076056" y="5229200"/>
            <a:ext cx="216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Arapça tarifi ezberle.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6207003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0" name="21 Dirsek Bağlayıcısı"/>
          <p:cNvCxnSpPr/>
          <p:nvPr/>
        </p:nvCxnSpPr>
        <p:spPr>
          <a:xfrm flipV="1">
            <a:off x="5508104" y="1928886"/>
            <a:ext cx="1152128" cy="59954"/>
          </a:xfrm>
          <a:prstGeom prst="bentConnector3">
            <a:avLst>
              <a:gd name="adj1" fmla="val 918"/>
            </a:avLst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16216" y="1484784"/>
            <a:ext cx="2237356" cy="1224136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Harf-i med</a:t>
            </a:r>
          </a:p>
        </p:txBody>
      </p:sp>
      <p:cxnSp>
        <p:nvCxnSpPr>
          <p:cNvPr id="29" name="31 Dirsek Bağlayıcısı"/>
          <p:cNvCxnSpPr/>
          <p:nvPr/>
        </p:nvCxnSpPr>
        <p:spPr>
          <a:xfrm rot="10800000">
            <a:off x="4067944" y="2060848"/>
            <a:ext cx="936104" cy="12700"/>
          </a:xfrm>
          <a:prstGeom prst="bentConnector3">
            <a:avLst>
              <a:gd name="adj1" fmla="val -1411"/>
            </a:avLst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123 Dikdörtgen"/>
          <p:cNvSpPr/>
          <p:nvPr/>
        </p:nvSpPr>
        <p:spPr>
          <a:xfrm>
            <a:off x="3275856" y="404664"/>
            <a:ext cx="4801060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dirty="0" smtClean="0">
                <a:solidFill>
                  <a:srgbClr val="FFFF00"/>
                </a:solidFill>
              </a:rPr>
              <a:t>اَلْمَدُّ الْعَارِضُ</a:t>
            </a:r>
            <a:endParaRPr lang="tr-TR" sz="6000" b="1" cap="none" spc="0" dirty="0">
              <a:ln/>
              <a:solidFill>
                <a:srgbClr val="FFFF00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r="44000" b="3208"/>
          <a:stretch>
            <a:fillRect/>
          </a:stretch>
        </p:blipFill>
        <p:spPr bwMode="auto">
          <a:xfrm>
            <a:off x="5004048" y="2636912"/>
            <a:ext cx="302433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15 Oval"/>
          <p:cNvSpPr/>
          <p:nvPr/>
        </p:nvSpPr>
        <p:spPr>
          <a:xfrm>
            <a:off x="4932040" y="1628800"/>
            <a:ext cx="360041" cy="3467100"/>
          </a:xfrm>
          <a:prstGeom prst="ellipse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16 Oval"/>
          <p:cNvSpPr/>
          <p:nvPr/>
        </p:nvSpPr>
        <p:spPr>
          <a:xfrm>
            <a:off x="5364088" y="1628800"/>
            <a:ext cx="288032" cy="3467100"/>
          </a:xfrm>
          <a:prstGeom prst="ellipse">
            <a:avLst/>
          </a:prstGeom>
          <a:solidFill>
            <a:schemeClr val="accent3">
              <a:lumMod val="75000"/>
              <a:alpha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17 Oval"/>
          <p:cNvSpPr/>
          <p:nvPr/>
        </p:nvSpPr>
        <p:spPr>
          <a:xfrm>
            <a:off x="4644008" y="980728"/>
            <a:ext cx="1080120" cy="3744416"/>
          </a:xfrm>
          <a:prstGeom prst="ellipse">
            <a:avLst/>
          </a:prstGeom>
          <a:solidFill>
            <a:srgbClr val="FFFF00">
              <a:alpha val="24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64 Dikdörtgen"/>
          <p:cNvSpPr/>
          <p:nvPr/>
        </p:nvSpPr>
        <p:spPr>
          <a:xfrm>
            <a:off x="899592" y="1412776"/>
            <a:ext cx="3240360" cy="4824536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0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Sükûn-u </a:t>
            </a:r>
            <a:r>
              <a:rPr lang="tr-TR" sz="2000" b="1" cap="none" spc="0" dirty="0" err="1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Ârız</a:t>
            </a:r>
            <a:r>
              <a:rPr lang="tr-TR" sz="2000" b="1" dirty="0" err="1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ın</a:t>
            </a:r>
            <a:r>
              <a:rPr lang="tr-TR" sz="2000" b="1" dirty="0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harekesi zammedir. Yedi vecih/şekil okunur.</a:t>
            </a:r>
          </a:p>
          <a:p>
            <a:pPr algn="ctr"/>
            <a:endParaRPr lang="tr-TR" sz="2000" b="1" dirty="0" smtClean="0">
              <a:ln/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1800" b="1" dirty="0" smtClean="0"/>
              <a:t>1- </a:t>
            </a:r>
            <a:r>
              <a:rPr lang="tr-TR" sz="1800" b="1" dirty="0" err="1" smtClean="0"/>
              <a:t>Tûl</a:t>
            </a:r>
            <a:r>
              <a:rPr lang="tr-TR" sz="1800" dirty="0" smtClean="0"/>
              <a:t> </a:t>
            </a:r>
            <a:r>
              <a:rPr lang="ar-SA" sz="1800" dirty="0" smtClean="0"/>
              <a:t>( طُول )</a:t>
            </a:r>
            <a:r>
              <a:rPr lang="tr-TR" sz="1800" dirty="0" smtClean="0"/>
              <a:t>: 	</a:t>
            </a:r>
            <a:r>
              <a:rPr lang="tr-TR" sz="1800" b="1" u="sng" dirty="0" smtClean="0"/>
              <a:t>4 elif</a:t>
            </a:r>
            <a:r>
              <a:rPr lang="tr-TR" sz="1800" dirty="0" smtClean="0"/>
              <a:t> miktarı uzatmak.</a:t>
            </a:r>
          </a:p>
          <a:p>
            <a:r>
              <a:rPr lang="tr-TR" sz="1800" b="1" dirty="0" smtClean="0"/>
              <a:t>2- </a:t>
            </a:r>
            <a:r>
              <a:rPr lang="tr-TR" sz="1800" b="1" dirty="0" err="1" smtClean="0"/>
              <a:t>Tevessut</a:t>
            </a:r>
            <a:r>
              <a:rPr lang="tr-TR" sz="1800" dirty="0" smtClean="0"/>
              <a:t>   </a:t>
            </a:r>
            <a:r>
              <a:rPr lang="ar-SA" sz="1800" dirty="0" smtClean="0"/>
              <a:t>( تَوَسُّط )</a:t>
            </a:r>
            <a:r>
              <a:rPr lang="tr-TR" sz="1800" dirty="0" smtClean="0"/>
              <a:t>: </a:t>
            </a:r>
            <a:r>
              <a:rPr lang="tr-TR" sz="1800" b="1" u="sng" dirty="0" smtClean="0"/>
              <a:t>2-3 elif</a:t>
            </a:r>
            <a:r>
              <a:rPr lang="tr-TR" sz="1800" dirty="0" smtClean="0"/>
              <a:t> miktarı uzatmak.</a:t>
            </a:r>
          </a:p>
          <a:p>
            <a:r>
              <a:rPr lang="tr-TR" sz="1800" b="1" dirty="0" smtClean="0"/>
              <a:t>3- </a:t>
            </a:r>
            <a:r>
              <a:rPr lang="tr-TR" sz="1800" b="1" dirty="0" err="1" smtClean="0"/>
              <a:t>Kasr</a:t>
            </a:r>
            <a:r>
              <a:rPr lang="tr-TR" sz="1800" b="1" dirty="0" smtClean="0"/>
              <a:t> 	</a:t>
            </a:r>
            <a:r>
              <a:rPr lang="tr-TR" sz="1800" dirty="0" smtClean="0"/>
              <a:t> </a:t>
            </a:r>
            <a:r>
              <a:rPr lang="ar-SA" sz="1800" dirty="0" smtClean="0"/>
              <a:t>( قَصْر )</a:t>
            </a:r>
            <a:r>
              <a:rPr lang="tr-TR" sz="1800" dirty="0" smtClean="0"/>
              <a:t>:  	</a:t>
            </a:r>
            <a:r>
              <a:rPr lang="tr-TR" sz="1800" b="1" u="sng" dirty="0" smtClean="0"/>
              <a:t>1 elif</a:t>
            </a:r>
            <a:r>
              <a:rPr lang="tr-TR" sz="1800" dirty="0" smtClean="0"/>
              <a:t> miktarı uzatmak.</a:t>
            </a:r>
          </a:p>
          <a:p>
            <a:r>
              <a:rPr lang="tr-TR" sz="1800" dirty="0" smtClean="0"/>
              <a:t>4-</a:t>
            </a:r>
            <a:r>
              <a:rPr lang="tr-TR" sz="1800" b="1" dirty="0" smtClean="0"/>
              <a:t> Revm  </a:t>
            </a:r>
            <a:r>
              <a:rPr lang="tr-TR" sz="1800" dirty="0" smtClean="0"/>
              <a:t>         </a:t>
            </a:r>
            <a:r>
              <a:rPr lang="ar-SA" sz="1800" dirty="0" smtClean="0"/>
              <a:t>( رَوْم )</a:t>
            </a:r>
            <a:r>
              <a:rPr lang="tr-TR" sz="1800" dirty="0" smtClean="0"/>
              <a:t>: Harekeyi zayıf bir şekilde belirtmek.</a:t>
            </a:r>
          </a:p>
          <a:p>
            <a:r>
              <a:rPr lang="tr-TR" sz="1800" b="1" dirty="0" smtClean="0"/>
              <a:t>5-</a:t>
            </a:r>
            <a:r>
              <a:rPr lang="tr-TR" sz="1800" b="1" dirty="0" err="1" smtClean="0"/>
              <a:t>Tûl</a:t>
            </a:r>
            <a:r>
              <a:rPr lang="tr-TR" sz="1800" b="1" dirty="0" smtClean="0"/>
              <a:t> ile </a:t>
            </a:r>
            <a:r>
              <a:rPr lang="tr-TR" sz="1800" b="1" dirty="0" err="1" smtClean="0"/>
              <a:t>işmâm</a:t>
            </a:r>
            <a:r>
              <a:rPr lang="tr-TR" sz="1800" dirty="0" smtClean="0"/>
              <a:t>: </a:t>
            </a:r>
          </a:p>
          <a:p>
            <a:r>
              <a:rPr lang="tr-TR" sz="1800" b="1" dirty="0" smtClean="0"/>
              <a:t>6-</a:t>
            </a:r>
            <a:r>
              <a:rPr lang="tr-TR" sz="1800" b="1" dirty="0" err="1" smtClean="0"/>
              <a:t>Kasr</a:t>
            </a:r>
            <a:r>
              <a:rPr lang="tr-TR" sz="1800" b="1" dirty="0" smtClean="0"/>
              <a:t> ile </a:t>
            </a:r>
            <a:r>
              <a:rPr lang="tr-TR" sz="1800" b="1" dirty="0" err="1" smtClean="0"/>
              <a:t>işmâm</a:t>
            </a:r>
            <a:r>
              <a:rPr lang="tr-TR" sz="1800" b="1" dirty="0" smtClean="0"/>
              <a:t>.</a:t>
            </a:r>
            <a:endParaRPr lang="tr-TR" sz="1800" dirty="0" smtClean="0"/>
          </a:p>
          <a:p>
            <a:r>
              <a:rPr lang="tr-TR" sz="1800" b="1" dirty="0" smtClean="0"/>
              <a:t>7-</a:t>
            </a:r>
            <a:r>
              <a:rPr lang="tr-TR" sz="1800" b="1" dirty="0" err="1" smtClean="0"/>
              <a:t>Tevessut</a:t>
            </a:r>
            <a:r>
              <a:rPr lang="tr-TR" sz="1800" b="1" dirty="0" smtClean="0"/>
              <a:t> ile </a:t>
            </a:r>
            <a:r>
              <a:rPr lang="tr-TR" sz="1800" b="1" dirty="0" err="1" smtClean="0"/>
              <a:t>işmâm</a:t>
            </a:r>
            <a:r>
              <a:rPr lang="tr-TR" sz="1800" b="1" dirty="0" smtClean="0"/>
              <a:t>.</a:t>
            </a:r>
            <a:endParaRPr lang="tr-TR" sz="1800" dirty="0" smtClean="0"/>
          </a:p>
          <a:p>
            <a:r>
              <a:rPr lang="tr-TR" sz="1800" b="1" dirty="0" err="1" smtClean="0"/>
              <a:t>İşmâm</a:t>
            </a:r>
            <a:r>
              <a:rPr lang="tr-TR" sz="1800" dirty="0" smtClean="0"/>
              <a:t>; </a:t>
            </a:r>
            <a:r>
              <a:rPr lang="tr-TR" sz="1800" dirty="0" err="1" smtClean="0"/>
              <a:t>sukûnden</a:t>
            </a:r>
            <a:r>
              <a:rPr lang="tr-TR" sz="1800" dirty="0" smtClean="0"/>
              <a:t> sonra dudak­ları yummaktır.</a:t>
            </a:r>
          </a:p>
          <a:p>
            <a:endParaRPr lang="tr-TR" sz="1800" dirty="0" smtClean="0"/>
          </a:p>
          <a:p>
            <a:pPr algn="ctr"/>
            <a:endParaRPr lang="tr-TR" sz="18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43" grpId="0"/>
      <p:bldP spid="28" grpId="0" animBg="1"/>
      <p:bldP spid="19" grpId="0" animBg="1"/>
      <p:bldP spid="42" grpId="0" animBg="1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57 Dikdörtgen"/>
          <p:cNvSpPr/>
          <p:nvPr/>
        </p:nvSpPr>
        <p:spPr>
          <a:xfrm>
            <a:off x="1043608" y="2420888"/>
            <a:ext cx="6840760" cy="331236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4800" dirty="0" smtClean="0">
                <a:latin typeface="Traditional Arabic" pitchFamily="18" charset="-78"/>
                <a:cs typeface="Traditional Arabic" pitchFamily="18" charset="-78"/>
              </a:rPr>
              <a:t>الإشْمَامُ: انْضِمَامُ الشَّفَتَيْنِ بَعْدَ السُكُونِ</a:t>
            </a:r>
            <a:endParaRPr lang="tr-TR" sz="4800" dirty="0" smtClean="0">
              <a:latin typeface="Traditional Arabic" pitchFamily="18" charset="-78"/>
              <a:cs typeface="Traditional Arabic" pitchFamily="18" charset="-78"/>
            </a:endParaRPr>
          </a:p>
          <a:p>
            <a:pPr rtl="1"/>
            <a:r>
              <a:rPr lang="tr-TR" sz="2400" b="1" dirty="0" smtClean="0"/>
              <a:t> </a:t>
            </a:r>
          </a:p>
          <a:p>
            <a:pPr rtl="1"/>
            <a:r>
              <a:rPr lang="tr-TR" sz="2800" b="1" i="1" dirty="0" err="1" smtClean="0"/>
              <a:t>İşmâm</a:t>
            </a:r>
            <a:r>
              <a:rPr lang="tr-TR" sz="2800" i="1" dirty="0" smtClean="0"/>
              <a:t>; </a:t>
            </a:r>
            <a:r>
              <a:rPr lang="tr-TR" sz="2800" i="1" dirty="0" err="1" smtClean="0"/>
              <a:t>sukûnden</a:t>
            </a:r>
            <a:r>
              <a:rPr lang="tr-TR" sz="2800" i="1" dirty="0" smtClean="0"/>
              <a:t> sonra dudakları yummaktır. </a:t>
            </a:r>
            <a:endParaRPr lang="tr-TR" sz="2800" i="1" dirty="0" smtClean="0">
              <a:latin typeface="Traditional Arabic" pitchFamily="18" charset="-78"/>
              <a:cs typeface="Traditional Arabic" pitchFamily="18" charset="-78"/>
            </a:endParaRPr>
          </a:p>
          <a:p>
            <a:pPr rtl="1"/>
            <a:r>
              <a:rPr lang="tr-TR" sz="2400" dirty="0" smtClean="0"/>
              <a:t>   </a:t>
            </a:r>
            <a:r>
              <a:rPr lang="tr-TR" sz="2800" dirty="0" smtClean="0"/>
              <a:t> 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tr-TR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123 Dikdörtgen"/>
          <p:cNvSpPr/>
          <p:nvPr/>
        </p:nvSpPr>
        <p:spPr>
          <a:xfrm>
            <a:off x="2123728" y="1268760"/>
            <a:ext cx="4752528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800" dirty="0" smtClean="0"/>
              <a:t> </a:t>
            </a:r>
            <a:r>
              <a:rPr lang="ar-SA" sz="4800" dirty="0" smtClean="0">
                <a:latin typeface="Traditional Arabic" pitchFamily="18" charset="-78"/>
                <a:cs typeface="Traditional Arabic" pitchFamily="18" charset="-78"/>
              </a:rPr>
              <a:t>الإشْمَامُ</a:t>
            </a:r>
            <a:r>
              <a:rPr lang="ar-SA" sz="4800" dirty="0" smtClean="0"/>
              <a:t> </a:t>
            </a:r>
            <a:endParaRPr lang="tr-TR" sz="72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11 Metin kutusu"/>
          <p:cNvSpPr txBox="1"/>
          <p:nvPr/>
        </p:nvSpPr>
        <p:spPr>
          <a:xfrm>
            <a:off x="5076056" y="5229200"/>
            <a:ext cx="216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Arapça tarifi ezberle.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6207003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57 Dikdörtgen"/>
          <p:cNvSpPr/>
          <p:nvPr/>
        </p:nvSpPr>
        <p:spPr>
          <a:xfrm>
            <a:off x="1043608" y="2420888"/>
            <a:ext cx="6840760" cy="38884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tr-TR" sz="2400" dirty="0" smtClean="0"/>
              <a:t>Harekenin </a:t>
            </a:r>
            <a:r>
              <a:rPr lang="tr-TR" sz="2400" dirty="0" err="1" smtClean="0"/>
              <a:t>sukûna</a:t>
            </a:r>
            <a:r>
              <a:rPr lang="tr-TR" sz="2400" dirty="0" smtClean="0"/>
              <a:t> karışmasıyla yapılan </a:t>
            </a:r>
            <a:r>
              <a:rPr lang="tr-TR" sz="2400" b="1" dirty="0" err="1" smtClean="0"/>
              <a:t>işmam</a:t>
            </a:r>
            <a:r>
              <a:rPr lang="tr-TR" sz="2400" dirty="0" smtClean="0"/>
              <a:t>:</a:t>
            </a:r>
          </a:p>
          <a:p>
            <a:endParaRPr lang="tr-TR" sz="2400" dirty="0" smtClean="0"/>
          </a:p>
          <a:p>
            <a:r>
              <a:rPr lang="tr-TR" sz="2400" dirty="0" smtClean="0"/>
              <a:t>Örnek: </a:t>
            </a:r>
          </a:p>
          <a:p>
            <a:pPr algn="r"/>
            <a:r>
              <a:rPr lang="ar-SA" sz="2400" dirty="0" smtClean="0"/>
              <a:t>لاَ تَأْمَنَّا عَلَى يُوسُفَ وَإِنَّا لَهُ لَنَاصِحُونَ {يوسف/11}</a:t>
            </a:r>
            <a:endParaRPr lang="tr-TR" sz="2400" dirty="0" smtClean="0"/>
          </a:p>
          <a:p>
            <a:pPr lvl="0"/>
            <a:endParaRPr lang="tr-TR" sz="2400" dirty="0" smtClean="0"/>
          </a:p>
          <a:p>
            <a:pPr lvl="0"/>
            <a:r>
              <a:rPr lang="tr-TR" sz="2400" dirty="0" smtClean="0"/>
              <a:t>Bu </a:t>
            </a:r>
            <a:r>
              <a:rPr lang="tr-TR" sz="2400" dirty="0" err="1" smtClean="0"/>
              <a:t>âyetteki</a:t>
            </a:r>
            <a:r>
              <a:rPr lang="tr-TR" sz="2400" dirty="0" smtClean="0"/>
              <a:t> </a:t>
            </a:r>
            <a:r>
              <a:rPr lang="ar-SA" sz="2400" dirty="0" smtClean="0"/>
              <a:t>لاَ تَأْمَنَّا </a:t>
            </a:r>
            <a:r>
              <a:rPr lang="tr-TR" sz="2400" dirty="0" smtClean="0"/>
              <a:t>kelimesinde </a:t>
            </a:r>
            <a:r>
              <a:rPr lang="tr-TR" sz="2400" dirty="0" err="1" smtClean="0"/>
              <a:t>işmâm</a:t>
            </a:r>
            <a:r>
              <a:rPr lang="tr-TR" sz="2400" dirty="0" smtClean="0"/>
              <a:t> yapmak gerekir. Kelime </a:t>
            </a:r>
            <a:r>
              <a:rPr lang="tr-TR" sz="2400" b="1" dirty="0" smtClean="0"/>
              <a:t>lâ </a:t>
            </a:r>
            <a:r>
              <a:rPr lang="tr-TR" sz="2400" b="1" dirty="0" err="1" smtClean="0"/>
              <a:t>te’menunâ</a:t>
            </a:r>
            <a:r>
              <a:rPr lang="tr-TR" sz="2400" dirty="0" smtClean="0"/>
              <a:t> </a:t>
            </a:r>
            <a:r>
              <a:rPr lang="ar-SA" sz="2400" dirty="0" smtClean="0"/>
              <a:t> ( لا تأمَنُنَا )</a:t>
            </a:r>
            <a:r>
              <a:rPr lang="tr-TR" sz="2400" dirty="0" smtClean="0"/>
              <a:t>iken </a:t>
            </a:r>
            <a:r>
              <a:rPr lang="tr-TR" sz="2400" dirty="0" err="1" smtClean="0"/>
              <a:t>cezimden</a:t>
            </a:r>
            <a:r>
              <a:rPr lang="tr-TR" sz="2400" dirty="0" smtClean="0"/>
              <a:t> oluşan </a:t>
            </a:r>
            <a:r>
              <a:rPr lang="tr-TR" sz="2400" dirty="0" err="1" smtClean="0"/>
              <a:t>sukûn</a:t>
            </a:r>
            <a:r>
              <a:rPr lang="tr-TR" sz="2400" dirty="0" smtClean="0"/>
              <a:t> sebebiyle </a:t>
            </a:r>
            <a:r>
              <a:rPr lang="tr-TR" sz="2400" dirty="0" err="1" smtClean="0"/>
              <a:t>idğâm</a:t>
            </a:r>
            <a:r>
              <a:rPr lang="tr-TR" sz="2400" dirty="0" smtClean="0"/>
              <a:t> edilerek </a:t>
            </a:r>
            <a:r>
              <a:rPr lang="tr-TR" sz="2400" b="1" dirty="0" smtClean="0"/>
              <a:t>lâ </a:t>
            </a:r>
            <a:r>
              <a:rPr lang="tr-TR" sz="2400" b="1" dirty="0" err="1" smtClean="0"/>
              <a:t>te’mennâ</a:t>
            </a:r>
            <a:r>
              <a:rPr lang="tr-TR" sz="2400" dirty="0" smtClean="0"/>
              <a:t> olmuş, </a:t>
            </a:r>
            <a:r>
              <a:rPr lang="tr-TR" sz="2400" dirty="0" err="1" smtClean="0"/>
              <a:t>işmâm</a:t>
            </a:r>
            <a:r>
              <a:rPr lang="tr-TR" sz="2400" dirty="0" smtClean="0"/>
              <a:t> ile bu hareke </a:t>
            </a:r>
            <a:r>
              <a:rPr lang="tr-TR" sz="2400" dirty="0" err="1" smtClean="0"/>
              <a:t>ihsâs</a:t>
            </a:r>
            <a:r>
              <a:rPr lang="tr-TR" sz="2400" dirty="0" smtClean="0"/>
              <a:t> edilmiş olur.</a:t>
            </a:r>
          </a:p>
          <a:p>
            <a:pPr lvl="0"/>
            <a:r>
              <a:rPr lang="tr-TR" sz="2400" dirty="0" smtClean="0"/>
              <a:t>Not: Medd-i </a:t>
            </a:r>
            <a:r>
              <a:rPr lang="tr-TR" sz="2400" dirty="0" err="1" smtClean="0"/>
              <a:t>Ârızla</a:t>
            </a:r>
            <a:r>
              <a:rPr lang="tr-TR" sz="2400" dirty="0" smtClean="0"/>
              <a:t> ilgisi yoktur.</a:t>
            </a:r>
          </a:p>
          <a:p>
            <a:pPr algn="r" rtl="1"/>
            <a:endParaRPr lang="tr-TR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123 Dikdörtgen"/>
          <p:cNvSpPr/>
          <p:nvPr/>
        </p:nvSpPr>
        <p:spPr>
          <a:xfrm>
            <a:off x="2123728" y="1268760"/>
            <a:ext cx="4752528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800" dirty="0" smtClean="0"/>
              <a:t> </a:t>
            </a:r>
            <a:r>
              <a:rPr lang="ar-SA" sz="4800" dirty="0" smtClean="0">
                <a:latin typeface="Traditional Arabic" pitchFamily="18" charset="-78"/>
                <a:cs typeface="Traditional Arabic" pitchFamily="18" charset="-78"/>
              </a:rPr>
              <a:t>الإشْمَامُ</a:t>
            </a:r>
            <a:r>
              <a:rPr lang="ar-SA" sz="4800" dirty="0" smtClean="0"/>
              <a:t> </a:t>
            </a:r>
            <a:endParaRPr lang="tr-TR" sz="72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6207003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57 Dikdörtgen"/>
          <p:cNvSpPr/>
          <p:nvPr/>
        </p:nvSpPr>
        <p:spPr>
          <a:xfrm>
            <a:off x="1043608" y="2420888"/>
            <a:ext cx="6840760" cy="38884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tr-TR" sz="2400" b="1" dirty="0" err="1" smtClean="0"/>
              <a:t>Sukûn</a:t>
            </a:r>
            <a:r>
              <a:rPr lang="tr-TR" sz="2400" b="1" dirty="0" smtClean="0"/>
              <a:t>-i </a:t>
            </a:r>
            <a:r>
              <a:rPr lang="tr-TR" sz="2400" b="1" dirty="0" err="1" smtClean="0"/>
              <a:t>ârız</a:t>
            </a:r>
            <a:r>
              <a:rPr lang="tr-TR" sz="2400" dirty="0" err="1" smtClean="0"/>
              <a:t>ın</a:t>
            </a:r>
            <a:r>
              <a:rPr lang="tr-TR" sz="2400" dirty="0" smtClean="0"/>
              <a:t> oluştuğu zamme harekeli harf </a:t>
            </a:r>
            <a:r>
              <a:rPr lang="tr-TR" sz="2400" dirty="0" err="1" smtClean="0"/>
              <a:t>kalkale</a:t>
            </a:r>
            <a:r>
              <a:rPr lang="tr-TR" sz="2400" dirty="0" smtClean="0"/>
              <a:t> harfi </a:t>
            </a:r>
            <a:r>
              <a:rPr lang="ar-SA" sz="2400" dirty="0" smtClean="0"/>
              <a:t> ( قُطْبُ جَدٍ )</a:t>
            </a:r>
            <a:r>
              <a:rPr lang="tr-TR" sz="2400" dirty="0" smtClean="0"/>
              <a:t>ise </a:t>
            </a:r>
            <a:r>
              <a:rPr lang="tr-TR" sz="2400" dirty="0" err="1" smtClean="0"/>
              <a:t>kalkale</a:t>
            </a:r>
            <a:r>
              <a:rPr lang="tr-TR" sz="2400" dirty="0" smtClean="0"/>
              <a:t> sebebiyle </a:t>
            </a:r>
            <a:r>
              <a:rPr lang="tr-TR" sz="2400" b="1" dirty="0" smtClean="0"/>
              <a:t>revm</a:t>
            </a:r>
            <a:r>
              <a:rPr lang="tr-TR" sz="2400" dirty="0" smtClean="0"/>
              <a:t> ve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işmâm</a:t>
            </a:r>
            <a:r>
              <a:rPr lang="tr-TR" sz="2400" dirty="0" smtClean="0"/>
              <a:t> yapılamaz</a:t>
            </a:r>
          </a:p>
          <a:p>
            <a:pPr algn="r" rtl="1"/>
            <a:r>
              <a:rPr lang="ar-SA" sz="5400" dirty="0" smtClean="0">
                <a:latin typeface="Traditional Arabic" pitchFamily="18" charset="-78"/>
                <a:cs typeface="Traditional Arabic" pitchFamily="18" charset="-78"/>
              </a:rPr>
              <a:t>يُصْهَرُ بِهِ مَا فِي بُطُونِهِمْ وَالْجُلُو</a:t>
            </a:r>
            <a:r>
              <a:rPr lang="ar-SA" sz="54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دُ</a:t>
            </a:r>
            <a:r>
              <a:rPr lang="ar-SA" sz="54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1800" dirty="0" smtClean="0"/>
              <a:t>{الحج/20}؛ </a:t>
            </a:r>
            <a:endParaRPr lang="tr-TR" sz="1800" dirty="0" smtClean="0"/>
          </a:p>
          <a:p>
            <a:pPr algn="r" rtl="1"/>
            <a:r>
              <a:rPr lang="ar-SA" sz="5400" dirty="0" smtClean="0">
                <a:latin typeface="Traditional Arabic" pitchFamily="18" charset="-78"/>
                <a:cs typeface="Traditional Arabic" pitchFamily="18" charset="-78"/>
              </a:rPr>
              <a:t>أُوْلَئِكَ الْأَحْزَا</a:t>
            </a:r>
            <a:r>
              <a:rPr lang="ar-SA" sz="54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بُ</a:t>
            </a:r>
            <a:r>
              <a:rPr lang="ar-SA" sz="54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1800" dirty="0" smtClean="0"/>
              <a:t>{ص/13}</a:t>
            </a:r>
            <a:endParaRPr lang="tr-TR" sz="2400" dirty="0" smtClean="0"/>
          </a:p>
          <a:p>
            <a:pPr algn="r" rtl="1"/>
            <a:endParaRPr lang="tr-TR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123 Dikdörtgen"/>
          <p:cNvSpPr/>
          <p:nvPr/>
        </p:nvSpPr>
        <p:spPr>
          <a:xfrm>
            <a:off x="1619672" y="1268760"/>
            <a:ext cx="5256584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800" dirty="0" smtClean="0"/>
              <a:t> </a:t>
            </a:r>
            <a:r>
              <a:rPr lang="tr-TR" sz="2400" dirty="0" smtClean="0"/>
              <a:t>KALKALE DURUMUNDA İŞMAM OLMAZ.</a:t>
            </a:r>
            <a:r>
              <a:rPr lang="ar-SA" sz="2400" dirty="0" smtClean="0"/>
              <a:t> </a:t>
            </a:r>
            <a:endParaRPr lang="tr-TR" sz="40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6207003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57 Dikdörtgen"/>
          <p:cNvSpPr/>
          <p:nvPr/>
        </p:nvSpPr>
        <p:spPr>
          <a:xfrm>
            <a:off x="1043608" y="2420888"/>
            <a:ext cx="6840760" cy="38884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tr-TR" sz="2400" b="1" dirty="0" smtClean="0"/>
              <a:t>Revm</a:t>
            </a:r>
            <a:r>
              <a:rPr lang="tr-TR" sz="2400" dirty="0" smtClean="0"/>
              <a:t> ve </a:t>
            </a:r>
            <a:r>
              <a:rPr lang="tr-TR" sz="2400" b="1" dirty="0" err="1" smtClean="0"/>
              <a:t>işmâm</a:t>
            </a:r>
            <a:r>
              <a:rPr lang="tr-TR" sz="2400" dirty="0" err="1" smtClean="0"/>
              <a:t>ın</a:t>
            </a:r>
            <a:r>
              <a:rPr lang="tr-TR" sz="2400" dirty="0" smtClean="0"/>
              <a:t> konu olduğu yerlerde hareke </a:t>
            </a:r>
            <a:r>
              <a:rPr lang="tr-TR" sz="2400" dirty="0" err="1" smtClean="0"/>
              <a:t>tenvin</a:t>
            </a:r>
            <a:r>
              <a:rPr lang="tr-TR" sz="2400" dirty="0" smtClean="0"/>
              <a:t> olursa yine </a:t>
            </a:r>
            <a:r>
              <a:rPr lang="tr-TR" sz="2400" b="1" dirty="0" smtClean="0"/>
              <a:t>revm</a:t>
            </a:r>
            <a:r>
              <a:rPr lang="tr-TR" sz="2400" dirty="0" smtClean="0"/>
              <a:t> ve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işmâm</a:t>
            </a:r>
            <a:r>
              <a:rPr lang="tr-TR" sz="2400" dirty="0" smtClean="0"/>
              <a:t> gerçekleşemez. Çünkü </a:t>
            </a:r>
            <a:r>
              <a:rPr lang="tr-TR" sz="2400" dirty="0" err="1" smtClean="0"/>
              <a:t>tenvin</a:t>
            </a:r>
            <a:r>
              <a:rPr lang="tr-TR" sz="2400" dirty="0" smtClean="0"/>
              <a:t> hareke değildir.</a:t>
            </a:r>
          </a:p>
          <a:p>
            <a:r>
              <a:rPr lang="tr-TR" sz="2400" dirty="0" smtClean="0"/>
              <a:t>Örnek:</a:t>
            </a:r>
          </a:p>
          <a:p>
            <a:pPr algn="r"/>
            <a:r>
              <a:rPr lang="ar-SA" sz="4800" dirty="0" smtClean="0">
                <a:latin typeface="Traditional Arabic" pitchFamily="18" charset="-78"/>
                <a:cs typeface="Traditional Arabic" pitchFamily="18" charset="-78"/>
              </a:rPr>
              <a:t>بِغَيْرِ حِسَا</a:t>
            </a:r>
            <a:r>
              <a:rPr lang="ar-SA" sz="48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بٍ</a:t>
            </a:r>
            <a:r>
              <a:rPr lang="ar-SA" sz="4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400" dirty="0" smtClean="0"/>
              <a:t>{ص/39}؛ </a:t>
            </a:r>
            <a:endParaRPr lang="tr-TR" sz="2400" dirty="0" smtClean="0"/>
          </a:p>
          <a:p>
            <a:pPr algn="r"/>
            <a:r>
              <a:rPr lang="ar-SA" sz="4800" dirty="0" smtClean="0">
                <a:latin typeface="Traditional Arabic" pitchFamily="18" charset="-78"/>
                <a:cs typeface="Traditional Arabic" pitchFamily="18" charset="-78"/>
              </a:rPr>
              <a:t> بَارِدٌ وَشَرَا</a:t>
            </a:r>
            <a:r>
              <a:rPr lang="ar-SA" sz="48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بٌ</a:t>
            </a:r>
            <a:r>
              <a:rPr lang="ar-SA" sz="4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400" dirty="0" smtClean="0"/>
              <a:t>{ص/42}</a:t>
            </a:r>
            <a:endParaRPr lang="tr-TR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123 Dikdörtgen"/>
          <p:cNvSpPr/>
          <p:nvPr/>
        </p:nvSpPr>
        <p:spPr>
          <a:xfrm>
            <a:off x="1763688" y="1196752"/>
            <a:ext cx="5256584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200" dirty="0" smtClean="0"/>
              <a:t>TENVİNLE BİTEN KELİMEDE İŞMAM OLMAZ.</a:t>
            </a:r>
            <a:r>
              <a:rPr lang="ar-SA" sz="3200" dirty="0" smtClean="0"/>
              <a:t> </a:t>
            </a:r>
            <a:endParaRPr lang="tr-TR" sz="48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125 Dikdörtgen"/>
          <p:cNvSpPr/>
          <p:nvPr/>
        </p:nvSpPr>
        <p:spPr>
          <a:xfrm>
            <a:off x="7020272" y="6093296"/>
            <a:ext cx="838751" cy="216024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tr-TR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Forte" pitchFamily="66" charset="0"/>
              </a:rPr>
              <a:t>Er tasarım</a:t>
            </a:r>
            <a:endParaRPr lang="tr-TR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Forte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6207003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339752" y="1268760"/>
            <a:ext cx="4071966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اَلْمَدُّ الْعَارِضُ</a:t>
            </a:r>
            <a:endParaRPr lang="tr-TR" sz="54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619672" y="2708920"/>
            <a:ext cx="5976664" cy="10081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 smtClean="0"/>
              <a:t>Med harfinden sonra </a:t>
            </a:r>
            <a:r>
              <a:rPr lang="tr-TR" sz="2000" dirty="0" err="1" smtClean="0"/>
              <a:t>ârız</a:t>
            </a:r>
            <a:r>
              <a:rPr lang="tr-TR" sz="2000" dirty="0" smtClean="0"/>
              <a:t> </a:t>
            </a:r>
            <a:r>
              <a:rPr lang="tr-TR" sz="2000" dirty="0" err="1" smtClean="0"/>
              <a:t>sukûn</a:t>
            </a:r>
            <a:r>
              <a:rPr lang="tr-TR" sz="2000" dirty="0" smtClean="0"/>
              <a:t> bulunursa oluşan </a:t>
            </a:r>
            <a:r>
              <a:rPr lang="tr-TR" sz="2000" dirty="0" err="1" smtClean="0"/>
              <a:t>tevcid</a:t>
            </a:r>
            <a:r>
              <a:rPr lang="tr-TR" sz="2000" dirty="0" smtClean="0"/>
              <a:t> kuralına </a:t>
            </a:r>
            <a:r>
              <a:rPr lang="tr-TR" sz="2000" b="1" dirty="0" err="1" smtClean="0"/>
              <a:t>medd</a:t>
            </a:r>
            <a:r>
              <a:rPr lang="tr-TR" sz="2000" b="1" dirty="0" smtClean="0"/>
              <a:t>-i </a:t>
            </a:r>
            <a:r>
              <a:rPr lang="tr-TR" sz="2000" b="1" dirty="0" err="1" smtClean="0"/>
              <a:t>ârız</a:t>
            </a:r>
            <a:r>
              <a:rPr lang="tr-TR" sz="2000" dirty="0" smtClean="0"/>
              <a:t> denir.</a:t>
            </a:r>
            <a:endParaRPr lang="tr-TR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9958599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57 Dikdörtgen"/>
          <p:cNvSpPr/>
          <p:nvPr/>
        </p:nvSpPr>
        <p:spPr>
          <a:xfrm>
            <a:off x="1835696" y="2348880"/>
            <a:ext cx="4608512" cy="331236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اَلْحَمْدُ للهِ رَبِّ الْعَالَمِ</a:t>
            </a:r>
            <a:r>
              <a:rPr lang="ar-SA" sz="40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ي</a:t>
            </a:r>
            <a:r>
              <a:rPr lang="ar-SA" sz="40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نَ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000" dirty="0" smtClean="0">
                <a:latin typeface="Traditional Arabic" pitchFamily="18" charset="-78"/>
                <a:cs typeface="Traditional Arabic" pitchFamily="18" charset="-78"/>
              </a:rPr>
              <a:t>{الفاتحة/2}</a:t>
            </a:r>
            <a:endParaRPr lang="ar-SA" sz="36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 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هُوَ التَّوَّ</a:t>
            </a:r>
            <a:r>
              <a:rPr lang="ar-SA" sz="40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</a:t>
            </a:r>
            <a:r>
              <a:rPr lang="ar-SA" sz="40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بُ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000" dirty="0" smtClean="0">
                <a:latin typeface="Traditional Arabic" pitchFamily="18" charset="-78"/>
                <a:cs typeface="Traditional Arabic" pitchFamily="18" charset="-78"/>
              </a:rPr>
              <a:t>{البقرة/37}</a:t>
            </a:r>
            <a:endParaRPr lang="ar-SA" sz="36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وَمَتَاعًا إِلَى حِ</a:t>
            </a:r>
            <a:r>
              <a:rPr lang="ar-SA" sz="40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ي</a:t>
            </a:r>
            <a:r>
              <a:rPr lang="ar-SA" sz="40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نٍ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000" dirty="0" smtClean="0">
                <a:latin typeface="Traditional Arabic" pitchFamily="18" charset="-78"/>
                <a:cs typeface="Traditional Arabic" pitchFamily="18" charset="-78"/>
              </a:rPr>
              <a:t>{النحل/ 80 }</a:t>
            </a:r>
            <a:endParaRPr lang="ar-SA" sz="36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وَاجْتَنِبُوا قَوْلَ الزُّ</a:t>
            </a:r>
            <a:r>
              <a:rPr lang="ar-SA" sz="40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40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رِ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000" dirty="0" smtClean="0">
                <a:latin typeface="Traditional Arabic" pitchFamily="18" charset="-78"/>
                <a:cs typeface="Traditional Arabic" pitchFamily="18" charset="-78"/>
              </a:rPr>
              <a:t>{الحج/30}</a:t>
            </a:r>
            <a:endParaRPr lang="ar-SA" sz="36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 إِلَى الْبَيْتِ الْعَتِ</a:t>
            </a:r>
            <a:r>
              <a:rPr lang="ar-SA" sz="40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ي</a:t>
            </a:r>
            <a:r>
              <a:rPr lang="ar-SA" sz="40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قِ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000" dirty="0" smtClean="0">
                <a:latin typeface="Traditional Arabic" pitchFamily="18" charset="-78"/>
                <a:cs typeface="Traditional Arabic" pitchFamily="18" charset="-78"/>
              </a:rPr>
              <a:t>{الحج/33}</a:t>
            </a:r>
            <a:endParaRPr lang="tr-TR" sz="36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123 Dikdörtgen"/>
          <p:cNvSpPr/>
          <p:nvPr/>
        </p:nvSpPr>
        <p:spPr>
          <a:xfrm>
            <a:off x="1835696" y="1340768"/>
            <a:ext cx="4752528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 smtClean="0"/>
              <a:t>ÖRNEKLER</a:t>
            </a:r>
            <a:endParaRPr lang="tr-TR" sz="3600" dirty="0"/>
          </a:p>
          <a:p>
            <a:pPr algn="ctr"/>
            <a:endParaRPr lang="tr-TR" sz="5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6207003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0" name="21 Dirsek Bağlayıcısı"/>
          <p:cNvCxnSpPr/>
          <p:nvPr/>
        </p:nvCxnSpPr>
        <p:spPr>
          <a:xfrm flipV="1">
            <a:off x="5220072" y="1928886"/>
            <a:ext cx="1440160" cy="492002"/>
          </a:xfrm>
          <a:prstGeom prst="bentConnector3">
            <a:avLst>
              <a:gd name="adj1" fmla="val -4303"/>
            </a:avLst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16216" y="1484784"/>
            <a:ext cx="2237356" cy="1224136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Harf-i med</a:t>
            </a:r>
          </a:p>
          <a:p>
            <a:pPr algn="ctr"/>
            <a:r>
              <a:rPr lang="tr-TR" sz="36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var</a:t>
            </a:r>
            <a:endParaRPr lang="tr-TR" sz="36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cxnSp>
        <p:nvCxnSpPr>
          <p:cNvPr id="29" name="31 Dirsek Bağlayıcısı"/>
          <p:cNvCxnSpPr/>
          <p:nvPr/>
        </p:nvCxnSpPr>
        <p:spPr>
          <a:xfrm rot="10800000">
            <a:off x="2915816" y="1700808"/>
            <a:ext cx="1800200" cy="288032"/>
          </a:xfrm>
          <a:prstGeom prst="bentConnector3">
            <a:avLst>
              <a:gd name="adj1" fmla="val -3468"/>
            </a:avLst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395536" y="1268760"/>
            <a:ext cx="2684038" cy="1296144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Sükûn-u </a:t>
            </a:r>
            <a:r>
              <a:rPr lang="tr-TR" sz="3600" b="1" cap="none" spc="0" dirty="0" err="1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Ârız</a:t>
            </a:r>
            <a:endParaRPr lang="tr-TR" sz="36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123 Dikdörtgen"/>
          <p:cNvSpPr/>
          <p:nvPr/>
        </p:nvSpPr>
        <p:spPr>
          <a:xfrm>
            <a:off x="2555776" y="404664"/>
            <a:ext cx="4801060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dirty="0" smtClean="0">
                <a:solidFill>
                  <a:srgbClr val="FFFF00"/>
                </a:solidFill>
              </a:rPr>
              <a:t>اَلْمَدُّ الْعَارِضُ</a:t>
            </a:r>
            <a:endParaRPr lang="tr-TR" sz="6000" b="1" cap="none" spc="0" dirty="0">
              <a:ln/>
              <a:solidFill>
                <a:srgbClr val="FFFF00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204864"/>
            <a:ext cx="3018631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15 Oval"/>
          <p:cNvSpPr/>
          <p:nvPr/>
        </p:nvSpPr>
        <p:spPr>
          <a:xfrm>
            <a:off x="4644008" y="1556792"/>
            <a:ext cx="360041" cy="3467100"/>
          </a:xfrm>
          <a:prstGeom prst="ellipse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16 Oval"/>
          <p:cNvSpPr/>
          <p:nvPr/>
        </p:nvSpPr>
        <p:spPr>
          <a:xfrm>
            <a:off x="5076056" y="1556792"/>
            <a:ext cx="288032" cy="3467100"/>
          </a:xfrm>
          <a:prstGeom prst="ellipse">
            <a:avLst/>
          </a:prstGeom>
          <a:solidFill>
            <a:schemeClr val="accent3">
              <a:lumMod val="75000"/>
              <a:alpha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17 Oval"/>
          <p:cNvSpPr/>
          <p:nvPr/>
        </p:nvSpPr>
        <p:spPr>
          <a:xfrm>
            <a:off x="4499992" y="1268760"/>
            <a:ext cx="1080120" cy="4248472"/>
          </a:xfrm>
          <a:prstGeom prst="ellipse">
            <a:avLst/>
          </a:prstGeom>
          <a:solidFill>
            <a:srgbClr val="FFFF00">
              <a:alpha val="24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4" grpId="0"/>
      <p:bldP spid="43" grpId="0"/>
      <p:bldP spid="28" grpId="0" animBg="1"/>
      <p:bldP spid="19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0" name="21 Dirsek Bağlayıcısı"/>
          <p:cNvCxnSpPr/>
          <p:nvPr/>
        </p:nvCxnSpPr>
        <p:spPr>
          <a:xfrm>
            <a:off x="3779912" y="1916832"/>
            <a:ext cx="2880320" cy="12054"/>
          </a:xfrm>
          <a:prstGeom prst="bentConnector3">
            <a:avLst>
              <a:gd name="adj1" fmla="val 50000"/>
            </a:avLst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16216" y="1484784"/>
            <a:ext cx="2237356" cy="1224136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Harf-i med</a:t>
            </a:r>
          </a:p>
        </p:txBody>
      </p:sp>
      <p:cxnSp>
        <p:nvCxnSpPr>
          <p:cNvPr id="29" name="31 Dirsek Bağlayıcısı"/>
          <p:cNvCxnSpPr/>
          <p:nvPr/>
        </p:nvCxnSpPr>
        <p:spPr>
          <a:xfrm rot="10800000">
            <a:off x="2483768" y="1916832"/>
            <a:ext cx="936104" cy="12700"/>
          </a:xfrm>
          <a:prstGeom prst="bentConnector3">
            <a:avLst>
              <a:gd name="adj1" fmla="val -1411"/>
            </a:avLst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395536" y="1196752"/>
            <a:ext cx="2684038" cy="1296144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Sükûn-u </a:t>
            </a:r>
            <a:r>
              <a:rPr lang="tr-TR" sz="3600" b="1" cap="none" spc="0" dirty="0" err="1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Ârız</a:t>
            </a:r>
            <a:endParaRPr lang="tr-TR" sz="36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123 Dikdörtgen"/>
          <p:cNvSpPr/>
          <p:nvPr/>
        </p:nvSpPr>
        <p:spPr>
          <a:xfrm>
            <a:off x="1547664" y="404664"/>
            <a:ext cx="4801060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dirty="0" smtClean="0">
                <a:solidFill>
                  <a:srgbClr val="FFFF00"/>
                </a:solidFill>
              </a:rPr>
              <a:t>اَلْمَدُّ الْعَارِضُ</a:t>
            </a:r>
            <a:endParaRPr lang="tr-TR" sz="6000" b="1" cap="none" spc="0" dirty="0">
              <a:ln/>
              <a:solidFill>
                <a:srgbClr val="FFFF00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b="3208"/>
          <a:stretch>
            <a:fillRect/>
          </a:stretch>
        </p:blipFill>
        <p:spPr bwMode="auto">
          <a:xfrm>
            <a:off x="3275856" y="2636912"/>
            <a:ext cx="54006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15 Oval"/>
          <p:cNvSpPr/>
          <p:nvPr/>
        </p:nvSpPr>
        <p:spPr>
          <a:xfrm>
            <a:off x="3203848" y="1628800"/>
            <a:ext cx="360041" cy="3467100"/>
          </a:xfrm>
          <a:prstGeom prst="ellipse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16 Oval"/>
          <p:cNvSpPr/>
          <p:nvPr/>
        </p:nvSpPr>
        <p:spPr>
          <a:xfrm>
            <a:off x="3635896" y="1628800"/>
            <a:ext cx="288032" cy="3467100"/>
          </a:xfrm>
          <a:prstGeom prst="ellipse">
            <a:avLst/>
          </a:prstGeom>
          <a:solidFill>
            <a:schemeClr val="accent3">
              <a:lumMod val="75000"/>
              <a:alpha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17 Oval"/>
          <p:cNvSpPr/>
          <p:nvPr/>
        </p:nvSpPr>
        <p:spPr>
          <a:xfrm>
            <a:off x="2987824" y="1412776"/>
            <a:ext cx="1080120" cy="3744416"/>
          </a:xfrm>
          <a:prstGeom prst="ellipse">
            <a:avLst/>
          </a:prstGeom>
          <a:solidFill>
            <a:srgbClr val="FFFF00">
              <a:alpha val="24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4" grpId="0"/>
      <p:bldP spid="43" grpId="0"/>
      <p:bldP spid="28" grpId="0" animBg="1"/>
      <p:bldP spid="19" grpId="0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636912"/>
            <a:ext cx="3749005" cy="139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21 Dirsek Bağlayıcısı"/>
          <p:cNvCxnSpPr/>
          <p:nvPr/>
        </p:nvCxnSpPr>
        <p:spPr>
          <a:xfrm>
            <a:off x="3779912" y="1916832"/>
            <a:ext cx="2880320" cy="12054"/>
          </a:xfrm>
          <a:prstGeom prst="bentConnector3">
            <a:avLst>
              <a:gd name="adj1" fmla="val 50000"/>
            </a:avLst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16216" y="1484784"/>
            <a:ext cx="2237356" cy="1224136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Harf-i med</a:t>
            </a:r>
          </a:p>
        </p:txBody>
      </p:sp>
      <p:cxnSp>
        <p:nvCxnSpPr>
          <p:cNvPr id="29" name="31 Dirsek Bağlayıcısı"/>
          <p:cNvCxnSpPr/>
          <p:nvPr/>
        </p:nvCxnSpPr>
        <p:spPr>
          <a:xfrm rot="10800000">
            <a:off x="2483768" y="1916832"/>
            <a:ext cx="936104" cy="12700"/>
          </a:xfrm>
          <a:prstGeom prst="bentConnector3">
            <a:avLst>
              <a:gd name="adj1" fmla="val -1411"/>
            </a:avLst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395536" y="1196752"/>
            <a:ext cx="2684038" cy="1296144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Sükûn-u </a:t>
            </a:r>
            <a:r>
              <a:rPr lang="tr-TR" sz="3600" b="1" cap="none" spc="0" dirty="0" err="1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Ârız</a:t>
            </a:r>
            <a:r>
              <a:rPr lang="tr-TR" sz="36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yok.</a:t>
            </a:r>
            <a:endParaRPr lang="tr-TR" sz="36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123 Dikdörtgen"/>
          <p:cNvSpPr/>
          <p:nvPr/>
        </p:nvSpPr>
        <p:spPr>
          <a:xfrm>
            <a:off x="1547664" y="404664"/>
            <a:ext cx="4801060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dirty="0" smtClean="0">
                <a:solidFill>
                  <a:srgbClr val="FFFF00"/>
                </a:solidFill>
              </a:rPr>
              <a:t>اَلْمَدُّ الطّبِيعِيُّ</a:t>
            </a:r>
            <a:r>
              <a:rPr lang="ar-SA" sz="6000" dirty="0" smtClean="0">
                <a:solidFill>
                  <a:srgbClr val="FFFF00"/>
                </a:solidFill>
              </a:rPr>
              <a:t> </a:t>
            </a:r>
            <a:endParaRPr lang="tr-TR" sz="6000" b="1" cap="none" spc="0" dirty="0">
              <a:ln/>
              <a:solidFill>
                <a:srgbClr val="FFFF00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8" name="15 Oval"/>
          <p:cNvSpPr/>
          <p:nvPr/>
        </p:nvSpPr>
        <p:spPr>
          <a:xfrm>
            <a:off x="3203848" y="1628800"/>
            <a:ext cx="360041" cy="3467100"/>
          </a:xfrm>
          <a:prstGeom prst="ellipse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16 Oval"/>
          <p:cNvSpPr/>
          <p:nvPr/>
        </p:nvSpPr>
        <p:spPr>
          <a:xfrm>
            <a:off x="3635896" y="1628800"/>
            <a:ext cx="288032" cy="3467100"/>
          </a:xfrm>
          <a:prstGeom prst="ellipse">
            <a:avLst/>
          </a:prstGeom>
          <a:solidFill>
            <a:schemeClr val="accent3">
              <a:lumMod val="75000"/>
              <a:alpha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17 Oval"/>
          <p:cNvSpPr/>
          <p:nvPr/>
        </p:nvSpPr>
        <p:spPr>
          <a:xfrm>
            <a:off x="2987824" y="1412776"/>
            <a:ext cx="1080120" cy="3744416"/>
          </a:xfrm>
          <a:prstGeom prst="ellipse">
            <a:avLst/>
          </a:prstGeom>
          <a:solidFill>
            <a:srgbClr val="FFFF00">
              <a:alpha val="24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57 Dikdörtgen"/>
          <p:cNvSpPr/>
          <p:nvPr/>
        </p:nvSpPr>
        <p:spPr>
          <a:xfrm>
            <a:off x="1043608" y="5085184"/>
            <a:ext cx="7632848" cy="1224136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32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Not: </a:t>
            </a:r>
            <a:r>
              <a:rPr lang="tr-TR" sz="24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“Vakıf olan her yede Medd-i </a:t>
            </a:r>
            <a:r>
              <a:rPr lang="tr-TR" sz="24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Ârız</a:t>
            </a:r>
            <a:r>
              <a:rPr lang="tr-TR" sz="24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 olur.” anlayışı yanlıştır. ‘Harf-i med’ veya ‘sükûn-u </a:t>
            </a:r>
            <a:r>
              <a:rPr lang="tr-TR" sz="24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ârız</a:t>
            </a:r>
            <a:r>
              <a:rPr lang="tr-TR" sz="24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’ dan biri eksik olursa meddi arız olmaz. </a:t>
            </a:r>
            <a:endParaRPr lang="tr-TR" sz="3200" b="1" dirty="0" smtClean="0">
              <a:ln/>
              <a:solidFill>
                <a:schemeClr val="accent3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4" grpId="0"/>
      <p:bldP spid="43" grpId="0"/>
      <p:bldP spid="28" grpId="0" animBg="1"/>
      <p:bldP spid="19" grpId="0" animBg="1"/>
      <p:bldP spid="42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068960"/>
            <a:ext cx="4461470" cy="1270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21 Dirsek Bağlayıcısı"/>
          <p:cNvCxnSpPr/>
          <p:nvPr/>
        </p:nvCxnSpPr>
        <p:spPr>
          <a:xfrm>
            <a:off x="3779912" y="1916832"/>
            <a:ext cx="2880320" cy="12054"/>
          </a:xfrm>
          <a:prstGeom prst="bentConnector3">
            <a:avLst>
              <a:gd name="adj1" fmla="val 50000"/>
            </a:avLst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16216" y="1484784"/>
            <a:ext cx="2237356" cy="1224136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Harf-i med</a:t>
            </a:r>
          </a:p>
        </p:txBody>
      </p:sp>
      <p:cxnSp>
        <p:nvCxnSpPr>
          <p:cNvPr id="29" name="31 Dirsek Bağlayıcısı"/>
          <p:cNvCxnSpPr/>
          <p:nvPr/>
        </p:nvCxnSpPr>
        <p:spPr>
          <a:xfrm rot="10800000">
            <a:off x="2483768" y="1916832"/>
            <a:ext cx="936104" cy="12700"/>
          </a:xfrm>
          <a:prstGeom prst="bentConnector3">
            <a:avLst>
              <a:gd name="adj1" fmla="val -1411"/>
            </a:avLst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395536" y="1196752"/>
            <a:ext cx="2684038" cy="1296144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Sükûn-u </a:t>
            </a:r>
            <a:r>
              <a:rPr lang="tr-TR" sz="3600" b="1" cap="none" spc="0" dirty="0" err="1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Ârız</a:t>
            </a:r>
            <a:r>
              <a:rPr lang="tr-TR" sz="36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yok.</a:t>
            </a:r>
            <a:endParaRPr lang="tr-TR" sz="36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123 Dikdörtgen"/>
          <p:cNvSpPr/>
          <p:nvPr/>
        </p:nvSpPr>
        <p:spPr>
          <a:xfrm>
            <a:off x="1547664" y="404664"/>
            <a:ext cx="4801060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dirty="0" smtClean="0">
                <a:solidFill>
                  <a:srgbClr val="FFFF00"/>
                </a:solidFill>
              </a:rPr>
              <a:t>اَلْمَدُّ الطّبِيعِيُّ</a:t>
            </a:r>
            <a:r>
              <a:rPr lang="ar-SA" sz="6000" dirty="0" smtClean="0">
                <a:solidFill>
                  <a:srgbClr val="FFFF00"/>
                </a:solidFill>
              </a:rPr>
              <a:t> </a:t>
            </a:r>
            <a:endParaRPr lang="tr-TR" sz="6000" b="1" cap="none" spc="0" dirty="0">
              <a:ln/>
              <a:solidFill>
                <a:srgbClr val="FFFF00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8" name="15 Oval"/>
          <p:cNvSpPr/>
          <p:nvPr/>
        </p:nvSpPr>
        <p:spPr>
          <a:xfrm>
            <a:off x="3203848" y="1628800"/>
            <a:ext cx="360041" cy="3467100"/>
          </a:xfrm>
          <a:prstGeom prst="ellipse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16 Oval"/>
          <p:cNvSpPr/>
          <p:nvPr/>
        </p:nvSpPr>
        <p:spPr>
          <a:xfrm>
            <a:off x="3635896" y="1628800"/>
            <a:ext cx="288032" cy="3467100"/>
          </a:xfrm>
          <a:prstGeom prst="ellipse">
            <a:avLst/>
          </a:prstGeom>
          <a:solidFill>
            <a:schemeClr val="accent3">
              <a:lumMod val="75000"/>
              <a:alpha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17 Oval"/>
          <p:cNvSpPr/>
          <p:nvPr/>
        </p:nvSpPr>
        <p:spPr>
          <a:xfrm>
            <a:off x="2987824" y="1412776"/>
            <a:ext cx="1080120" cy="3744416"/>
          </a:xfrm>
          <a:prstGeom prst="ellipse">
            <a:avLst/>
          </a:prstGeom>
          <a:solidFill>
            <a:srgbClr val="FFFF00">
              <a:alpha val="24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57 Dikdörtgen"/>
          <p:cNvSpPr/>
          <p:nvPr/>
        </p:nvSpPr>
        <p:spPr>
          <a:xfrm>
            <a:off x="1043608" y="5085184"/>
            <a:ext cx="7632848" cy="1224136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32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Not: </a:t>
            </a:r>
            <a:r>
              <a:rPr lang="tr-TR" sz="24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“Vakıf olan her yede Medd-i </a:t>
            </a:r>
            <a:r>
              <a:rPr lang="tr-TR" sz="24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Ârız</a:t>
            </a:r>
            <a:r>
              <a:rPr lang="tr-TR" sz="24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 olur.” anlayışı yanlıştır. ‘Harf-i med’ veya ‘sükûn-u </a:t>
            </a:r>
            <a:r>
              <a:rPr lang="tr-TR" sz="24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ârız</a:t>
            </a:r>
            <a:r>
              <a:rPr lang="tr-TR" sz="24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’ dan biri eksik olursa meddi arız olmaz. </a:t>
            </a:r>
            <a:endParaRPr lang="tr-TR" sz="3200" b="1" dirty="0" smtClean="0">
              <a:ln/>
              <a:solidFill>
                <a:schemeClr val="accent3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4" grpId="0"/>
      <p:bldP spid="43" grpId="0"/>
      <p:bldP spid="28" grpId="0" animBg="1"/>
      <p:bldP spid="19" grpId="0" animBg="1"/>
      <p:bldP spid="42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2924944"/>
            <a:ext cx="3365723" cy="10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21 Dirsek Bağlayıcısı"/>
          <p:cNvCxnSpPr/>
          <p:nvPr/>
        </p:nvCxnSpPr>
        <p:spPr>
          <a:xfrm>
            <a:off x="3779912" y="1916832"/>
            <a:ext cx="2880320" cy="12054"/>
          </a:xfrm>
          <a:prstGeom prst="bentConnector3">
            <a:avLst>
              <a:gd name="adj1" fmla="val -4303"/>
            </a:avLst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16216" y="1484784"/>
            <a:ext cx="2237356" cy="1224136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Harf-i med</a:t>
            </a:r>
          </a:p>
          <a:p>
            <a:pPr algn="ctr"/>
            <a:r>
              <a:rPr lang="tr-TR" sz="36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yok</a:t>
            </a:r>
          </a:p>
        </p:txBody>
      </p:sp>
      <p:cxnSp>
        <p:nvCxnSpPr>
          <p:cNvPr id="29" name="31 Dirsek Bağlayıcısı"/>
          <p:cNvCxnSpPr/>
          <p:nvPr/>
        </p:nvCxnSpPr>
        <p:spPr>
          <a:xfrm rot="10800000">
            <a:off x="2483768" y="1916832"/>
            <a:ext cx="936104" cy="12700"/>
          </a:xfrm>
          <a:prstGeom prst="bentConnector3">
            <a:avLst>
              <a:gd name="adj1" fmla="val -1411"/>
            </a:avLst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395536" y="1196752"/>
            <a:ext cx="2684038" cy="1296144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Sükûn-u </a:t>
            </a:r>
            <a:r>
              <a:rPr lang="tr-TR" sz="3600" b="1" cap="none" spc="0" dirty="0" err="1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Ârız</a:t>
            </a:r>
            <a:endParaRPr lang="tr-TR" sz="36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15 Oval"/>
          <p:cNvSpPr/>
          <p:nvPr/>
        </p:nvSpPr>
        <p:spPr>
          <a:xfrm>
            <a:off x="3203848" y="1628800"/>
            <a:ext cx="360041" cy="3240360"/>
          </a:xfrm>
          <a:prstGeom prst="ellipse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16 Oval"/>
          <p:cNvSpPr/>
          <p:nvPr/>
        </p:nvSpPr>
        <p:spPr>
          <a:xfrm>
            <a:off x="3563888" y="1700808"/>
            <a:ext cx="72008" cy="3096344"/>
          </a:xfrm>
          <a:prstGeom prst="ellipse">
            <a:avLst/>
          </a:prstGeom>
          <a:solidFill>
            <a:schemeClr val="accent3">
              <a:lumMod val="75000"/>
              <a:alpha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17 Oval"/>
          <p:cNvSpPr/>
          <p:nvPr/>
        </p:nvSpPr>
        <p:spPr>
          <a:xfrm>
            <a:off x="2915816" y="1340768"/>
            <a:ext cx="1080120" cy="3600400"/>
          </a:xfrm>
          <a:prstGeom prst="ellipse">
            <a:avLst/>
          </a:prstGeom>
          <a:solidFill>
            <a:srgbClr val="FFFF00">
              <a:alpha val="24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57 Dikdörtgen"/>
          <p:cNvSpPr/>
          <p:nvPr/>
        </p:nvSpPr>
        <p:spPr>
          <a:xfrm>
            <a:off x="1043608" y="5085184"/>
            <a:ext cx="7632848" cy="1224136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32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Not: </a:t>
            </a:r>
            <a:r>
              <a:rPr lang="tr-TR" sz="24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“Vakıf olan her yede Medd-i </a:t>
            </a:r>
            <a:r>
              <a:rPr lang="tr-TR" sz="24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Ârız</a:t>
            </a:r>
            <a:r>
              <a:rPr lang="tr-TR" sz="24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 olur.” anlayışı yanlıştır. ‘Harf-i med’ veya ‘sükûn-u </a:t>
            </a:r>
            <a:r>
              <a:rPr lang="tr-TR" sz="24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ârız</a:t>
            </a:r>
            <a:r>
              <a:rPr lang="tr-TR" sz="24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’ dan biri eksik olursa meddi arız olmaz. </a:t>
            </a:r>
            <a:endParaRPr lang="tr-TR" sz="3200" b="1" dirty="0" smtClean="0">
              <a:ln/>
              <a:solidFill>
                <a:schemeClr val="accent3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4" grpId="0"/>
      <p:bldP spid="28" grpId="0" animBg="1"/>
      <p:bldP spid="19" grpId="0" animBg="1"/>
      <p:bldP spid="42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23 Dikdörtgen"/>
          <p:cNvSpPr/>
          <p:nvPr/>
        </p:nvSpPr>
        <p:spPr>
          <a:xfrm>
            <a:off x="2051720" y="1412776"/>
            <a:ext cx="4824536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cap="none" spc="0" dirty="0" smtClean="0">
                <a:ln/>
                <a:solidFill>
                  <a:schemeClr val="accent2">
                    <a:lumMod val="50000"/>
                  </a:schemeClr>
                </a:solidFill>
                <a:effectLst/>
                <a:latin typeface="Traditional Arabic" pitchFamily="18" charset="-78"/>
                <a:cs typeface="Traditional Arabic" pitchFamily="18" charset="-78"/>
              </a:rPr>
              <a:t>HÜKMÜ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57 Dikdörtgen"/>
          <p:cNvSpPr/>
          <p:nvPr/>
        </p:nvSpPr>
        <p:spPr>
          <a:xfrm>
            <a:off x="1979712" y="2780928"/>
            <a:ext cx="4968552" cy="23762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tr-TR" sz="2400" b="1" dirty="0" err="1" smtClean="0"/>
              <a:t>Medd</a:t>
            </a:r>
            <a:r>
              <a:rPr lang="tr-TR" sz="2400" b="1" dirty="0" smtClean="0"/>
              <a:t>-i </a:t>
            </a:r>
            <a:r>
              <a:rPr lang="tr-TR" sz="2400" b="1" dirty="0" err="1" smtClean="0"/>
              <a:t>ârız</a:t>
            </a:r>
            <a:r>
              <a:rPr lang="tr-TR" sz="2400" dirty="0" err="1" smtClean="0"/>
              <a:t>ın</a:t>
            </a:r>
            <a:r>
              <a:rPr lang="tr-TR" sz="2400" dirty="0" smtClean="0"/>
              <a:t> meddi </a:t>
            </a:r>
            <a:r>
              <a:rPr lang="tr-TR" sz="2400" dirty="0" err="1" smtClean="0"/>
              <a:t>câizdir</a:t>
            </a:r>
            <a:r>
              <a:rPr lang="tr-TR" sz="2400" dirty="0" smtClean="0"/>
              <a:t>. Zira </a:t>
            </a:r>
            <a:r>
              <a:rPr lang="tr-TR" sz="2400" dirty="0" err="1" smtClean="0"/>
              <a:t>kırâat</a:t>
            </a:r>
            <a:r>
              <a:rPr lang="tr-TR" sz="2400" dirty="0" smtClean="0"/>
              <a:t> âlim­leri bunun meddi konusunda hemfikir değillerdir.</a:t>
            </a:r>
          </a:p>
          <a:p>
            <a:pPr lvl="0"/>
            <a:r>
              <a:rPr lang="tr-TR" sz="2400" b="1" dirty="0" err="1" smtClean="0"/>
              <a:t>Medd</a:t>
            </a:r>
            <a:r>
              <a:rPr lang="tr-TR" sz="2400" b="1" dirty="0" smtClean="0"/>
              <a:t>-i </a:t>
            </a:r>
            <a:r>
              <a:rPr lang="tr-TR" sz="2400" b="1" dirty="0" err="1" smtClean="0"/>
              <a:t>ârız</a:t>
            </a:r>
            <a:r>
              <a:rPr lang="tr-TR" sz="2400" dirty="0" err="1" smtClean="0"/>
              <a:t>da</a:t>
            </a:r>
            <a:r>
              <a:rPr lang="tr-TR" sz="2400" dirty="0" smtClean="0"/>
              <a:t> kelimenin son harfinin hareke­sine göre okuma vecihleri değişir.</a:t>
            </a:r>
            <a:endParaRPr lang="tr-TR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9022683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heme/theme1.xml><?xml version="1.0" encoding="utf-8"?>
<a:theme xmlns:a="http://schemas.openxmlformats.org/drawingml/2006/main" name="Meddi munfasıll - Kopya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Meddi munfasıll - Kopya</Template>
  <TotalTime>876</TotalTime>
  <Words>572</Words>
  <Application>Microsoft Office PowerPoint</Application>
  <PresentationFormat>Ekran Gösterisi (4:3)</PresentationFormat>
  <Paragraphs>130</Paragraphs>
  <Slides>18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Meddi munfasıll - Kopya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r</dc:creator>
  <cp:lastModifiedBy>Recep ERTUGAY</cp:lastModifiedBy>
  <cp:revision>105</cp:revision>
  <dcterms:created xsi:type="dcterms:W3CDTF">2015-03-02T16:15:28Z</dcterms:created>
  <dcterms:modified xsi:type="dcterms:W3CDTF">2015-10-20T12:10:05Z</dcterms:modified>
</cp:coreProperties>
</file>