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272" r:id="rId3"/>
    <p:sldId id="282" r:id="rId4"/>
    <p:sldId id="283" r:id="rId5"/>
    <p:sldId id="284" r:id="rId6"/>
    <p:sldId id="285" r:id="rId7"/>
    <p:sldId id="286" r:id="rId8"/>
    <p:sldId id="27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21347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4441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63967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25956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520521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44361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02.09.2015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195736" y="1340768"/>
            <a:ext cx="4608512" cy="10081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صِفَاتُ </a:t>
            </a:r>
            <a:r>
              <a:rPr lang="ar-SA" sz="48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اَلْحُرُوفُ</a:t>
            </a:r>
            <a:endParaRPr lang="tr-TR" sz="48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267744" y="2852936"/>
            <a:ext cx="4464496" cy="2088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B-ZIDDI </a:t>
            </a:r>
            <a:r>
              <a:rPr lang="tr-TR" sz="24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OLMAYANLAR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Safîr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tr-T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Ğunne</a:t>
            </a:r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3-Tefeşşî 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4-İstidâle</a:t>
            </a:r>
          </a:p>
          <a:p>
            <a:r>
              <a:rPr lang="tr-T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5-Kalkale      </a:t>
            </a:r>
          </a:p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dirty="0"/>
              <a:t> </a:t>
            </a:r>
            <a:r>
              <a:rPr lang="ar-SA" sz="54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صفير 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Safir: Keskin ses. Kuş sesi ve ıslık sesine benzer.</a:t>
            </a:r>
          </a:p>
          <a:p>
            <a:pPr algn="r"/>
            <a:r>
              <a:rPr lang="ar-SA" sz="36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ز </a:t>
            </a:r>
            <a:r>
              <a:rPr lang="ar-SA" sz="36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س ص</a:t>
            </a:r>
            <a:endParaRPr lang="tr-TR" sz="36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غنة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1521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Ğunne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Genizden çıkan sese denir. Güvercin ve kumru sesine benzer.</a:t>
            </a:r>
          </a:p>
          <a:p>
            <a:pPr algn="r"/>
            <a:r>
              <a:rPr lang="ar-SA" sz="2800" dirty="0"/>
              <a:t> </a:t>
            </a:r>
            <a:r>
              <a:rPr lang="ar-SA" sz="4000" dirty="0"/>
              <a:t>ن م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7627245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تفشي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728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Tefeşşi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İntişar etmek dağılmak anlamına gelir. Harfin okunduğu esnada ağız içinde dağılmasıdır.</a:t>
            </a:r>
          </a:p>
          <a:p>
            <a:pPr algn="r"/>
            <a:r>
              <a:rPr lang="ar-SA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ش</a:t>
            </a:r>
            <a:endParaRPr lang="tr-TR" sz="4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263951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قلقلة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728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Kalkale:Kavi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sesli, titreşimli harfler. Sesin mahreçte kımıldatılmasıdır.</a:t>
            </a:r>
          </a:p>
          <a:p>
            <a:pPr algn="r"/>
            <a:r>
              <a:rPr lang="ar-SA" sz="32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قُطْبُ جَدٍ</a:t>
            </a:r>
            <a:endParaRPr lang="tr-TR" sz="32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225598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تكرير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728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Tekrîr</a:t>
            </a:r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Sesi tekrar etmek manasındadır. Harfin okunduğu zaman dilin sürçmesi  titreşmesidir.</a:t>
            </a:r>
          </a:p>
          <a:p>
            <a:pPr algn="ctr"/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ر</a:t>
            </a:r>
            <a:endParaRPr lang="tr-TR" sz="8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pPr algn="r"/>
            <a:endParaRPr lang="tr-T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237176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6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استطالة 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2575535" y="2564904"/>
            <a:ext cx="3600400" cy="172819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İstidâle:  Uzun olmak, harfin çıkış surecinin uzun olması manasınadır. </a:t>
            </a:r>
          </a:p>
          <a:p>
            <a:pPr algn="r"/>
            <a:r>
              <a:rPr lang="ar-SA" sz="28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ض</a:t>
            </a:r>
            <a:endParaRPr lang="tr-TR" sz="28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58990773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431540" y="620688"/>
            <a:ext cx="8208912" cy="86409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5400" b="1" dirty="0" smtClean="0">
                <a:solidFill>
                  <a:schemeClr val="bg1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قلقلة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 </a:t>
            </a:r>
            <a:r>
              <a:rPr lang="ar-SA" sz="5400" b="1" dirty="0" smtClean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تفشي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solidFill>
                  <a:srgbClr val="FFFF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تكرير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solidFill>
                  <a:srgbClr val="7030A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استطالة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صفير</a:t>
            </a:r>
            <a:r>
              <a:rPr lang="ar-SA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  <a:r>
              <a:rPr lang="ar-SA" sz="5400" b="1" dirty="0">
                <a:solidFill>
                  <a:schemeClr val="accent6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غنة</a:t>
            </a:r>
            <a:endParaRPr lang="tr-TR" sz="5400" b="1" dirty="0">
              <a:ln/>
              <a:solidFill>
                <a:schemeClr val="accent6">
                  <a:lumMod val="75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tr-TR" sz="54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tr-TR" sz="54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endParaRPr lang="tr-TR" sz="54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tr-TR" sz="5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/</a:t>
            </a:r>
            <a:endParaRPr lang="tr-TR" sz="5400" b="1" dirty="0">
              <a:ln/>
              <a:solidFill>
                <a:schemeClr val="accent2">
                  <a:lumMod val="50000"/>
                </a:schemeClr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5" name="57 Dikdörtgen"/>
          <p:cNvSpPr/>
          <p:nvPr/>
        </p:nvSpPr>
        <p:spPr>
          <a:xfrm>
            <a:off x="1619672" y="2420888"/>
            <a:ext cx="5832648" cy="280831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6600" b="1" dirty="0">
              <a:latin typeface="Traditional Arabic" pitchFamily="18" charset="-78"/>
              <a:cs typeface="Traditional Arabic" pitchFamily="18" charset="-78"/>
            </a:endParaRPr>
          </a:p>
        </p:txBody>
      </p:sp>
      <p:graphicFrame>
        <p:nvGraphicFramePr>
          <p:cNvPr id="6" name="Tabl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7692272"/>
              </p:ext>
            </p:extLst>
          </p:nvPr>
        </p:nvGraphicFramePr>
        <p:xfrm>
          <a:off x="1907704" y="2636912"/>
          <a:ext cx="5328592" cy="23762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643219"/>
                <a:gridCol w="675099"/>
                <a:gridCol w="676973"/>
                <a:gridCol w="694789"/>
                <a:gridCol w="694789"/>
                <a:gridCol w="661034"/>
                <a:gridCol w="629155"/>
                <a:gridCol w="653534"/>
              </a:tblGrid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أَدْ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أَجْ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 بْ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أَطْ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00206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أَضْ</a:t>
                      </a:r>
                      <a:endParaRPr lang="tr-TR" sz="3200" b="1" dirty="0">
                        <a:solidFill>
                          <a:srgbClr val="00206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أَصْ</a:t>
                      </a:r>
                      <a:endParaRPr lang="tr-TR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00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أَشْ</a:t>
                      </a: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أَسْ</a:t>
                      </a:r>
                      <a:endParaRPr lang="tr-TR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أَزْ</a:t>
                      </a:r>
                      <a:endParaRPr lang="tr-TR" sz="32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rgbClr val="FFFF00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أَرْ</a:t>
                      </a:r>
                      <a:endParaRPr lang="tr-TR" sz="3200" b="1" dirty="0">
                        <a:solidFill>
                          <a:srgbClr val="FFFF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أَنْ</a:t>
                      </a:r>
                      <a:endParaRPr lang="tr-TR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أَمْ</a:t>
                      </a:r>
                      <a:endParaRPr lang="tr-TR" sz="32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C0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 smtClean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أَقْ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94066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solidFill>
                            <a:schemeClr val="bg1"/>
                          </a:solidFill>
                          <a:effectLst/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 </a:t>
                      </a: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rgbClr val="FF0000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endParaRPr lang="tr-TR" sz="3200" b="1" dirty="0">
                        <a:solidFill>
                          <a:schemeClr val="bg1"/>
                        </a:solidFill>
                        <a:effectLst/>
                        <a:latin typeface="Traditional Arabic" panose="02020603050405020304" pitchFamily="18" charset="-78"/>
                        <a:ea typeface="Times New Roman" panose="020206030504050203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L="68580" marR="68580" marT="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250519065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476</TotalTime>
  <Words>149</Words>
  <Application>Microsoft Office PowerPoint</Application>
  <PresentationFormat>Ekran Gösterisi (4:3)</PresentationFormat>
  <Paragraphs>64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Meddi munfasıll - Kopya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Recep ERTUGAY</cp:lastModifiedBy>
  <cp:revision>62</cp:revision>
  <dcterms:created xsi:type="dcterms:W3CDTF">2015-03-02T16:15:28Z</dcterms:created>
  <dcterms:modified xsi:type="dcterms:W3CDTF">2015-09-02T08:24:57Z</dcterms:modified>
</cp:coreProperties>
</file>