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9" r:id="rId4"/>
    <p:sldId id="270" r:id="rId5"/>
    <p:sldId id="258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5547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479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20381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65194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5132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62573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55972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1095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9879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05.10.2015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448212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TECVÎD/Tarif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331640" y="2708920"/>
            <a:ext cx="6984776" cy="10801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Tecvîd (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اَلتَّجْوِيدُ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kelimesi (</a:t>
            </a:r>
            <a:r>
              <a:rPr lang="ar-SA" sz="2000" dirty="0" smtClean="0">
                <a:latin typeface="Times New Roman" pitchFamily="18" charset="0"/>
                <a:cs typeface="Times New Roman" pitchFamily="18" charset="0"/>
              </a:rPr>
              <a:t>جَادَ  يَجُودُ  جَوْدَةً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kökünden «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tef’îl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» vezninde bir mastardır. Sözlükte bir şeyi güzel yapmak süslemek manasına gelir.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344999" y="4149080"/>
            <a:ext cx="6984776" cy="14401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اَلتَّجْوِيدُ: عِلْمٌ يَبْحَثُ فِيهِ عَنْ مَخَا رِيجِ الْحُرُوفِ وَصِفَاتِهَا</a:t>
            </a:r>
          </a:p>
          <a:p>
            <a:pPr algn="ctr"/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Tecvîd: Kur’an harflerinin mahreç ve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sıfatlrının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konu edildiği bir ilimdir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tr-TR" sz="2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Ezberlenecek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616624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/>
              <a:t>MEDLİ</a:t>
            </a:r>
            <a:r>
              <a:rPr lang="tr-TR" sz="4000" dirty="0" smtClean="0"/>
              <a:t> </a:t>
            </a:r>
            <a:r>
              <a:rPr lang="tr-TR" sz="4000" b="1" dirty="0" smtClean="0"/>
              <a:t>OKUNUŞ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2304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4645473"/>
              </p:ext>
            </p:extLst>
          </p:nvPr>
        </p:nvGraphicFramePr>
        <p:xfrm>
          <a:off x="2051720" y="2564903"/>
          <a:ext cx="5256584" cy="19442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11129"/>
                <a:gridCol w="511129"/>
                <a:gridCol w="511129"/>
                <a:gridCol w="536462"/>
                <a:gridCol w="537952"/>
                <a:gridCol w="552109"/>
                <a:gridCol w="552109"/>
                <a:gridCol w="525286"/>
                <a:gridCol w="499953"/>
                <a:gridCol w="519326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رَا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ذَا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دَا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خَا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حَا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جَا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ثَا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تَا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بَا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آ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فَا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غَا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عَا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ظَا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طَا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ضَا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صَا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شَا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سَا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زَا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يَا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هَا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وَا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نَا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مَا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لا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كَا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قَا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634213845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TECVÎD/Konu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780928"/>
            <a:ext cx="6984776" cy="158417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Kur’an’ı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Kerim’in harfleridir.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harflerin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gerek müstakil gerek yanyana gelmeleri halinde zat ve sıfatlarına uygun olarak gerektiği gibi telaffuz etmeyi temin eder.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058610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071966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TECVÎD/Gaye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259632" y="2924944"/>
            <a:ext cx="6984776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Yüce Allah’ın Kur’an-ı Kerîm’i tecvîd ile okunmasına dair emrinin yerine getirilmesini sağlamak ve böylece dünya ahiret mutluluğunu temin etmektir.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042387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9099618"/>
              </p:ext>
            </p:extLst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555776" y="1268760"/>
            <a:ext cx="4392488" cy="6480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TECVÎD/</a:t>
            </a:r>
            <a:r>
              <a:rPr lang="tr-TR" sz="4400" b="1" dirty="0" err="1" smtClean="0">
                <a:ln/>
                <a:solidFill>
                  <a:schemeClr val="accent2">
                    <a:lumMod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Lüzûm</a:t>
            </a:r>
            <a:endParaRPr lang="tr-TR" sz="4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835696" y="2204864"/>
            <a:ext cx="5428604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İbnu’l Cezerî</a:t>
            </a: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(833/1432):</a:t>
            </a:r>
            <a:endParaRPr lang="tr-T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والأخذ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بالتجويد حتم لازم ... من لم يجود القرآن آثم</a:t>
            </a:r>
          </a:p>
          <a:p>
            <a:pPr rtl="1"/>
            <a:r>
              <a:rPr lang="tr-T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Tecvid öğrenmek kesin bir farzdır. Kim Kur’an’ı </a:t>
            </a:r>
            <a:r>
              <a:rPr lang="tr-TR" sz="1200" dirty="0" err="1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tecvidsiz</a:t>
            </a:r>
            <a:r>
              <a:rPr lang="tr-T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okursa günahkâr olur.</a:t>
            </a:r>
          </a:p>
          <a:p>
            <a:pPr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لأنه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به الإله أنزلا ... وهكذا منه إلينا وصلا</a:t>
            </a:r>
          </a:p>
          <a:p>
            <a:pPr rtl="1"/>
            <a:r>
              <a:rPr lang="tr-T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Çünkü Allah Kur’an’ı tecvîd ile indirmiş,  Bize kadar da o, böylece gelmiştir.</a:t>
            </a:r>
          </a:p>
          <a:p>
            <a:pPr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وهو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أيضا حلية التلاوة ... وزينة الأداء </a:t>
            </a:r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والقراءة</a:t>
            </a:r>
            <a:endParaRPr lang="tr-TR" sz="24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rtl="1"/>
            <a:r>
              <a:rPr lang="tr-T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Tecvîd kıraatin süsü edâ ve tilâvetin de ziynetidir.</a:t>
            </a:r>
          </a:p>
          <a:p>
            <a:pPr algn="r" rtl="1"/>
            <a:r>
              <a:rPr lang="ar-SA" sz="2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هو </a:t>
            </a:r>
            <a:r>
              <a:rPr lang="ar-SA" sz="24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إعطاء الحروف حقّها ... من صفة لها ومستحقّها</a:t>
            </a:r>
          </a:p>
          <a:p>
            <a:pPr rtl="1"/>
            <a:r>
              <a:rPr lang="tr-TR" sz="12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Aynı şekilde tecvîd harflere lazım ve arız sıfat haklarını </a:t>
            </a:r>
            <a:r>
              <a:rPr lang="tr-TR" sz="12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vermektir.                      </a:t>
            </a:r>
          </a:p>
          <a:p>
            <a:pPr algn="r" rtl="1"/>
            <a:r>
              <a:rPr lang="tr-TR" sz="1200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tr-TR" sz="1200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     </a:t>
            </a:r>
            <a:r>
              <a:rPr lang="tr-TR" sz="18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Ezberlenecek </a:t>
            </a:r>
            <a:endParaRPr lang="ar-SA" sz="18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64496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5332051"/>
              </p:ext>
            </p:extLst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4006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4000" b="1" dirty="0" smtClean="0"/>
              <a:t>HARFLERİN RESİMLERİ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28803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54294909"/>
              </p:ext>
            </p:extLst>
          </p:nvPr>
        </p:nvGraphicFramePr>
        <p:xfrm>
          <a:off x="1835695" y="2708921"/>
          <a:ext cx="5328593" cy="23042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527546"/>
                <a:gridCol w="517108"/>
                <a:gridCol w="518058"/>
                <a:gridCol w="548420"/>
                <a:gridCol w="548420"/>
                <a:gridCol w="553163"/>
                <a:gridCol w="556011"/>
                <a:gridCol w="540830"/>
                <a:gridCol w="525648"/>
                <a:gridCol w="493389"/>
              </a:tblGrid>
              <a:tr h="7680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ر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ذ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د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خ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ح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ج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ث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ت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ب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ا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ف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غ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ع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ظ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ط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ض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ص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ش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س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ز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alpha val="20000"/>
                      </a:schemeClr>
                    </a:solidFill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ي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لا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ه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و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ن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م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ل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ك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ق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400600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/>
              <a:t>HARFLERİN</a:t>
            </a:r>
            <a:r>
              <a:rPr lang="tr-TR" sz="4000" dirty="0" smtClean="0"/>
              <a:t> </a:t>
            </a:r>
            <a:r>
              <a:rPr lang="tr-TR" sz="4000" b="1" dirty="0" smtClean="0"/>
              <a:t>İSİMLERİ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30243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9905937"/>
              </p:ext>
            </p:extLst>
          </p:nvPr>
        </p:nvGraphicFramePr>
        <p:xfrm>
          <a:off x="1763688" y="2636911"/>
          <a:ext cx="5472607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39712"/>
                <a:gridCol w="687910"/>
                <a:gridCol w="770065"/>
                <a:gridCol w="713105"/>
                <a:gridCol w="679146"/>
                <a:gridCol w="650666"/>
                <a:gridCol w="624376"/>
                <a:gridCol w="707627"/>
              </a:tblGrid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ح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ث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دالْ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حَا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جِيمْ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ثَا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أَلِفْ</a:t>
                      </a:r>
                      <a:endParaRPr lang="tr-TR" sz="2000" b="0" dirty="0" smtClean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ط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ض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ر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ذ</a:t>
                      </a:r>
                      <a:endParaRPr lang="tr-TR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طاَ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ضَادْ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صَادْ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شِينْ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سِينْ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رَا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ذَالْ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غ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ظ</a:t>
                      </a:r>
                      <a:endParaRPr lang="tr-TR" sz="20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مِيمْ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لاَمْ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اكَافْ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قَافْ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غَيْنْ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عَيْنْ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ظاَ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ه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</a:t>
                      </a:r>
                      <a:endParaRPr lang="tr-TR" sz="2400" b="1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هَا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وَاوْ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نُونْ</a:t>
                      </a:r>
                      <a:endParaRPr lang="tr-TR" sz="2000" b="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2216745587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616624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/>
              <a:t>HARFLERİN</a:t>
            </a:r>
            <a:r>
              <a:rPr lang="tr-TR" sz="4000" dirty="0"/>
              <a:t> </a:t>
            </a:r>
            <a:r>
              <a:rPr lang="tr-TR" sz="4000" b="1" dirty="0" smtClean="0"/>
              <a:t>OKUNUŞLARI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2304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91711129"/>
              </p:ext>
            </p:extLst>
          </p:nvPr>
        </p:nvGraphicFramePr>
        <p:xfrm>
          <a:off x="2123726" y="2708919"/>
          <a:ext cx="4824537" cy="16561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77642"/>
                <a:gridCol w="468192"/>
                <a:gridCol w="469052"/>
                <a:gridCol w="496543"/>
                <a:gridCol w="496543"/>
                <a:gridCol w="500838"/>
                <a:gridCol w="503415"/>
                <a:gridCol w="489670"/>
                <a:gridCol w="475925"/>
                <a:gridCol w="446717"/>
              </a:tblGrid>
              <a:tr h="55206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رَ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ذَ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دَ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خَ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حَ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جَ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ثَ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بَ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smtClean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فَ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غَ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عَ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ظَ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طَ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ضَ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صَ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شَ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سَ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زَ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يَ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لا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هَ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وَ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نَ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كَ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قَ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2843592604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616624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/>
              <a:t>CEZİMLİ</a:t>
            </a:r>
            <a:r>
              <a:rPr lang="tr-TR" sz="4000" dirty="0" smtClean="0"/>
              <a:t> </a:t>
            </a:r>
            <a:r>
              <a:rPr lang="tr-TR" sz="4000" b="1" dirty="0" smtClean="0"/>
              <a:t>OKUNUŞ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2304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4517666"/>
              </p:ext>
            </p:extLst>
          </p:nvPr>
        </p:nvGraphicFramePr>
        <p:xfrm>
          <a:off x="2051720" y="2708919"/>
          <a:ext cx="4968553" cy="1872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34236"/>
                <a:gridCol w="560714"/>
                <a:gridCol w="562271"/>
                <a:gridCol w="577069"/>
                <a:gridCol w="577069"/>
                <a:gridCol w="549033"/>
                <a:gridCol w="522555"/>
                <a:gridCol w="542803"/>
                <a:gridCol w="542803"/>
              </a:tblGrid>
              <a:tr h="46805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أَخْ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أَحْ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أَثْ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أَتْ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أَبْ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أَذْ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أَلْ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أَكْ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أَفْ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أَغْ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أَعْ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أَظْ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أَيْ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أَهْ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أَوْ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3800419911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312676" y="219441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1835696" y="1386562"/>
            <a:ext cx="5616624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000" b="1" dirty="0" smtClean="0"/>
              <a:t>ŞEDDELİ</a:t>
            </a:r>
            <a:r>
              <a:rPr lang="tr-TR" sz="4000" dirty="0" smtClean="0"/>
              <a:t> </a:t>
            </a:r>
            <a:r>
              <a:rPr lang="tr-TR" sz="4000" b="1" dirty="0" smtClean="0"/>
              <a:t>OKUNUŞ</a:t>
            </a:r>
            <a:endParaRPr lang="tr-TR" sz="4000" b="1" dirty="0"/>
          </a:p>
        </p:txBody>
      </p:sp>
      <p:sp>
        <p:nvSpPr>
          <p:cNvPr id="22" name="57 Dikdörtgen"/>
          <p:cNvSpPr/>
          <p:nvPr/>
        </p:nvSpPr>
        <p:spPr>
          <a:xfrm>
            <a:off x="1619672" y="2420888"/>
            <a:ext cx="5832648" cy="230425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4962227"/>
              </p:ext>
            </p:extLst>
          </p:nvPr>
        </p:nvGraphicFramePr>
        <p:xfrm>
          <a:off x="2051720" y="2564903"/>
          <a:ext cx="4968553" cy="20162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99758"/>
                <a:gridCol w="629484"/>
                <a:gridCol w="631232"/>
                <a:gridCol w="647844"/>
                <a:gridCol w="647844"/>
                <a:gridCol w="616370"/>
                <a:gridCol w="586645"/>
                <a:gridCol w="609376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أَذَّ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أَدَّ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60655" algn="ctr"/>
                        </a:tabLs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أَخَّ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أَحَّ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أَجَّ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أَثَّ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أَتَّ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 بَّ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أَظَّ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أَطَّ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أَضَّ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أَصَّ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أَشَّ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أَسَّ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أَزَّ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أَرَّ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9225" algn="ctr"/>
                        </a:tabLst>
                      </a:pPr>
                      <a:r>
                        <a:rPr lang="ar-SA" sz="2400">
                          <a:solidFill>
                            <a:schemeClr val="tx1"/>
                          </a:solidFill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</a:t>
                      </a:r>
                      <a:r>
                        <a:rPr lang="ar-SA" sz="2400" b="1">
                          <a:solidFill>
                            <a:schemeClr val="tx1"/>
                          </a:solidFill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نَّ</a:t>
                      </a:r>
                      <a:endParaRPr lang="tr-TR" sz="2400">
                        <a:solidFill>
                          <a:schemeClr val="tx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</a:t>
                      </a:r>
                      <a:r>
                        <a:rPr lang="ar-SA" sz="2400" b="1" dirty="0">
                          <a:solidFill>
                            <a:schemeClr val="tx1"/>
                          </a:solidFill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مَّ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أَلَّ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أَكَّ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أَقَّ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أَفَّ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أَغَّ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52400" algn="ctr"/>
                        </a:tabLs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أَعَّ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240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أَيَّ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أَهَّ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  <a:latin typeface="Traditional Arabic" panose="02020603050405020304" pitchFamily="18" charset="-78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أَوَّ</a:t>
                      </a:r>
                      <a:endParaRPr lang="tr-TR" sz="2400" dirty="0"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776447568"/>
      </p:ext>
    </p:extLst>
  </p:cSld>
  <p:clrMapOvr>
    <a:masterClrMapping/>
  </p:clrMapOvr>
  <p:transition spd="slow"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428</TotalTime>
  <Words>418</Words>
  <Application>Microsoft Office PowerPoint</Application>
  <PresentationFormat>Ekran Gösterisi (4:3)</PresentationFormat>
  <Paragraphs>262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60</cp:revision>
  <dcterms:created xsi:type="dcterms:W3CDTF">2015-03-02T16:15:28Z</dcterms:created>
  <dcterms:modified xsi:type="dcterms:W3CDTF">2015-10-05T09:40:00Z</dcterms:modified>
</cp:coreProperties>
</file>