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2"/>
  </p:notesMasterIdLst>
  <p:sldIdLst>
    <p:sldId id="271" r:id="rId2"/>
    <p:sldId id="272" r:id="rId3"/>
    <p:sldId id="303" r:id="rId4"/>
    <p:sldId id="305" r:id="rId5"/>
    <p:sldId id="306" r:id="rId6"/>
    <p:sldId id="282" r:id="rId7"/>
    <p:sldId id="307" r:id="rId8"/>
    <p:sldId id="308" r:id="rId9"/>
    <p:sldId id="309" r:id="rId10"/>
    <p:sldId id="310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79" d="100"/>
          <a:sy n="79" d="100"/>
        </p:scale>
        <p:origin x="-84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F5012-C3AF-4C2D-ABDE-F62E8C2DE2C7}" type="datetimeFigureOut">
              <a:rPr lang="tr-TR" smtClean="0"/>
              <a:pPr/>
              <a:t>04.11.2015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38FAD-FD20-4887-A90F-285F09B196B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5469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43376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8986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8986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1122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04.11.2015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04.11.2015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04.11.2015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04.11.2015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04.11.2015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04.11.2015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04.11.2015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04.11.2015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04.11.2015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04.11.2015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04.11.2015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8431A-5C10-4793-B2E2-A3B4EA874830}" type="datetimeFigureOut">
              <a:rPr lang="tr-TR" smtClean="0"/>
              <a:pPr/>
              <a:t>04.11.2015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23 Dikdörtgen"/>
          <p:cNvSpPr/>
          <p:nvPr/>
        </p:nvSpPr>
        <p:spPr>
          <a:xfrm>
            <a:off x="2411760" y="1340768"/>
            <a:ext cx="4608512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dirty="0" smtClean="0"/>
              <a:t>اَ</a:t>
            </a:r>
            <a:r>
              <a:rPr lang="ar-SA" sz="6000" b="1" dirty="0" smtClean="0">
                <a:latin typeface="Traditional Arabic" pitchFamily="18" charset="-78"/>
                <a:cs typeface="Traditional Arabic" pitchFamily="18" charset="-78"/>
              </a:rPr>
              <a:t>لْمَدُّ و أقْسَامُهُ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57 Dikdörtgen"/>
          <p:cNvSpPr/>
          <p:nvPr/>
        </p:nvSpPr>
        <p:spPr>
          <a:xfrm>
            <a:off x="2483768" y="2492896"/>
            <a:ext cx="4536504" cy="29523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b="1" dirty="0" smtClean="0"/>
              <a:t>A. TABİÎ MED </a:t>
            </a:r>
            <a:r>
              <a:rPr lang="tr-TR" sz="2800" dirty="0" smtClean="0"/>
              <a:t> </a:t>
            </a:r>
            <a:r>
              <a:rPr lang="ar-SA" sz="2800" dirty="0" smtClean="0"/>
              <a:t>( المَدُّ الطّبِيعِيُّ )</a:t>
            </a:r>
            <a:endParaRPr lang="tr-TR" sz="2800" b="1" dirty="0" smtClean="0"/>
          </a:p>
          <a:p>
            <a:r>
              <a:rPr lang="tr-TR" sz="2800" b="1" dirty="0" smtClean="0"/>
              <a:t>B. FER’Î MED </a:t>
            </a:r>
            <a:r>
              <a:rPr lang="ar-SA" sz="2800" dirty="0" smtClean="0"/>
              <a:t>( اَلْمَدُّ الْفَرْعِيُّ )</a:t>
            </a:r>
            <a:endParaRPr lang="tr-TR" sz="2800" b="1" dirty="0" smtClean="0"/>
          </a:p>
          <a:p>
            <a:r>
              <a:rPr lang="tr-TR" sz="2800" b="1" dirty="0" smtClean="0"/>
              <a:t>    </a:t>
            </a:r>
            <a:r>
              <a:rPr lang="tr-TR" sz="2000" i="1" dirty="0" smtClean="0"/>
              <a:t>1. MEDD-İ MUTTASIL </a:t>
            </a:r>
            <a:r>
              <a:rPr lang="ar-SA" sz="2000" i="1" dirty="0" smtClean="0"/>
              <a:t>( اَلْمَدُّ الْمُتَّصِلُ )</a:t>
            </a:r>
            <a:r>
              <a:rPr lang="tr-TR" sz="2000" i="1" dirty="0" smtClean="0"/>
              <a:t> </a:t>
            </a:r>
          </a:p>
          <a:p>
            <a:r>
              <a:rPr lang="tr-TR" sz="2000" i="1" dirty="0" smtClean="0"/>
              <a:t>     2. MEDD-İ MUNFASIL </a:t>
            </a:r>
            <a:r>
              <a:rPr lang="ar-SA" sz="2000" i="1" dirty="0" smtClean="0"/>
              <a:t> ( اَلْمَدُّ الْمُنْفَصِلُ )</a:t>
            </a:r>
            <a:endParaRPr lang="tr-TR" sz="2000" i="1" dirty="0" smtClean="0"/>
          </a:p>
          <a:p>
            <a:r>
              <a:rPr lang="tr-TR" sz="2000" i="1" dirty="0" smtClean="0"/>
              <a:t>     3. MEDD-İ LÂZIM </a:t>
            </a:r>
            <a:r>
              <a:rPr lang="ar-SA" sz="2000" i="1" dirty="0" smtClean="0"/>
              <a:t> ( اَلْمَدُّ اللّازِمُ )</a:t>
            </a:r>
            <a:endParaRPr lang="tr-TR" sz="2000" i="1" dirty="0" smtClean="0"/>
          </a:p>
          <a:p>
            <a:r>
              <a:rPr lang="tr-TR" sz="2000" i="1" dirty="0" smtClean="0"/>
              <a:t>     4. MEDD-İ ÂRIZ  </a:t>
            </a:r>
            <a:r>
              <a:rPr lang="ar-SA" sz="2000" i="1" dirty="0" smtClean="0"/>
              <a:t> ( اَلْمَدُّ الْعَارِضُ )</a:t>
            </a:r>
            <a:endParaRPr lang="tr-TR" sz="2800" i="1" dirty="0" smtClean="0"/>
          </a:p>
          <a:p>
            <a:r>
              <a:rPr lang="tr-TR" sz="2800" b="1" dirty="0" smtClean="0"/>
              <a:t>C. MEDD-İ LÎN </a:t>
            </a:r>
            <a:r>
              <a:rPr lang="ar-SA" sz="2800" b="1" dirty="0" smtClean="0"/>
              <a:t>      </a:t>
            </a:r>
            <a:r>
              <a:rPr lang="ar-SA" sz="2400" b="1" dirty="0" smtClean="0"/>
              <a:t>( اَلْمَدُّ اللِّينُ )</a:t>
            </a:r>
            <a:endParaRPr lang="tr-TR" sz="2400" b="1" dirty="0" smtClean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9022683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708920"/>
            <a:ext cx="331236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6 Oval"/>
          <p:cNvSpPr/>
          <p:nvPr/>
        </p:nvSpPr>
        <p:spPr>
          <a:xfrm>
            <a:off x="3707904" y="2924944"/>
            <a:ext cx="432048" cy="1512168"/>
          </a:xfrm>
          <a:prstGeom prst="ellipse">
            <a:avLst/>
          </a:prstGeom>
          <a:solidFill>
            <a:schemeClr val="accent3">
              <a:lumMod val="75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57 Dikdörtgen"/>
          <p:cNvSpPr/>
          <p:nvPr/>
        </p:nvSpPr>
        <p:spPr>
          <a:xfrm>
            <a:off x="5868144" y="1484784"/>
            <a:ext cx="2237356" cy="72008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Harf-i </a:t>
            </a:r>
            <a:r>
              <a:rPr lang="tr-TR" sz="36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lîn</a:t>
            </a:r>
            <a:endParaRPr lang="tr-TR" sz="3600" b="1" dirty="0" smtClean="0">
              <a:ln/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tr-TR" sz="36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 </a:t>
            </a:r>
            <a:endParaRPr lang="tr-TR" sz="36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28" name="15 Oval"/>
          <p:cNvSpPr/>
          <p:nvPr/>
        </p:nvSpPr>
        <p:spPr>
          <a:xfrm>
            <a:off x="2987824" y="2924944"/>
            <a:ext cx="720080" cy="1584176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64 Dikdörtgen"/>
          <p:cNvSpPr/>
          <p:nvPr/>
        </p:nvSpPr>
        <p:spPr>
          <a:xfrm>
            <a:off x="971600" y="980728"/>
            <a:ext cx="1764704" cy="1152128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2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Sükûn-u </a:t>
            </a:r>
            <a:r>
              <a:rPr lang="tr-TR" sz="3200" b="1" dirty="0" err="1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Ârız</a:t>
            </a:r>
            <a:endParaRPr lang="tr-TR" sz="32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17 Oval"/>
          <p:cNvSpPr/>
          <p:nvPr/>
        </p:nvSpPr>
        <p:spPr>
          <a:xfrm>
            <a:off x="2843808" y="2708920"/>
            <a:ext cx="1728192" cy="2160240"/>
          </a:xfrm>
          <a:prstGeom prst="ellipse">
            <a:avLst/>
          </a:prstGeom>
          <a:solidFill>
            <a:srgbClr val="FFFF00">
              <a:alpha val="17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1" name="20 Düz Ok Bağlayıcısı"/>
          <p:cNvCxnSpPr/>
          <p:nvPr/>
        </p:nvCxnSpPr>
        <p:spPr>
          <a:xfrm flipV="1">
            <a:off x="3779912" y="1340768"/>
            <a:ext cx="288032" cy="144016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Düz Ok Bağlayıcısı"/>
          <p:cNvCxnSpPr/>
          <p:nvPr/>
        </p:nvCxnSpPr>
        <p:spPr>
          <a:xfrm flipH="1" flipV="1">
            <a:off x="2339752" y="1916832"/>
            <a:ext cx="100811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123 Dikdörtgen"/>
          <p:cNvSpPr/>
          <p:nvPr/>
        </p:nvSpPr>
        <p:spPr>
          <a:xfrm>
            <a:off x="2915816" y="404664"/>
            <a:ext cx="3312368" cy="12241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80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اَلْمَدُّ اللِّينُ</a:t>
            </a:r>
            <a:endParaRPr lang="tr-TR" sz="8000" b="1" dirty="0" smtClean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539552" y="4077072"/>
            <a:ext cx="23042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sz="2000" b="1" dirty="0" smtClean="0">
                <a:solidFill>
                  <a:srgbClr val="00B050"/>
                </a:solidFill>
              </a:rPr>
              <a:t>VECİHLER</a:t>
            </a:r>
          </a:p>
          <a:p>
            <a:pPr lvl="0"/>
            <a:r>
              <a:rPr lang="tr-TR" sz="2000" b="1" dirty="0" smtClean="0">
                <a:solidFill>
                  <a:srgbClr val="00B050"/>
                </a:solidFill>
              </a:rPr>
              <a:t>1-</a:t>
            </a:r>
            <a:r>
              <a:rPr lang="tr-TR" sz="2000" b="1" dirty="0" err="1" smtClean="0">
                <a:solidFill>
                  <a:srgbClr val="00B050"/>
                </a:solidFill>
              </a:rPr>
              <a:t>Tûl</a:t>
            </a:r>
            <a:r>
              <a:rPr lang="tr-TR" sz="2000" dirty="0" smtClean="0">
                <a:solidFill>
                  <a:srgbClr val="00B050"/>
                </a:solidFill>
              </a:rPr>
              <a:t> (3)</a:t>
            </a:r>
          </a:p>
          <a:p>
            <a:pPr lvl="0"/>
            <a:r>
              <a:rPr lang="tr-TR" sz="2000" b="1" dirty="0" smtClean="0">
                <a:solidFill>
                  <a:srgbClr val="00B050"/>
                </a:solidFill>
              </a:rPr>
              <a:t>2</a:t>
            </a:r>
            <a:r>
              <a:rPr lang="tr-TR" sz="2000" dirty="0" smtClean="0">
                <a:solidFill>
                  <a:srgbClr val="00B050"/>
                </a:solidFill>
              </a:rPr>
              <a:t>-</a:t>
            </a:r>
            <a:r>
              <a:rPr lang="tr-TR" sz="2000" b="1" dirty="0" err="1" smtClean="0">
                <a:solidFill>
                  <a:srgbClr val="00B050"/>
                </a:solidFill>
              </a:rPr>
              <a:t>Tevessut</a:t>
            </a:r>
            <a:r>
              <a:rPr lang="tr-TR" sz="2000" dirty="0" smtClean="0">
                <a:solidFill>
                  <a:srgbClr val="00B050"/>
                </a:solidFill>
              </a:rPr>
              <a:t>.  (2)</a:t>
            </a:r>
          </a:p>
          <a:p>
            <a:pPr lvl="0"/>
            <a:r>
              <a:rPr lang="tr-TR" sz="2000" b="1" dirty="0" smtClean="0">
                <a:solidFill>
                  <a:srgbClr val="00B050"/>
                </a:solidFill>
              </a:rPr>
              <a:t>3-</a:t>
            </a:r>
            <a:r>
              <a:rPr lang="tr-TR" sz="2000" b="1" dirty="0" err="1" smtClean="0">
                <a:solidFill>
                  <a:srgbClr val="00B050"/>
                </a:solidFill>
              </a:rPr>
              <a:t>Kasr</a:t>
            </a:r>
            <a:r>
              <a:rPr lang="tr-TR" sz="2000" dirty="0" smtClean="0">
                <a:solidFill>
                  <a:srgbClr val="00B050"/>
                </a:solidFill>
              </a:rPr>
              <a:t>  (1)</a:t>
            </a:r>
          </a:p>
          <a:p>
            <a:pPr lvl="0"/>
            <a:endParaRPr lang="tr-TR" sz="1000" b="1" dirty="0" smtClean="0">
              <a:solidFill>
                <a:srgbClr val="00B050"/>
              </a:solidFill>
            </a:endParaRPr>
          </a:p>
          <a:p>
            <a:endParaRPr lang="tr-TR" dirty="0"/>
          </a:p>
        </p:txBody>
      </p:sp>
      <p:cxnSp>
        <p:nvCxnSpPr>
          <p:cNvPr id="22" name="21 Düz Ok Bağlayıcısı"/>
          <p:cNvCxnSpPr/>
          <p:nvPr/>
        </p:nvCxnSpPr>
        <p:spPr>
          <a:xfrm flipV="1">
            <a:off x="4211960" y="2060848"/>
            <a:ext cx="201622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Metin kutusu"/>
          <p:cNvSpPr txBox="1"/>
          <p:nvPr/>
        </p:nvSpPr>
        <p:spPr>
          <a:xfrm>
            <a:off x="6228184" y="3933056"/>
            <a:ext cx="23762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Not: </a:t>
            </a:r>
          </a:p>
          <a:p>
            <a:r>
              <a:rPr lang="tr-TR" sz="2000" b="1" dirty="0" err="1" smtClean="0">
                <a:solidFill>
                  <a:srgbClr val="FF0000"/>
                </a:solidFill>
              </a:rPr>
              <a:t>Medd</a:t>
            </a:r>
            <a:r>
              <a:rPr lang="tr-TR" sz="2000" b="1" dirty="0" smtClean="0">
                <a:solidFill>
                  <a:srgbClr val="FF0000"/>
                </a:solidFill>
              </a:rPr>
              <a:t>-i </a:t>
            </a:r>
            <a:r>
              <a:rPr lang="tr-TR" sz="2000" b="1" dirty="0" err="1" smtClean="0">
                <a:solidFill>
                  <a:srgbClr val="FF0000"/>
                </a:solidFill>
              </a:rPr>
              <a:t>Ârız</a:t>
            </a:r>
            <a:r>
              <a:rPr lang="tr-TR" sz="2000" b="1" dirty="0" smtClean="0">
                <a:solidFill>
                  <a:srgbClr val="FF0000"/>
                </a:solidFill>
              </a:rPr>
              <a:t> gibidir. Harf-i Med olmadığından bir elif aşağı düşülür.</a:t>
            </a:r>
            <a:endParaRPr lang="tr-TR" sz="2000" b="1" dirty="0">
              <a:solidFill>
                <a:srgbClr val="FF0000"/>
              </a:solidFill>
            </a:endParaRPr>
          </a:p>
        </p:txBody>
      </p:sp>
      <p:sp>
        <p:nvSpPr>
          <p:cNvPr id="18" name="125 Dikdörtgen"/>
          <p:cNvSpPr/>
          <p:nvPr/>
        </p:nvSpPr>
        <p:spPr>
          <a:xfrm>
            <a:off x="7092280" y="6237312"/>
            <a:ext cx="1677187" cy="33492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Forte" pitchFamily="66" charset="0"/>
              </a:rPr>
              <a:t>er tasarım</a:t>
            </a:r>
            <a:endParaRPr lang="tr-TR" sz="1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Forte" pitchFamily="66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 animBg="1"/>
      <p:bldP spid="34" grpId="0"/>
      <p:bldP spid="42" grpId="0" animBg="1"/>
      <p:bldP spid="72" grpId="0"/>
      <p:bldP spid="32" grpId="0"/>
      <p:bldP spid="33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339752" y="1268760"/>
            <a:ext cx="4071966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اَلْمَدُّ اللِّينُ</a:t>
            </a:r>
            <a:endParaRPr lang="tr-TR" sz="54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5940152" y="2564904"/>
            <a:ext cx="1368152" cy="5040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حَرْفُ ليِن</a:t>
            </a:r>
          </a:p>
          <a:p>
            <a:endParaRPr lang="ar-SA" sz="2000" dirty="0" smtClean="0"/>
          </a:p>
          <a:p>
            <a:endParaRPr lang="tr-TR" sz="2000" dirty="0"/>
          </a:p>
        </p:txBody>
      </p:sp>
      <p:sp>
        <p:nvSpPr>
          <p:cNvPr id="5" name="57 Dikdörtgen"/>
          <p:cNvSpPr/>
          <p:nvPr/>
        </p:nvSpPr>
        <p:spPr>
          <a:xfrm>
            <a:off x="3707904" y="2564904"/>
            <a:ext cx="1584176" cy="5040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سُكُونُ عَارِض</a:t>
            </a:r>
          </a:p>
          <a:p>
            <a:endParaRPr lang="ar-SA" sz="2000" dirty="0" smtClean="0"/>
          </a:p>
          <a:p>
            <a:endParaRPr lang="tr-TR" sz="2000" dirty="0"/>
          </a:p>
        </p:txBody>
      </p:sp>
      <p:sp>
        <p:nvSpPr>
          <p:cNvPr id="6" name="57 Dikdörtgen"/>
          <p:cNvSpPr/>
          <p:nvPr/>
        </p:nvSpPr>
        <p:spPr>
          <a:xfrm>
            <a:off x="3131840" y="2564904"/>
            <a:ext cx="432048" cy="5040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dirty="0" smtClean="0"/>
              <a:t>=</a:t>
            </a:r>
            <a:endParaRPr lang="ar-SA" sz="2000" dirty="0" smtClean="0"/>
          </a:p>
          <a:p>
            <a:endParaRPr lang="tr-TR" sz="2000" dirty="0"/>
          </a:p>
        </p:txBody>
      </p:sp>
      <p:sp>
        <p:nvSpPr>
          <p:cNvPr id="7" name="57 Dikdörtgen"/>
          <p:cNvSpPr/>
          <p:nvPr/>
        </p:nvSpPr>
        <p:spPr>
          <a:xfrm>
            <a:off x="5364088" y="2564904"/>
            <a:ext cx="504056" cy="5040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000" dirty="0" smtClean="0"/>
              <a:t>+</a:t>
            </a:r>
          </a:p>
          <a:p>
            <a:endParaRPr lang="tr-TR" sz="2000" dirty="0"/>
          </a:p>
        </p:txBody>
      </p:sp>
      <p:sp>
        <p:nvSpPr>
          <p:cNvPr id="8" name="57 Dikdörtgen"/>
          <p:cNvSpPr/>
          <p:nvPr/>
        </p:nvSpPr>
        <p:spPr>
          <a:xfrm>
            <a:off x="1547664" y="2564904"/>
            <a:ext cx="1512168" cy="5040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اَلْمَدُّ اللِّينُ</a:t>
            </a:r>
            <a:endParaRPr lang="tr-TR" sz="2800" b="1" dirty="0">
              <a:ln/>
              <a:solidFill>
                <a:schemeClr val="accent2">
                  <a:lumMod val="50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57 Dikdörtgen"/>
          <p:cNvSpPr/>
          <p:nvPr/>
        </p:nvSpPr>
        <p:spPr>
          <a:xfrm>
            <a:off x="6012160" y="4725144"/>
            <a:ext cx="1368152" cy="5040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حَرْفُ ليِن</a:t>
            </a:r>
          </a:p>
          <a:p>
            <a:endParaRPr lang="ar-SA" sz="2000" dirty="0" smtClean="0"/>
          </a:p>
          <a:p>
            <a:endParaRPr lang="tr-TR" sz="2000" dirty="0"/>
          </a:p>
        </p:txBody>
      </p:sp>
      <p:sp>
        <p:nvSpPr>
          <p:cNvPr id="11" name="57 Dikdörtgen"/>
          <p:cNvSpPr/>
          <p:nvPr/>
        </p:nvSpPr>
        <p:spPr>
          <a:xfrm>
            <a:off x="3707904" y="4725144"/>
            <a:ext cx="1584176" cy="5040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سُكُونُ لَازِم</a:t>
            </a:r>
            <a:endParaRPr lang="tr-TR" sz="2000" dirty="0"/>
          </a:p>
        </p:txBody>
      </p:sp>
      <p:sp>
        <p:nvSpPr>
          <p:cNvPr id="12" name="57 Dikdörtgen"/>
          <p:cNvSpPr/>
          <p:nvPr/>
        </p:nvSpPr>
        <p:spPr>
          <a:xfrm>
            <a:off x="3203848" y="4725144"/>
            <a:ext cx="432048" cy="5040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dirty="0" smtClean="0"/>
              <a:t>=</a:t>
            </a:r>
            <a:endParaRPr lang="ar-SA" sz="2000" dirty="0" smtClean="0"/>
          </a:p>
          <a:p>
            <a:endParaRPr lang="tr-TR" sz="2000" dirty="0"/>
          </a:p>
        </p:txBody>
      </p:sp>
      <p:sp>
        <p:nvSpPr>
          <p:cNvPr id="13" name="57 Dikdörtgen"/>
          <p:cNvSpPr/>
          <p:nvPr/>
        </p:nvSpPr>
        <p:spPr>
          <a:xfrm>
            <a:off x="5364088" y="4725144"/>
            <a:ext cx="504056" cy="5040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000" dirty="0" smtClean="0"/>
              <a:t>+</a:t>
            </a:r>
          </a:p>
          <a:p>
            <a:endParaRPr lang="tr-TR" sz="2000" dirty="0"/>
          </a:p>
        </p:txBody>
      </p:sp>
      <p:sp>
        <p:nvSpPr>
          <p:cNvPr id="14" name="57 Dikdörtgen"/>
          <p:cNvSpPr/>
          <p:nvPr/>
        </p:nvSpPr>
        <p:spPr>
          <a:xfrm>
            <a:off x="1619672" y="4725144"/>
            <a:ext cx="1512168" cy="5040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اَلْمَدُّ اللِّينُ</a:t>
            </a:r>
            <a:endParaRPr lang="tr-TR" sz="2800" b="1" dirty="0">
              <a:ln/>
              <a:solidFill>
                <a:schemeClr val="accent2">
                  <a:lumMod val="50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573016"/>
            <a:ext cx="25922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16 Düz Ok Bağlayıcısı"/>
          <p:cNvCxnSpPr/>
          <p:nvPr/>
        </p:nvCxnSpPr>
        <p:spPr>
          <a:xfrm>
            <a:off x="2483768" y="3068960"/>
            <a:ext cx="144016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/>
          <p:nvPr/>
        </p:nvCxnSpPr>
        <p:spPr>
          <a:xfrm flipH="1">
            <a:off x="4499992" y="3068960"/>
            <a:ext cx="194421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Düz Ok Bağlayıcısı"/>
          <p:cNvCxnSpPr/>
          <p:nvPr/>
        </p:nvCxnSpPr>
        <p:spPr>
          <a:xfrm flipH="1">
            <a:off x="4139952" y="3068960"/>
            <a:ext cx="36004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Metin kutusu"/>
          <p:cNvSpPr txBox="1"/>
          <p:nvPr/>
        </p:nvSpPr>
        <p:spPr>
          <a:xfrm>
            <a:off x="3563888" y="5517232"/>
            <a:ext cx="2016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raditional Arabic" pitchFamily="18" charset="-78"/>
                <a:cs typeface="Traditional Arabic" pitchFamily="18" charset="-78"/>
              </a:rPr>
              <a:t>عَيْنْ</a:t>
            </a:r>
            <a:endParaRPr lang="tr-TR" sz="2800" dirty="0">
              <a:latin typeface="Traditional Arabic" pitchFamily="18" charset="-78"/>
              <a:cs typeface="Traditional Arabic" pitchFamily="18" charset="-78"/>
            </a:endParaRPr>
          </a:p>
        </p:txBody>
      </p:sp>
      <p:cxnSp>
        <p:nvCxnSpPr>
          <p:cNvPr id="28" name="27 Düz Ok Bağlayıcısı"/>
          <p:cNvCxnSpPr/>
          <p:nvPr/>
        </p:nvCxnSpPr>
        <p:spPr>
          <a:xfrm>
            <a:off x="2339752" y="5085184"/>
            <a:ext cx="187220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Düz Ok Bağlayıcısı"/>
          <p:cNvCxnSpPr/>
          <p:nvPr/>
        </p:nvCxnSpPr>
        <p:spPr>
          <a:xfrm flipH="1">
            <a:off x="4572000" y="5229200"/>
            <a:ext cx="180020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/>
          <p:nvPr/>
        </p:nvCxnSpPr>
        <p:spPr>
          <a:xfrm flipH="1">
            <a:off x="4355976" y="5229200"/>
            <a:ext cx="14401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="" xmlns:p14="http://schemas.microsoft.com/office/powerpoint/2010/main" val="29958599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276872"/>
            <a:ext cx="1202432" cy="716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4869160"/>
            <a:ext cx="1190625" cy="812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57 Dikdörtgen"/>
          <p:cNvSpPr/>
          <p:nvPr/>
        </p:nvSpPr>
        <p:spPr>
          <a:xfrm>
            <a:off x="4644008" y="1124744"/>
            <a:ext cx="1224136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َوْ</a:t>
            </a:r>
            <a:r>
              <a:rPr lang="ar-SA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 </a:t>
            </a:r>
          </a:p>
          <a:p>
            <a:pPr algn="ctr"/>
            <a:endParaRPr lang="tr-TR" sz="2000" dirty="0"/>
          </a:p>
        </p:txBody>
      </p:sp>
      <p:sp>
        <p:nvSpPr>
          <p:cNvPr id="6" name="57 Dikdörtgen"/>
          <p:cNvSpPr/>
          <p:nvPr/>
        </p:nvSpPr>
        <p:spPr>
          <a:xfrm>
            <a:off x="4788024" y="3789040"/>
            <a:ext cx="1224136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َيْ</a:t>
            </a:r>
            <a:endParaRPr lang="tr-TR" sz="3200" dirty="0"/>
          </a:p>
        </p:txBody>
      </p:sp>
      <p:sp>
        <p:nvSpPr>
          <p:cNvPr id="10" name="57 Dikdörtgen"/>
          <p:cNvSpPr/>
          <p:nvPr/>
        </p:nvSpPr>
        <p:spPr>
          <a:xfrm>
            <a:off x="1547664" y="3212976"/>
            <a:ext cx="2232248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حَرْفُ ليِن</a:t>
            </a:r>
          </a:p>
          <a:p>
            <a:pPr algn="r"/>
            <a:r>
              <a:rPr lang="ar-SA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 </a:t>
            </a:r>
          </a:p>
          <a:p>
            <a:pPr algn="r"/>
            <a:endParaRPr lang="tr-TR" sz="2000" dirty="0"/>
          </a:p>
        </p:txBody>
      </p:sp>
      <p:cxnSp>
        <p:nvCxnSpPr>
          <p:cNvPr id="11" name="10 Düz Ok Bağlayıcısı"/>
          <p:cNvCxnSpPr/>
          <p:nvPr/>
        </p:nvCxnSpPr>
        <p:spPr>
          <a:xfrm>
            <a:off x="5652120" y="3861048"/>
            <a:ext cx="151216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Düz Ok Bağlayıcısı"/>
          <p:cNvCxnSpPr/>
          <p:nvPr/>
        </p:nvCxnSpPr>
        <p:spPr>
          <a:xfrm flipH="1">
            <a:off x="3491880" y="1628800"/>
            <a:ext cx="1296144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Ok Bağlayıcısı"/>
          <p:cNvCxnSpPr>
            <a:endCxn id="10" idx="3"/>
          </p:cNvCxnSpPr>
          <p:nvPr/>
        </p:nvCxnSpPr>
        <p:spPr>
          <a:xfrm flipH="1" flipV="1">
            <a:off x="3779912" y="3573016"/>
            <a:ext cx="136815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Düz Ok Bağlayıcısı"/>
          <p:cNvCxnSpPr/>
          <p:nvPr/>
        </p:nvCxnSpPr>
        <p:spPr>
          <a:xfrm>
            <a:off x="5148064" y="4005064"/>
            <a:ext cx="187220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>
            <a:stCxn id="44" idx="2"/>
          </p:cNvCxnSpPr>
          <p:nvPr/>
        </p:nvCxnSpPr>
        <p:spPr>
          <a:xfrm flipH="1" flipV="1">
            <a:off x="3203848" y="3933056"/>
            <a:ext cx="3816424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17 Oval"/>
          <p:cNvSpPr/>
          <p:nvPr/>
        </p:nvSpPr>
        <p:spPr>
          <a:xfrm>
            <a:off x="6588224" y="2564904"/>
            <a:ext cx="288032" cy="360040"/>
          </a:xfrm>
          <a:prstGeom prst="ellipse">
            <a:avLst/>
          </a:prstGeom>
          <a:solidFill>
            <a:srgbClr val="00B050">
              <a:alpha val="17000"/>
            </a:srgbClr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36" name="35 Düz Ok Bağlayıcısı"/>
          <p:cNvCxnSpPr/>
          <p:nvPr/>
        </p:nvCxnSpPr>
        <p:spPr>
          <a:xfrm flipH="1">
            <a:off x="3779912" y="2852936"/>
            <a:ext cx="288032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Düz Ok Bağlayıcısı"/>
          <p:cNvCxnSpPr/>
          <p:nvPr/>
        </p:nvCxnSpPr>
        <p:spPr>
          <a:xfrm>
            <a:off x="5220072" y="1340768"/>
            <a:ext cx="144016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Düz Ok Bağlayıcısı"/>
          <p:cNvCxnSpPr/>
          <p:nvPr/>
        </p:nvCxnSpPr>
        <p:spPr>
          <a:xfrm>
            <a:off x="5508104" y="1196752"/>
            <a:ext cx="129614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17 Oval"/>
          <p:cNvSpPr/>
          <p:nvPr/>
        </p:nvSpPr>
        <p:spPr>
          <a:xfrm>
            <a:off x="7020272" y="5301208"/>
            <a:ext cx="144016" cy="288032"/>
          </a:xfrm>
          <a:prstGeom prst="ellipse">
            <a:avLst/>
          </a:prstGeom>
          <a:solidFill>
            <a:srgbClr val="00B050">
              <a:alpha val="17000"/>
            </a:srgbClr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9958599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2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" grpId="0" animBg="1"/>
      <p:bldP spid="10" grpId="0" animBg="1"/>
      <p:bldP spid="28" grpId="0" animBg="1"/>
      <p:bldP spid="28" grpId="1" animBg="1"/>
      <p:bldP spid="44" grpId="0" animBg="1"/>
      <p:bldP spid="4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636912"/>
            <a:ext cx="366393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21 Dirsek Bağlayıcısı"/>
          <p:cNvCxnSpPr>
            <a:stCxn id="19" idx="0"/>
          </p:cNvCxnSpPr>
          <p:nvPr/>
        </p:nvCxnSpPr>
        <p:spPr>
          <a:xfrm rot="5400000" flipH="1" flipV="1">
            <a:off x="5910175" y="770731"/>
            <a:ext cx="59954" cy="1512168"/>
          </a:xfrm>
          <a:prstGeom prst="bentConnector2">
            <a:avLst/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16216" y="1268760"/>
            <a:ext cx="2237356" cy="12241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Önceki harf </a:t>
            </a:r>
            <a:r>
              <a:rPr lang="tr-TR" sz="24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meftûh</a:t>
            </a:r>
            <a:endParaRPr lang="tr-TR" sz="2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cxnSp>
        <p:nvCxnSpPr>
          <p:cNvPr id="29" name="31 Dirsek Bağlayıcısı"/>
          <p:cNvCxnSpPr>
            <a:stCxn id="28" idx="0"/>
          </p:cNvCxnSpPr>
          <p:nvPr/>
        </p:nvCxnSpPr>
        <p:spPr>
          <a:xfrm rot="16200000" flipV="1">
            <a:off x="3905927" y="566681"/>
            <a:ext cx="72008" cy="1908213"/>
          </a:xfrm>
          <a:prstGeom prst="bentConnector2">
            <a:avLst/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95536" y="1268760"/>
            <a:ext cx="2684038" cy="1296144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6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(ي)</a:t>
            </a:r>
            <a:r>
              <a:rPr lang="tr-TR" sz="36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harfi sakin</a:t>
            </a:r>
            <a:endParaRPr lang="tr-TR" sz="36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123 Dikdörtgen"/>
          <p:cNvSpPr/>
          <p:nvPr/>
        </p:nvSpPr>
        <p:spPr>
          <a:xfrm>
            <a:off x="2555776" y="404664"/>
            <a:ext cx="4801060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dirty="0" smtClean="0">
                <a:ln/>
                <a:solidFill>
                  <a:srgbClr val="FFFF00"/>
                </a:solidFill>
                <a:effectLst/>
                <a:latin typeface="Traditional Arabic" pitchFamily="18" charset="-78"/>
                <a:cs typeface="Traditional Arabic" pitchFamily="18" charset="-78"/>
              </a:rPr>
              <a:t>حرف اللين</a:t>
            </a:r>
            <a:endParaRPr lang="tr-TR" sz="6000" b="1" cap="none" spc="0" dirty="0">
              <a:ln/>
              <a:solidFill>
                <a:srgbClr val="FFFF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8" name="15 Oval"/>
          <p:cNvSpPr/>
          <p:nvPr/>
        </p:nvSpPr>
        <p:spPr>
          <a:xfrm>
            <a:off x="4788024" y="1556792"/>
            <a:ext cx="216025" cy="3467100"/>
          </a:xfrm>
          <a:prstGeom prst="ellipse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16 Oval"/>
          <p:cNvSpPr/>
          <p:nvPr/>
        </p:nvSpPr>
        <p:spPr>
          <a:xfrm>
            <a:off x="5076056" y="1556792"/>
            <a:ext cx="216024" cy="3467100"/>
          </a:xfrm>
          <a:prstGeom prst="ellipse">
            <a:avLst/>
          </a:prstGeom>
          <a:solidFill>
            <a:schemeClr val="accent3">
              <a:lumMod val="75000"/>
              <a:alpha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17 Oval"/>
          <p:cNvSpPr/>
          <p:nvPr/>
        </p:nvSpPr>
        <p:spPr>
          <a:xfrm>
            <a:off x="4788024" y="1124744"/>
            <a:ext cx="288032" cy="4248472"/>
          </a:xfrm>
          <a:prstGeom prst="ellipse">
            <a:avLst/>
          </a:prstGeom>
          <a:solidFill>
            <a:srgbClr val="FFFF00">
              <a:alpha val="24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4" grpId="0"/>
      <p:bldP spid="43" grpId="0"/>
      <p:bldP spid="28" grpId="0" animBg="1"/>
      <p:bldP spid="19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348880"/>
            <a:ext cx="331236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21 Dirsek Bağlayıcısı"/>
          <p:cNvCxnSpPr>
            <a:stCxn id="19" idx="0"/>
          </p:cNvCxnSpPr>
          <p:nvPr/>
        </p:nvCxnSpPr>
        <p:spPr>
          <a:xfrm rot="5400000" flipH="1" flipV="1">
            <a:off x="5910175" y="770731"/>
            <a:ext cx="59954" cy="1512168"/>
          </a:xfrm>
          <a:prstGeom prst="bentConnector2">
            <a:avLst/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16216" y="1268760"/>
            <a:ext cx="2237356" cy="12241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Önceki harf </a:t>
            </a:r>
            <a:r>
              <a:rPr lang="tr-TR" sz="24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meftûh</a:t>
            </a:r>
            <a:endParaRPr lang="tr-TR" sz="2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cxnSp>
        <p:nvCxnSpPr>
          <p:cNvPr id="29" name="31 Dirsek Bağlayıcısı"/>
          <p:cNvCxnSpPr>
            <a:stCxn id="28" idx="0"/>
          </p:cNvCxnSpPr>
          <p:nvPr/>
        </p:nvCxnSpPr>
        <p:spPr>
          <a:xfrm rot="16200000" flipV="1">
            <a:off x="3905927" y="566681"/>
            <a:ext cx="72008" cy="1908213"/>
          </a:xfrm>
          <a:prstGeom prst="bentConnector2">
            <a:avLst/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95536" y="1268760"/>
            <a:ext cx="2684038" cy="1296144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6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(ي)</a:t>
            </a:r>
            <a:r>
              <a:rPr lang="tr-TR" sz="36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harfi sakin</a:t>
            </a:r>
            <a:endParaRPr lang="tr-TR" sz="36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123 Dikdörtgen"/>
          <p:cNvSpPr/>
          <p:nvPr/>
        </p:nvSpPr>
        <p:spPr>
          <a:xfrm>
            <a:off x="2555776" y="404664"/>
            <a:ext cx="4801060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dirty="0" smtClean="0">
                <a:ln/>
                <a:solidFill>
                  <a:srgbClr val="FFFF00"/>
                </a:solidFill>
                <a:effectLst/>
                <a:latin typeface="Traditional Arabic" pitchFamily="18" charset="-78"/>
                <a:cs typeface="Traditional Arabic" pitchFamily="18" charset="-78"/>
              </a:rPr>
              <a:t>حرف اللين</a:t>
            </a:r>
            <a:endParaRPr lang="tr-TR" sz="6000" b="1" cap="none" spc="0" dirty="0">
              <a:ln/>
              <a:solidFill>
                <a:srgbClr val="FFFF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8" name="15 Oval"/>
          <p:cNvSpPr/>
          <p:nvPr/>
        </p:nvSpPr>
        <p:spPr>
          <a:xfrm>
            <a:off x="4788024" y="1556792"/>
            <a:ext cx="216025" cy="3467100"/>
          </a:xfrm>
          <a:prstGeom prst="ellipse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16 Oval"/>
          <p:cNvSpPr/>
          <p:nvPr/>
        </p:nvSpPr>
        <p:spPr>
          <a:xfrm>
            <a:off x="5076056" y="1556792"/>
            <a:ext cx="216024" cy="3467100"/>
          </a:xfrm>
          <a:prstGeom prst="ellipse">
            <a:avLst/>
          </a:prstGeom>
          <a:solidFill>
            <a:schemeClr val="accent3">
              <a:lumMod val="75000"/>
              <a:alpha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17 Oval"/>
          <p:cNvSpPr/>
          <p:nvPr/>
        </p:nvSpPr>
        <p:spPr>
          <a:xfrm>
            <a:off x="4788024" y="1124744"/>
            <a:ext cx="288032" cy="4248472"/>
          </a:xfrm>
          <a:prstGeom prst="ellipse">
            <a:avLst/>
          </a:prstGeom>
          <a:solidFill>
            <a:srgbClr val="FFFF00">
              <a:alpha val="24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4" grpId="0"/>
      <p:bldP spid="43" grpId="0"/>
      <p:bldP spid="28" grpId="0" animBg="1"/>
      <p:bldP spid="19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971600" y="2492896"/>
            <a:ext cx="6624736" cy="374441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لاِيلافِ قُ</a:t>
            </a:r>
            <a:r>
              <a:rPr lang="ar-SA" sz="4800" b="1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رَيْ</a:t>
            </a:r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ش</a:t>
            </a:r>
            <a:r>
              <a:rPr lang="ar-SA" sz="48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ٍ</a:t>
            </a:r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000" dirty="0" smtClean="0">
                <a:latin typeface="Traditional Arabic" pitchFamily="18" charset="-78"/>
                <a:cs typeface="Traditional Arabic" pitchFamily="18" charset="-78"/>
              </a:rPr>
              <a:t>{قريش/1}</a:t>
            </a:r>
            <a:endParaRPr lang="tr-TR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إِيلافِهِمْ رِحْلَةَ الشِّتَاءِ وَال</a:t>
            </a:r>
            <a:r>
              <a:rPr lang="ar-SA" sz="4800" b="1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صَّيْ</a:t>
            </a:r>
            <a:r>
              <a:rPr lang="ar-SA" sz="48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فِ</a:t>
            </a:r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000" dirty="0" smtClean="0">
                <a:latin typeface="Traditional Arabic" pitchFamily="18" charset="-78"/>
                <a:cs typeface="Traditional Arabic" pitchFamily="18" charset="-78"/>
              </a:rPr>
              <a:t>{قريش/2} </a:t>
            </a:r>
            <a:endParaRPr lang="tr-TR" sz="20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فَلْيَعْبُدُوا رَبَّ هَذَا الْ</a:t>
            </a:r>
            <a:r>
              <a:rPr lang="ar-SA" sz="4800" b="1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بَيْ</a:t>
            </a:r>
            <a:r>
              <a:rPr lang="ar-SA" sz="48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تِ</a:t>
            </a:r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000" dirty="0" smtClean="0">
                <a:latin typeface="Traditional Arabic" pitchFamily="18" charset="-78"/>
                <a:cs typeface="Traditional Arabic" pitchFamily="18" charset="-78"/>
              </a:rPr>
              <a:t>{قريش/3}</a:t>
            </a:r>
            <a:endParaRPr lang="tr-TR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كهي</a:t>
            </a:r>
            <a:r>
              <a:rPr lang="ar-SA" sz="4800" b="1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ع</a:t>
            </a:r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ص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000" dirty="0" smtClean="0">
                <a:latin typeface="Traditional Arabic" pitchFamily="18" charset="-78"/>
                <a:cs typeface="Traditional Arabic" pitchFamily="18" charset="-78"/>
              </a:rPr>
              <a:t>{مريم/1}؛ </a:t>
            </a:r>
            <a:endParaRPr lang="tr-TR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SA" sz="4800" b="1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ع</a:t>
            </a:r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سق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000" dirty="0" smtClean="0">
                <a:latin typeface="Traditional Arabic" pitchFamily="18" charset="-78"/>
                <a:cs typeface="Traditional Arabic" pitchFamily="18" charset="-78"/>
              </a:rPr>
              <a:t>{الشورى/2}</a:t>
            </a:r>
            <a:endParaRPr lang="tr-TR" sz="4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123 Dikdörtgen"/>
          <p:cNvSpPr/>
          <p:nvPr/>
        </p:nvSpPr>
        <p:spPr>
          <a:xfrm>
            <a:off x="1835696" y="1340768"/>
            <a:ext cx="4752528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/>
              <a:t>ÖRNEKLER</a:t>
            </a:r>
            <a:endParaRPr lang="tr-TR" sz="3600" dirty="0"/>
          </a:p>
          <a:p>
            <a:pPr algn="ctr"/>
            <a:endParaRPr lang="tr-TR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6207003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76672"/>
            <a:ext cx="230425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6 Oval"/>
          <p:cNvSpPr/>
          <p:nvPr/>
        </p:nvSpPr>
        <p:spPr>
          <a:xfrm>
            <a:off x="4211960" y="2708920"/>
            <a:ext cx="432048" cy="1512168"/>
          </a:xfrm>
          <a:prstGeom prst="ellipse">
            <a:avLst/>
          </a:prstGeom>
          <a:solidFill>
            <a:schemeClr val="accent3">
              <a:lumMod val="75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57 Dikdörtgen"/>
          <p:cNvSpPr/>
          <p:nvPr/>
        </p:nvSpPr>
        <p:spPr>
          <a:xfrm>
            <a:off x="6444208" y="2780928"/>
            <a:ext cx="2237356" cy="72008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Harf-i </a:t>
            </a:r>
            <a:r>
              <a:rPr lang="tr-TR" sz="36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lîn</a:t>
            </a:r>
            <a:endParaRPr lang="tr-TR" sz="3600" b="1" dirty="0" smtClean="0">
              <a:ln/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tr-TR" sz="36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 </a:t>
            </a:r>
            <a:endParaRPr lang="tr-TR" sz="36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28" name="15 Oval"/>
          <p:cNvSpPr/>
          <p:nvPr/>
        </p:nvSpPr>
        <p:spPr>
          <a:xfrm>
            <a:off x="3635896" y="2636912"/>
            <a:ext cx="504056" cy="1800200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64 Dikdörtgen"/>
          <p:cNvSpPr/>
          <p:nvPr/>
        </p:nvSpPr>
        <p:spPr>
          <a:xfrm>
            <a:off x="755576" y="2348880"/>
            <a:ext cx="1764704" cy="1152128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2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Sükûn-u lâzım</a:t>
            </a:r>
            <a:endParaRPr lang="tr-TR" sz="32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17 Oval"/>
          <p:cNvSpPr/>
          <p:nvPr/>
        </p:nvSpPr>
        <p:spPr>
          <a:xfrm>
            <a:off x="3491880" y="2420888"/>
            <a:ext cx="1728192" cy="2160240"/>
          </a:xfrm>
          <a:prstGeom prst="ellipse">
            <a:avLst/>
          </a:prstGeom>
          <a:solidFill>
            <a:srgbClr val="FFFF00">
              <a:alpha val="17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11 Metin kutusu"/>
          <p:cNvSpPr txBox="1"/>
          <p:nvPr/>
        </p:nvSpPr>
        <p:spPr>
          <a:xfrm>
            <a:off x="3491880" y="2348880"/>
            <a:ext cx="20162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3800" dirty="0" smtClean="0">
                <a:latin typeface="Traditional Arabic" pitchFamily="18" charset="-78"/>
                <a:cs typeface="Traditional Arabic" pitchFamily="18" charset="-78"/>
              </a:rPr>
              <a:t>عَيْنْ</a:t>
            </a:r>
            <a:endParaRPr lang="tr-TR" sz="6000" dirty="0">
              <a:latin typeface="Traditional Arabic" pitchFamily="18" charset="-78"/>
              <a:cs typeface="Traditional Arabic" pitchFamily="18" charset="-78"/>
            </a:endParaRPr>
          </a:p>
        </p:txBody>
      </p:sp>
      <p:cxnSp>
        <p:nvCxnSpPr>
          <p:cNvPr id="14" name="13 Düz Ok Bağlayıcısı"/>
          <p:cNvCxnSpPr/>
          <p:nvPr/>
        </p:nvCxnSpPr>
        <p:spPr>
          <a:xfrm flipH="1">
            <a:off x="4572000" y="1412776"/>
            <a:ext cx="14401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Düz Ok Bağlayıcısı"/>
          <p:cNvCxnSpPr/>
          <p:nvPr/>
        </p:nvCxnSpPr>
        <p:spPr>
          <a:xfrm>
            <a:off x="4499992" y="2852936"/>
            <a:ext cx="194421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Düz Ok Bağlayıcısı"/>
          <p:cNvCxnSpPr/>
          <p:nvPr/>
        </p:nvCxnSpPr>
        <p:spPr>
          <a:xfrm flipH="1" flipV="1">
            <a:off x="2267744" y="2924944"/>
            <a:ext cx="158417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123 Dikdörtgen"/>
          <p:cNvSpPr/>
          <p:nvPr/>
        </p:nvSpPr>
        <p:spPr>
          <a:xfrm>
            <a:off x="2843808" y="4725144"/>
            <a:ext cx="3312368" cy="12241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80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اَلْمَدُّ اللِّينُ</a:t>
            </a:r>
            <a:endParaRPr lang="tr-TR" sz="8000" b="1" dirty="0" smtClean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539552" y="4077072"/>
            <a:ext cx="23042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sz="2000" b="1" dirty="0" smtClean="0">
                <a:solidFill>
                  <a:srgbClr val="00B050"/>
                </a:solidFill>
              </a:rPr>
              <a:t>VECİHLER</a:t>
            </a:r>
          </a:p>
          <a:p>
            <a:pPr lvl="0"/>
            <a:r>
              <a:rPr lang="tr-TR" sz="2000" b="1" dirty="0" smtClean="0">
                <a:solidFill>
                  <a:srgbClr val="00B050"/>
                </a:solidFill>
              </a:rPr>
              <a:t>1-</a:t>
            </a:r>
            <a:r>
              <a:rPr lang="tr-TR" sz="2000" b="1" dirty="0" err="1" smtClean="0">
                <a:solidFill>
                  <a:srgbClr val="00B050"/>
                </a:solidFill>
              </a:rPr>
              <a:t>Tûl</a:t>
            </a:r>
            <a:r>
              <a:rPr lang="tr-TR" sz="2000" dirty="0" smtClean="0">
                <a:solidFill>
                  <a:srgbClr val="00B050"/>
                </a:solidFill>
              </a:rPr>
              <a:t> (3-4)</a:t>
            </a:r>
          </a:p>
          <a:p>
            <a:pPr lvl="0"/>
            <a:r>
              <a:rPr lang="tr-TR" sz="2000" b="1" dirty="0" smtClean="0">
                <a:solidFill>
                  <a:srgbClr val="00B050"/>
                </a:solidFill>
              </a:rPr>
              <a:t>2</a:t>
            </a:r>
            <a:r>
              <a:rPr lang="tr-TR" sz="2000" dirty="0" smtClean="0">
                <a:solidFill>
                  <a:srgbClr val="00B050"/>
                </a:solidFill>
              </a:rPr>
              <a:t>-</a:t>
            </a:r>
            <a:r>
              <a:rPr lang="tr-TR" sz="2000" b="1" dirty="0" err="1" smtClean="0">
                <a:solidFill>
                  <a:srgbClr val="00B050"/>
                </a:solidFill>
              </a:rPr>
              <a:t>Tevessut</a:t>
            </a:r>
            <a:r>
              <a:rPr lang="tr-TR" sz="2000" dirty="0" smtClean="0">
                <a:solidFill>
                  <a:srgbClr val="00B050"/>
                </a:solidFill>
              </a:rPr>
              <a:t>.  (2-3) </a:t>
            </a:r>
          </a:p>
          <a:p>
            <a:pPr lvl="0"/>
            <a:endParaRPr lang="tr-TR" sz="1000" b="1" dirty="0" smtClean="0">
              <a:solidFill>
                <a:srgbClr val="00B050"/>
              </a:solidFill>
            </a:endParaRPr>
          </a:p>
          <a:p>
            <a:endParaRPr lang="tr-TR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6660232" y="4797152"/>
            <a:ext cx="1872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Not:</a:t>
            </a:r>
            <a:endParaRPr lang="ar-SA" sz="2000" b="1" dirty="0" smtClean="0">
              <a:solidFill>
                <a:srgbClr val="FF0000"/>
              </a:solidFill>
            </a:endParaRPr>
          </a:p>
          <a:p>
            <a:r>
              <a:rPr lang="tr-TR" sz="2000" b="1" dirty="0" smtClean="0">
                <a:solidFill>
                  <a:srgbClr val="FF0000"/>
                </a:solidFill>
              </a:rPr>
              <a:t>Sükûn-u Lâzım için iki örnek vardır.</a:t>
            </a:r>
            <a:endParaRPr lang="tr-TR" sz="20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 animBg="1"/>
      <p:bldP spid="34" grpId="0"/>
      <p:bldP spid="42" grpId="0" animBg="1"/>
      <p:bldP spid="12" grpId="0"/>
      <p:bldP spid="72" grpId="0"/>
      <p:bldP spid="32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16 Oval"/>
          <p:cNvSpPr/>
          <p:nvPr/>
        </p:nvSpPr>
        <p:spPr>
          <a:xfrm>
            <a:off x="4211960" y="2708920"/>
            <a:ext cx="432048" cy="1512168"/>
          </a:xfrm>
          <a:prstGeom prst="ellipse">
            <a:avLst/>
          </a:prstGeom>
          <a:solidFill>
            <a:schemeClr val="accent3">
              <a:lumMod val="75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57 Dikdörtgen"/>
          <p:cNvSpPr/>
          <p:nvPr/>
        </p:nvSpPr>
        <p:spPr>
          <a:xfrm>
            <a:off x="6444208" y="2780928"/>
            <a:ext cx="2237356" cy="72008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Harf-i </a:t>
            </a:r>
            <a:r>
              <a:rPr lang="tr-TR" sz="36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lîn</a:t>
            </a:r>
            <a:endParaRPr lang="tr-TR" sz="3600" b="1" dirty="0" smtClean="0">
              <a:ln/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tr-TR" sz="36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 </a:t>
            </a:r>
            <a:endParaRPr lang="tr-TR" sz="36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28" name="15 Oval"/>
          <p:cNvSpPr/>
          <p:nvPr/>
        </p:nvSpPr>
        <p:spPr>
          <a:xfrm>
            <a:off x="3635896" y="2636912"/>
            <a:ext cx="504056" cy="1800200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64 Dikdörtgen"/>
          <p:cNvSpPr/>
          <p:nvPr/>
        </p:nvSpPr>
        <p:spPr>
          <a:xfrm>
            <a:off x="755576" y="2348880"/>
            <a:ext cx="1764704" cy="1152128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2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Sükûn-u lâzım</a:t>
            </a:r>
            <a:endParaRPr lang="tr-TR" sz="32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17 Oval"/>
          <p:cNvSpPr/>
          <p:nvPr/>
        </p:nvSpPr>
        <p:spPr>
          <a:xfrm>
            <a:off x="3491880" y="2420888"/>
            <a:ext cx="1728192" cy="2160240"/>
          </a:xfrm>
          <a:prstGeom prst="ellipse">
            <a:avLst/>
          </a:prstGeom>
          <a:solidFill>
            <a:srgbClr val="FFFF00">
              <a:alpha val="17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11 Metin kutusu"/>
          <p:cNvSpPr txBox="1"/>
          <p:nvPr/>
        </p:nvSpPr>
        <p:spPr>
          <a:xfrm>
            <a:off x="3491880" y="2348880"/>
            <a:ext cx="20162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3800" dirty="0" smtClean="0">
                <a:latin typeface="Traditional Arabic" pitchFamily="18" charset="-78"/>
                <a:cs typeface="Traditional Arabic" pitchFamily="18" charset="-78"/>
              </a:rPr>
              <a:t>عَيْنْ</a:t>
            </a:r>
            <a:endParaRPr lang="tr-TR" sz="6000" dirty="0">
              <a:latin typeface="Traditional Arabic" pitchFamily="18" charset="-78"/>
              <a:cs typeface="Traditional Arabic" pitchFamily="18" charset="-78"/>
            </a:endParaRPr>
          </a:p>
        </p:txBody>
      </p:sp>
      <p:cxnSp>
        <p:nvCxnSpPr>
          <p:cNvPr id="21" name="20 Düz Ok Bağlayıcısı"/>
          <p:cNvCxnSpPr/>
          <p:nvPr/>
        </p:nvCxnSpPr>
        <p:spPr>
          <a:xfrm>
            <a:off x="4499992" y="2852936"/>
            <a:ext cx="223224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Düz Ok Bağlayıcısı"/>
          <p:cNvCxnSpPr/>
          <p:nvPr/>
        </p:nvCxnSpPr>
        <p:spPr>
          <a:xfrm flipH="1" flipV="1">
            <a:off x="2267744" y="2924944"/>
            <a:ext cx="158417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123 Dikdörtgen"/>
          <p:cNvSpPr/>
          <p:nvPr/>
        </p:nvSpPr>
        <p:spPr>
          <a:xfrm>
            <a:off x="2843808" y="4725144"/>
            <a:ext cx="3312368" cy="12241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80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اَلْمَدُّ اللِّينُ</a:t>
            </a:r>
            <a:endParaRPr lang="tr-TR" sz="8000" b="1" dirty="0" smtClean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539552" y="4077072"/>
            <a:ext cx="23042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sz="2000" b="1" dirty="0" smtClean="0">
                <a:solidFill>
                  <a:srgbClr val="00B050"/>
                </a:solidFill>
              </a:rPr>
              <a:t>VECİHLER</a:t>
            </a:r>
          </a:p>
          <a:p>
            <a:pPr lvl="0"/>
            <a:r>
              <a:rPr lang="tr-TR" sz="2000" b="1" dirty="0" smtClean="0">
                <a:solidFill>
                  <a:srgbClr val="00B050"/>
                </a:solidFill>
              </a:rPr>
              <a:t>1-</a:t>
            </a:r>
            <a:r>
              <a:rPr lang="tr-TR" sz="2000" b="1" dirty="0" err="1" smtClean="0">
                <a:solidFill>
                  <a:srgbClr val="00B050"/>
                </a:solidFill>
              </a:rPr>
              <a:t>Tûl</a:t>
            </a:r>
            <a:r>
              <a:rPr lang="tr-TR" sz="2000" dirty="0" smtClean="0">
                <a:solidFill>
                  <a:srgbClr val="00B050"/>
                </a:solidFill>
              </a:rPr>
              <a:t> (3-4)</a:t>
            </a:r>
          </a:p>
          <a:p>
            <a:pPr lvl="0"/>
            <a:r>
              <a:rPr lang="tr-TR" sz="2000" b="1" dirty="0" smtClean="0">
                <a:solidFill>
                  <a:srgbClr val="00B050"/>
                </a:solidFill>
              </a:rPr>
              <a:t>2</a:t>
            </a:r>
            <a:r>
              <a:rPr lang="tr-TR" sz="2000" dirty="0" smtClean="0">
                <a:solidFill>
                  <a:srgbClr val="00B050"/>
                </a:solidFill>
              </a:rPr>
              <a:t>-</a:t>
            </a:r>
            <a:r>
              <a:rPr lang="tr-TR" sz="2000" b="1" dirty="0" err="1" smtClean="0">
                <a:solidFill>
                  <a:srgbClr val="00B050"/>
                </a:solidFill>
              </a:rPr>
              <a:t>Tevessut</a:t>
            </a:r>
            <a:r>
              <a:rPr lang="tr-TR" sz="2000" dirty="0" smtClean="0">
                <a:solidFill>
                  <a:srgbClr val="00B050"/>
                </a:solidFill>
              </a:rPr>
              <a:t>.  (2-3) </a:t>
            </a:r>
          </a:p>
          <a:p>
            <a:pPr lvl="0"/>
            <a:endParaRPr lang="tr-TR" sz="1000" b="1" dirty="0" smtClean="0">
              <a:solidFill>
                <a:srgbClr val="00B050"/>
              </a:solidFill>
            </a:endParaRPr>
          </a:p>
          <a:p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04664"/>
            <a:ext cx="25202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13 Düz Ok Bağlayıcısı"/>
          <p:cNvCxnSpPr/>
          <p:nvPr/>
        </p:nvCxnSpPr>
        <p:spPr>
          <a:xfrm flipH="1">
            <a:off x="4572000" y="1124744"/>
            <a:ext cx="7200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Metin kutusu"/>
          <p:cNvSpPr txBox="1"/>
          <p:nvPr/>
        </p:nvSpPr>
        <p:spPr>
          <a:xfrm>
            <a:off x="6660232" y="4869160"/>
            <a:ext cx="1872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Not:</a:t>
            </a:r>
            <a:endParaRPr lang="ar-SA" sz="2000" b="1" dirty="0" smtClean="0">
              <a:solidFill>
                <a:srgbClr val="FF0000"/>
              </a:solidFill>
            </a:endParaRPr>
          </a:p>
          <a:p>
            <a:r>
              <a:rPr lang="tr-TR" sz="2000" b="1" dirty="0" smtClean="0">
                <a:solidFill>
                  <a:srgbClr val="FF0000"/>
                </a:solidFill>
              </a:rPr>
              <a:t>Sükûn-u Lâzım için iki örnek vardır.</a:t>
            </a:r>
            <a:endParaRPr lang="tr-TR" sz="20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 animBg="1"/>
      <p:bldP spid="34" grpId="0"/>
      <p:bldP spid="42" grpId="0" animBg="1"/>
      <p:bldP spid="12" grpId="0"/>
      <p:bldP spid="72" grpId="0"/>
      <p:bldP spid="3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852936"/>
            <a:ext cx="366393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6 Oval"/>
          <p:cNvSpPr/>
          <p:nvPr/>
        </p:nvSpPr>
        <p:spPr>
          <a:xfrm>
            <a:off x="3779912" y="2924944"/>
            <a:ext cx="432048" cy="1512168"/>
          </a:xfrm>
          <a:prstGeom prst="ellipse">
            <a:avLst/>
          </a:prstGeom>
          <a:solidFill>
            <a:schemeClr val="accent3">
              <a:lumMod val="75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57 Dikdörtgen"/>
          <p:cNvSpPr/>
          <p:nvPr/>
        </p:nvSpPr>
        <p:spPr>
          <a:xfrm>
            <a:off x="5868144" y="1484784"/>
            <a:ext cx="2237356" cy="72008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Harf-i </a:t>
            </a:r>
            <a:r>
              <a:rPr lang="tr-TR" sz="36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lîn</a:t>
            </a:r>
            <a:endParaRPr lang="tr-TR" sz="3600" b="1" dirty="0" smtClean="0">
              <a:ln/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tr-TR" sz="36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 </a:t>
            </a:r>
            <a:endParaRPr lang="tr-TR" sz="36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28" name="15 Oval"/>
          <p:cNvSpPr/>
          <p:nvPr/>
        </p:nvSpPr>
        <p:spPr>
          <a:xfrm>
            <a:off x="3275856" y="2924944"/>
            <a:ext cx="432048" cy="1584176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64 Dikdörtgen"/>
          <p:cNvSpPr/>
          <p:nvPr/>
        </p:nvSpPr>
        <p:spPr>
          <a:xfrm>
            <a:off x="971600" y="980728"/>
            <a:ext cx="1764704" cy="1152128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2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Sükûn-u </a:t>
            </a:r>
            <a:r>
              <a:rPr lang="tr-TR" sz="3200" b="1" dirty="0" err="1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Ârız</a:t>
            </a:r>
            <a:endParaRPr lang="tr-TR" sz="32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17 Oval"/>
          <p:cNvSpPr/>
          <p:nvPr/>
        </p:nvSpPr>
        <p:spPr>
          <a:xfrm>
            <a:off x="2843808" y="2780928"/>
            <a:ext cx="1728192" cy="2160240"/>
          </a:xfrm>
          <a:prstGeom prst="ellipse">
            <a:avLst/>
          </a:prstGeom>
          <a:solidFill>
            <a:srgbClr val="FFFF00">
              <a:alpha val="17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1" name="20 Düz Ok Bağlayıcısı"/>
          <p:cNvCxnSpPr/>
          <p:nvPr/>
        </p:nvCxnSpPr>
        <p:spPr>
          <a:xfrm flipV="1">
            <a:off x="3779912" y="1340768"/>
            <a:ext cx="288032" cy="144016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Düz Ok Bağlayıcısı"/>
          <p:cNvCxnSpPr/>
          <p:nvPr/>
        </p:nvCxnSpPr>
        <p:spPr>
          <a:xfrm flipH="1" flipV="1">
            <a:off x="2339752" y="1916832"/>
            <a:ext cx="100811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123 Dikdörtgen"/>
          <p:cNvSpPr/>
          <p:nvPr/>
        </p:nvSpPr>
        <p:spPr>
          <a:xfrm>
            <a:off x="2915816" y="404664"/>
            <a:ext cx="3312368" cy="12241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80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اَلْمَدُّ اللِّينُ</a:t>
            </a:r>
            <a:endParaRPr lang="tr-TR" sz="8000" b="1" dirty="0" smtClean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539552" y="4077072"/>
            <a:ext cx="23042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sz="2000" b="1" dirty="0" smtClean="0">
                <a:solidFill>
                  <a:srgbClr val="00B050"/>
                </a:solidFill>
              </a:rPr>
              <a:t>VECİHLER</a:t>
            </a:r>
          </a:p>
          <a:p>
            <a:pPr lvl="0"/>
            <a:r>
              <a:rPr lang="tr-TR" sz="2000" b="1" dirty="0" smtClean="0">
                <a:solidFill>
                  <a:srgbClr val="00B050"/>
                </a:solidFill>
              </a:rPr>
              <a:t>1-</a:t>
            </a:r>
            <a:r>
              <a:rPr lang="tr-TR" sz="2000" b="1" dirty="0" err="1" smtClean="0">
                <a:solidFill>
                  <a:srgbClr val="00B050"/>
                </a:solidFill>
              </a:rPr>
              <a:t>Tûl</a:t>
            </a:r>
            <a:r>
              <a:rPr lang="tr-TR" sz="2000" dirty="0" smtClean="0">
                <a:solidFill>
                  <a:srgbClr val="00B050"/>
                </a:solidFill>
              </a:rPr>
              <a:t> (3)</a:t>
            </a:r>
          </a:p>
          <a:p>
            <a:pPr lvl="0"/>
            <a:r>
              <a:rPr lang="tr-TR" sz="2000" b="1" dirty="0" smtClean="0">
                <a:solidFill>
                  <a:srgbClr val="00B050"/>
                </a:solidFill>
              </a:rPr>
              <a:t>2</a:t>
            </a:r>
            <a:r>
              <a:rPr lang="tr-TR" sz="2000" dirty="0" smtClean="0">
                <a:solidFill>
                  <a:srgbClr val="00B050"/>
                </a:solidFill>
              </a:rPr>
              <a:t>-</a:t>
            </a:r>
            <a:r>
              <a:rPr lang="tr-TR" sz="2000" b="1" dirty="0" err="1" smtClean="0">
                <a:solidFill>
                  <a:srgbClr val="00B050"/>
                </a:solidFill>
              </a:rPr>
              <a:t>Tevessut</a:t>
            </a:r>
            <a:r>
              <a:rPr lang="tr-TR" sz="2000" dirty="0" smtClean="0">
                <a:solidFill>
                  <a:srgbClr val="00B050"/>
                </a:solidFill>
              </a:rPr>
              <a:t>.  (2)</a:t>
            </a:r>
          </a:p>
          <a:p>
            <a:pPr lvl="0"/>
            <a:r>
              <a:rPr lang="tr-TR" sz="2000" b="1" dirty="0" smtClean="0">
                <a:solidFill>
                  <a:srgbClr val="00B050"/>
                </a:solidFill>
              </a:rPr>
              <a:t>3-</a:t>
            </a:r>
            <a:r>
              <a:rPr lang="tr-TR" sz="2000" b="1" dirty="0" err="1" smtClean="0">
                <a:solidFill>
                  <a:srgbClr val="00B050"/>
                </a:solidFill>
              </a:rPr>
              <a:t>Kasr</a:t>
            </a:r>
            <a:r>
              <a:rPr lang="tr-TR" sz="2000" dirty="0" smtClean="0">
                <a:solidFill>
                  <a:srgbClr val="00B050"/>
                </a:solidFill>
              </a:rPr>
              <a:t>  (1)</a:t>
            </a:r>
          </a:p>
          <a:p>
            <a:pPr lvl="0"/>
            <a:endParaRPr lang="tr-TR" sz="1000" b="1" dirty="0" smtClean="0">
              <a:solidFill>
                <a:srgbClr val="00B050"/>
              </a:solidFill>
            </a:endParaRPr>
          </a:p>
          <a:p>
            <a:endParaRPr lang="tr-TR" dirty="0"/>
          </a:p>
        </p:txBody>
      </p:sp>
      <p:cxnSp>
        <p:nvCxnSpPr>
          <p:cNvPr id="22" name="21 Düz Ok Bağlayıcısı"/>
          <p:cNvCxnSpPr/>
          <p:nvPr/>
        </p:nvCxnSpPr>
        <p:spPr>
          <a:xfrm flipV="1">
            <a:off x="4211960" y="2060848"/>
            <a:ext cx="201622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Metin kutusu"/>
          <p:cNvSpPr txBox="1"/>
          <p:nvPr/>
        </p:nvSpPr>
        <p:spPr>
          <a:xfrm>
            <a:off x="5724128" y="4581128"/>
            <a:ext cx="28803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smtClean="0">
                <a:solidFill>
                  <a:srgbClr val="FF0000"/>
                </a:solidFill>
              </a:rPr>
              <a:t>Not: </a:t>
            </a:r>
          </a:p>
          <a:p>
            <a:pPr algn="just"/>
            <a:r>
              <a:rPr lang="tr-TR" sz="2000" b="1" dirty="0" err="1" smtClean="0">
                <a:solidFill>
                  <a:srgbClr val="FF0000"/>
                </a:solidFill>
              </a:rPr>
              <a:t>Medd</a:t>
            </a:r>
            <a:r>
              <a:rPr lang="tr-TR" sz="2000" b="1" dirty="0" smtClean="0">
                <a:solidFill>
                  <a:srgbClr val="FF0000"/>
                </a:solidFill>
              </a:rPr>
              <a:t>-i </a:t>
            </a:r>
            <a:r>
              <a:rPr lang="tr-TR" sz="2000" b="1" dirty="0" err="1" smtClean="0">
                <a:solidFill>
                  <a:srgbClr val="FF0000"/>
                </a:solidFill>
              </a:rPr>
              <a:t>Ârız</a:t>
            </a:r>
            <a:r>
              <a:rPr lang="tr-TR" sz="2000" b="1" dirty="0" smtClean="0">
                <a:solidFill>
                  <a:srgbClr val="FF0000"/>
                </a:solidFill>
              </a:rPr>
              <a:t> gibidir. Fakat </a:t>
            </a:r>
            <a:r>
              <a:rPr lang="tr-TR" sz="2000" b="1" dirty="0" err="1" smtClean="0">
                <a:solidFill>
                  <a:srgbClr val="FF0000"/>
                </a:solidFill>
              </a:rPr>
              <a:t>lin</a:t>
            </a:r>
            <a:r>
              <a:rPr lang="tr-TR" sz="2000" b="1" dirty="0" smtClean="0">
                <a:solidFill>
                  <a:srgbClr val="FF0000"/>
                </a:solidFill>
              </a:rPr>
              <a:t> harfi harfi </a:t>
            </a:r>
            <a:r>
              <a:rPr lang="tr-TR" sz="2000" b="1" dirty="0" err="1" smtClean="0">
                <a:solidFill>
                  <a:srgbClr val="FF0000"/>
                </a:solidFill>
              </a:rPr>
              <a:t>med</a:t>
            </a:r>
            <a:r>
              <a:rPr lang="tr-TR" sz="2000" b="1" dirty="0" smtClean="0">
                <a:solidFill>
                  <a:srgbClr val="FF0000"/>
                </a:solidFill>
              </a:rPr>
              <a:t> olmadığından bir elif aşağı düşülür.</a:t>
            </a:r>
            <a:endParaRPr lang="tr-TR" sz="20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 animBg="1"/>
      <p:bldP spid="34" grpId="0"/>
      <p:bldP spid="42" grpId="0" animBg="1"/>
      <p:bldP spid="72" grpId="0"/>
      <p:bldP spid="32" grpId="0"/>
      <p:bldP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heme/theme1.xml><?xml version="1.0" encoding="utf-8"?>
<a:theme xmlns:a="http://schemas.openxmlformats.org/drawingml/2006/main" name="Meddi munfasıll - Kopy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Meddi munfasıll - Kopya</Template>
  <TotalTime>1009</TotalTime>
  <Words>280</Words>
  <Application>Microsoft Office PowerPoint</Application>
  <PresentationFormat>Ekran Gösterisi (4:3)</PresentationFormat>
  <Paragraphs>91</Paragraphs>
  <Slides>10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Meddi munfasıll - Kopya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</dc:creator>
  <cp:lastModifiedBy>Recep ERTUGAY</cp:lastModifiedBy>
  <cp:revision>119</cp:revision>
  <dcterms:created xsi:type="dcterms:W3CDTF">2015-03-02T16:15:28Z</dcterms:created>
  <dcterms:modified xsi:type="dcterms:W3CDTF">2015-11-04T09:55:10Z</dcterms:modified>
</cp:coreProperties>
</file>