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3"/>
  </p:notesMasterIdLst>
  <p:sldIdLst>
    <p:sldId id="271" r:id="rId2"/>
    <p:sldId id="272" r:id="rId3"/>
    <p:sldId id="282" r:id="rId4"/>
    <p:sldId id="283" r:id="rId5"/>
    <p:sldId id="284" r:id="rId6"/>
    <p:sldId id="285" r:id="rId7"/>
    <p:sldId id="288" r:id="rId8"/>
    <p:sldId id="290" r:id="rId9"/>
    <p:sldId id="289" r:id="rId10"/>
    <p:sldId id="291" r:id="rId11"/>
    <p:sldId id="292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F5012-C3AF-4C2D-ABDE-F62E8C2DE2C7}" type="datetimeFigureOut">
              <a:rPr lang="tr-TR" smtClean="0"/>
              <a:pPr/>
              <a:t>26.08.2015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38FAD-FD20-4887-A90F-285F09B196B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54696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943376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8986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1122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943376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26.08.2015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26.08.2015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26.08.2015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26.08.2015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26.08.2015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26.08.2015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26.08.2015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26.08.2015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26.08.2015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26.08.2015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26.08.2015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8431A-5C10-4793-B2E2-A3B4EA874830}" type="datetimeFigureOut">
              <a:rPr lang="tr-TR" smtClean="0"/>
              <a:pPr/>
              <a:t>26.08.2015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23 Dikdörtgen"/>
          <p:cNvSpPr/>
          <p:nvPr/>
        </p:nvSpPr>
        <p:spPr>
          <a:xfrm>
            <a:off x="2411760" y="1340768"/>
            <a:ext cx="4608512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dirty="0" smtClean="0"/>
              <a:t>اَ</a:t>
            </a:r>
            <a:r>
              <a:rPr lang="ar-SA" sz="6000" b="1" dirty="0" smtClean="0">
                <a:latin typeface="Traditional Arabic" pitchFamily="18" charset="-78"/>
                <a:cs typeface="Traditional Arabic" pitchFamily="18" charset="-78"/>
              </a:rPr>
              <a:t>لْمَدُّ و أقْسَامُهُ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57 Dikdörtgen"/>
          <p:cNvSpPr/>
          <p:nvPr/>
        </p:nvSpPr>
        <p:spPr>
          <a:xfrm>
            <a:off x="2483768" y="2492896"/>
            <a:ext cx="4536504" cy="29523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b="1" dirty="0" smtClean="0"/>
              <a:t>A. TABİÎ MED </a:t>
            </a:r>
            <a:r>
              <a:rPr lang="tr-TR" sz="2800" dirty="0" smtClean="0"/>
              <a:t> </a:t>
            </a:r>
            <a:r>
              <a:rPr lang="ar-SA" sz="2800" dirty="0" smtClean="0"/>
              <a:t>( المَدُّ الطّبِيعِيُّ )</a:t>
            </a:r>
            <a:endParaRPr lang="tr-TR" sz="2800" b="1" dirty="0" smtClean="0"/>
          </a:p>
          <a:p>
            <a:r>
              <a:rPr lang="tr-TR" sz="2800" b="1" dirty="0" smtClean="0"/>
              <a:t>B. FER’Î MED </a:t>
            </a:r>
            <a:r>
              <a:rPr lang="ar-SA" sz="2800" dirty="0" smtClean="0"/>
              <a:t>( اَلْمَدُّ الْفَرْعِيُّ )</a:t>
            </a:r>
            <a:endParaRPr lang="tr-TR" sz="2800" b="1" dirty="0" smtClean="0"/>
          </a:p>
          <a:p>
            <a:r>
              <a:rPr lang="tr-TR" sz="2800" b="1" dirty="0" smtClean="0"/>
              <a:t>    </a:t>
            </a:r>
            <a:r>
              <a:rPr lang="tr-TR" sz="2000" i="1" dirty="0" smtClean="0"/>
              <a:t>1. MEDD-İ MUTTASIL </a:t>
            </a:r>
            <a:r>
              <a:rPr lang="ar-SA" sz="2000" i="1" dirty="0" smtClean="0"/>
              <a:t>( اَلْمَدُّ الْمُتَّصِلُ )</a:t>
            </a:r>
            <a:r>
              <a:rPr lang="tr-TR" sz="2000" i="1" dirty="0" smtClean="0"/>
              <a:t> </a:t>
            </a:r>
          </a:p>
          <a:p>
            <a:r>
              <a:rPr lang="tr-TR" sz="2000" i="1" dirty="0" smtClean="0"/>
              <a:t>     2. MEDD-İ MUNFASIL </a:t>
            </a:r>
            <a:r>
              <a:rPr lang="ar-SA" sz="2000" i="1" dirty="0" smtClean="0"/>
              <a:t> ( اَلْمَدُّ الْمُنْفَصِلُ )</a:t>
            </a:r>
            <a:endParaRPr lang="tr-TR" sz="2000" i="1" dirty="0" smtClean="0"/>
          </a:p>
          <a:p>
            <a:r>
              <a:rPr lang="tr-TR" sz="2000" i="1" dirty="0" smtClean="0"/>
              <a:t>     3. MEDD-İ LÂZIM </a:t>
            </a:r>
            <a:r>
              <a:rPr lang="ar-SA" sz="2000" i="1" dirty="0" smtClean="0"/>
              <a:t> ( اَلْمَدُّ اللّازِمُ )</a:t>
            </a:r>
            <a:endParaRPr lang="tr-TR" sz="2000" i="1" dirty="0" smtClean="0"/>
          </a:p>
          <a:p>
            <a:r>
              <a:rPr lang="tr-TR" sz="2000" i="1" dirty="0" smtClean="0"/>
              <a:t>     4. MEDD-İ ÂRIZ  </a:t>
            </a:r>
            <a:r>
              <a:rPr lang="ar-SA" sz="2000" i="1" dirty="0" smtClean="0"/>
              <a:t> ( اَلْمَدُّ الْعَارِضُ )</a:t>
            </a:r>
            <a:endParaRPr lang="tr-TR" sz="2800" i="1" dirty="0" smtClean="0"/>
          </a:p>
          <a:p>
            <a:r>
              <a:rPr lang="tr-TR" sz="2800" b="1" dirty="0" smtClean="0"/>
              <a:t>C. MEDD-İ LÎN </a:t>
            </a:r>
            <a:r>
              <a:rPr lang="ar-SA" sz="2800" b="1" dirty="0" smtClean="0"/>
              <a:t>      </a:t>
            </a:r>
            <a:r>
              <a:rPr lang="ar-SA" sz="2400" b="1" dirty="0" smtClean="0"/>
              <a:t>( اَلْمَدُّ اللِّينُ )</a:t>
            </a:r>
            <a:endParaRPr lang="tr-TR" sz="2400" b="1" dirty="0" smtClean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9022683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0" name="21 Dirsek Bağlayıcısı"/>
          <p:cNvCxnSpPr/>
          <p:nvPr/>
        </p:nvCxnSpPr>
        <p:spPr>
          <a:xfrm flipV="1">
            <a:off x="4499992" y="1484784"/>
            <a:ext cx="1872208" cy="936104"/>
          </a:xfrm>
          <a:prstGeom prst="bentConnector3">
            <a:avLst>
              <a:gd name="adj1" fmla="val -1411"/>
            </a:avLst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88224" y="1484784"/>
            <a:ext cx="2237356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4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Takdîr</a:t>
            </a:r>
            <a:r>
              <a:rPr lang="tr-TR" sz="24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-i (gizli) Harf-i </a:t>
            </a:r>
            <a:r>
              <a:rPr lang="tr-TR" sz="24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med</a:t>
            </a:r>
            <a:r>
              <a:rPr lang="tr-TR" sz="24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 var</a:t>
            </a:r>
            <a:endParaRPr lang="tr-TR" sz="2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cxnSp>
        <p:nvCxnSpPr>
          <p:cNvPr id="29" name="31 Dirsek Bağlayıcısı"/>
          <p:cNvCxnSpPr/>
          <p:nvPr/>
        </p:nvCxnSpPr>
        <p:spPr>
          <a:xfrm rot="10800000">
            <a:off x="2411760" y="1628800"/>
            <a:ext cx="1368152" cy="792088"/>
          </a:xfrm>
          <a:prstGeom prst="bentConnector3">
            <a:avLst>
              <a:gd name="adj1" fmla="val -126"/>
            </a:avLst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395536" y="1268760"/>
            <a:ext cx="2684038" cy="1296144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cap="none" spc="0" dirty="0" err="1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Sebeb</a:t>
            </a:r>
            <a:r>
              <a:rPr lang="tr-TR" sz="36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-i</a:t>
            </a:r>
          </a:p>
          <a:p>
            <a:pPr algn="ctr"/>
            <a:r>
              <a:rPr lang="tr-TR" sz="36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b="1" cap="none" spc="0" dirty="0" err="1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Med</a:t>
            </a:r>
            <a:r>
              <a:rPr lang="tr-TR" sz="36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yok</a:t>
            </a:r>
            <a:endParaRPr lang="tr-TR" sz="36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123 Dikdörtgen"/>
          <p:cNvSpPr/>
          <p:nvPr/>
        </p:nvSpPr>
        <p:spPr>
          <a:xfrm>
            <a:off x="1835696" y="332656"/>
            <a:ext cx="4801060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cap="none" spc="0" baseline="0" dirty="0">
                <a:ln/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ar-SA" sz="7200" b="1" dirty="0" smtClean="0"/>
              <a:t>المَدُّ الطّبِيعِيُّ 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924944"/>
            <a:ext cx="108012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16 Oval"/>
          <p:cNvSpPr/>
          <p:nvPr/>
        </p:nvSpPr>
        <p:spPr>
          <a:xfrm>
            <a:off x="4211960" y="1484784"/>
            <a:ext cx="576064" cy="3744416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15 Oval"/>
          <p:cNvSpPr/>
          <p:nvPr/>
        </p:nvSpPr>
        <p:spPr>
          <a:xfrm>
            <a:off x="3563888" y="1412776"/>
            <a:ext cx="432049" cy="3960440"/>
          </a:xfrm>
          <a:prstGeom prst="ellipse">
            <a:avLst/>
          </a:prstGeom>
          <a:solidFill>
            <a:schemeClr val="tx2">
              <a:lumMod val="60000"/>
              <a:lumOff val="40000"/>
              <a:alpha val="12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17 Oval"/>
          <p:cNvSpPr/>
          <p:nvPr/>
        </p:nvSpPr>
        <p:spPr>
          <a:xfrm>
            <a:off x="3563888" y="1700808"/>
            <a:ext cx="1368152" cy="4248472"/>
          </a:xfrm>
          <a:prstGeom prst="ellipse">
            <a:avLst/>
          </a:prstGeom>
          <a:solidFill>
            <a:schemeClr val="accent1">
              <a:alpha val="16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23 Dikdörtgen"/>
          <p:cNvSpPr/>
          <p:nvPr/>
        </p:nvSpPr>
        <p:spPr>
          <a:xfrm>
            <a:off x="539552" y="5733256"/>
            <a:ext cx="61206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ln/>
                <a:solidFill>
                  <a:schemeClr val="accent2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Not: </a:t>
            </a:r>
            <a:r>
              <a:rPr lang="tr-TR" sz="2000" b="1" dirty="0" smtClean="0">
                <a:ln/>
                <a:solidFill>
                  <a:schemeClr val="accent2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Zamirden </a:t>
            </a:r>
            <a:r>
              <a:rPr lang="tr-TR" sz="2000" b="1" dirty="0" smtClean="0">
                <a:ln/>
                <a:solidFill>
                  <a:schemeClr val="accent2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önceki harfin müteharrik oluşundan </a:t>
            </a:r>
            <a:r>
              <a:rPr lang="tr-TR" sz="2000" b="1" dirty="0" smtClean="0">
                <a:ln/>
                <a:solidFill>
                  <a:schemeClr val="accent2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hareketle bir harfi </a:t>
            </a:r>
            <a:r>
              <a:rPr lang="tr-TR" sz="2000" b="1" dirty="0" err="1" smtClean="0">
                <a:ln/>
                <a:solidFill>
                  <a:schemeClr val="accent2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med</a:t>
            </a:r>
            <a:r>
              <a:rPr lang="tr-TR" sz="2000" b="1" dirty="0" smtClean="0">
                <a:ln/>
                <a:solidFill>
                  <a:schemeClr val="accent2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takdir edilir.</a:t>
            </a:r>
            <a:endParaRPr lang="tr-TR" sz="20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1629678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4" grpId="0"/>
      <p:bldP spid="43" grpId="0"/>
      <p:bldP spid="19" grpId="0" animBg="1"/>
      <p:bldP spid="28" grpId="0" animBg="1"/>
      <p:bldP spid="42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23 Dikdörtgen"/>
          <p:cNvSpPr/>
          <p:nvPr/>
        </p:nvSpPr>
        <p:spPr>
          <a:xfrm>
            <a:off x="2411760" y="1340768"/>
            <a:ext cx="4608512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cap="none" spc="0" dirty="0" smtClean="0">
                <a:ln/>
                <a:solidFill>
                  <a:schemeClr val="accent2">
                    <a:lumMod val="50000"/>
                  </a:schemeClr>
                </a:solidFill>
                <a:effectLst/>
                <a:latin typeface="Traditional Arabic" pitchFamily="18" charset="-78"/>
                <a:cs typeface="Traditional Arabic" pitchFamily="18" charset="-78"/>
              </a:rPr>
              <a:t>HÜKMÜ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57 Dikdörtgen"/>
          <p:cNvSpPr/>
          <p:nvPr/>
        </p:nvSpPr>
        <p:spPr>
          <a:xfrm>
            <a:off x="1979712" y="2780928"/>
            <a:ext cx="4968552" cy="24482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400" b="1" dirty="0" smtClean="0"/>
              <a:t>	</a:t>
            </a:r>
            <a:r>
              <a:rPr lang="tr-TR" sz="2400" dirty="0" smtClean="0"/>
              <a:t>Bütün okuyuş şekillerinde bir elif miktarı uzatmak vaciptir.</a:t>
            </a:r>
          </a:p>
          <a:p>
            <a:pPr algn="just"/>
            <a:r>
              <a:rPr lang="tr-TR" sz="2400" dirty="0" smtClean="0"/>
              <a:t>	 Bununla birlikte </a:t>
            </a:r>
            <a:r>
              <a:rPr lang="tr-TR" sz="2400" dirty="0" err="1" smtClean="0"/>
              <a:t>hadr</a:t>
            </a:r>
            <a:r>
              <a:rPr lang="tr-TR" sz="2400" dirty="0" smtClean="0"/>
              <a:t> okuyuşunun bir elif miktarı ile </a:t>
            </a:r>
            <a:r>
              <a:rPr lang="tr-TR" sz="2400" dirty="0" err="1" smtClean="0"/>
              <a:t>tahkîk</a:t>
            </a:r>
            <a:r>
              <a:rPr lang="tr-TR" sz="2400" dirty="0" smtClean="0"/>
              <a:t> okuyuşun bir elif miktarı kıraatin doğası gereği biraz farklılık </a:t>
            </a:r>
            <a:r>
              <a:rPr lang="tr-TR" sz="2400" dirty="0" err="1" smtClean="0"/>
              <a:t>arzedebilir</a:t>
            </a:r>
            <a:r>
              <a:rPr lang="tr-TR" sz="2400" dirty="0" smtClean="0"/>
              <a:t>. 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9022683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339752" y="1268760"/>
            <a:ext cx="4071966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dirty="0" smtClean="0"/>
              <a:t> المَدُّ الطّبِيعِيُّ</a:t>
            </a:r>
            <a:endParaRPr lang="tr-TR" sz="4800" b="1" dirty="0" smtClean="0"/>
          </a:p>
          <a:p>
            <a:pPr algn="ctr"/>
            <a:endParaRPr lang="tr-TR" sz="54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619672" y="2708920"/>
            <a:ext cx="5976664" cy="25202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tr-TR" sz="2000" dirty="0" smtClean="0"/>
          </a:p>
          <a:p>
            <a:pPr>
              <a:buFont typeface="Wingdings" pitchFamily="2" charset="2"/>
              <a:buChar char="§"/>
            </a:pPr>
            <a:r>
              <a:rPr lang="tr-TR" sz="2000" dirty="0" smtClean="0"/>
              <a:t>Med harfinden sonra sebeb-i </a:t>
            </a:r>
            <a:r>
              <a:rPr lang="tr-TR" sz="2000" dirty="0" err="1" smtClean="0"/>
              <a:t>med</a:t>
            </a:r>
            <a:r>
              <a:rPr lang="tr-TR" sz="2000" dirty="0" smtClean="0"/>
              <a:t> bulunmadığında oluşan </a:t>
            </a:r>
            <a:r>
              <a:rPr lang="tr-TR" sz="2000" dirty="0" err="1" smtClean="0"/>
              <a:t>tecvid</a:t>
            </a:r>
            <a:r>
              <a:rPr lang="tr-TR" sz="2000" dirty="0" smtClean="0"/>
              <a:t> kuralıdır. </a:t>
            </a:r>
          </a:p>
          <a:p>
            <a:endParaRPr lang="tr-TR" sz="2000" dirty="0" smtClean="0"/>
          </a:p>
          <a:p>
            <a:r>
              <a:rPr lang="tr-TR" sz="2000" dirty="0" smtClean="0"/>
              <a:t>Diğer İsimlendirmeler</a:t>
            </a:r>
          </a:p>
          <a:p>
            <a:pPr>
              <a:buFont typeface="Wingdings" pitchFamily="2" charset="2"/>
              <a:buChar char="Ø"/>
            </a:pPr>
            <a:r>
              <a:rPr lang="tr-TR" sz="2000" b="1" dirty="0" smtClean="0"/>
              <a:t>el-</a:t>
            </a:r>
            <a:r>
              <a:rPr lang="tr-TR" sz="2000" b="1" dirty="0" err="1" smtClean="0"/>
              <a:t>meddü’l</a:t>
            </a:r>
            <a:r>
              <a:rPr lang="tr-TR" sz="2000" b="1" dirty="0" smtClean="0"/>
              <a:t>-aslî</a:t>
            </a:r>
            <a:r>
              <a:rPr lang="tr-TR" sz="2000" dirty="0" smtClean="0"/>
              <a:t> </a:t>
            </a:r>
            <a:r>
              <a:rPr lang="ar-SA" sz="2000" dirty="0" smtClean="0"/>
              <a:t>( المدُّ الأصْلِيُّ ) </a:t>
            </a:r>
            <a:endParaRPr lang="tr-TR" sz="2000" dirty="0" smtClean="0"/>
          </a:p>
          <a:p>
            <a:pPr>
              <a:buFont typeface="Wingdings" pitchFamily="2" charset="2"/>
              <a:buChar char="Ø"/>
            </a:pPr>
            <a:r>
              <a:rPr lang="tr-TR" sz="2000" b="1" dirty="0" smtClean="0"/>
              <a:t>el-</a:t>
            </a:r>
            <a:r>
              <a:rPr lang="tr-TR" sz="2000" b="1" dirty="0" err="1" smtClean="0"/>
              <a:t>meddü’z</a:t>
            </a:r>
            <a:r>
              <a:rPr lang="tr-TR" sz="2000" b="1" dirty="0" smtClean="0"/>
              <a:t>-</a:t>
            </a:r>
            <a:r>
              <a:rPr lang="tr-TR" sz="2000" b="1" dirty="0" err="1" smtClean="0"/>
              <a:t>zâtî</a:t>
            </a:r>
            <a:r>
              <a:rPr lang="tr-TR" sz="2000" dirty="0" smtClean="0"/>
              <a:t> </a:t>
            </a:r>
            <a:r>
              <a:rPr lang="ar-SA" sz="2000" dirty="0" smtClean="0"/>
              <a:t>( المدُّ الذَّاتِيُّ )</a:t>
            </a:r>
            <a:endParaRPr lang="tr-TR" sz="2000" dirty="0" smtClean="0"/>
          </a:p>
          <a:p>
            <a:endParaRPr lang="tr-TR" sz="2000" dirty="0" smtClean="0"/>
          </a:p>
          <a:p>
            <a:endParaRPr lang="tr-TR" sz="3200" b="1" u="sng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9958599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57 Dikdörtgen"/>
          <p:cNvSpPr/>
          <p:nvPr/>
        </p:nvSpPr>
        <p:spPr>
          <a:xfrm>
            <a:off x="539552" y="2492896"/>
            <a:ext cx="7632848" cy="331236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5400" dirty="0" smtClean="0">
                <a:latin typeface="Traditional Arabic" pitchFamily="18" charset="-78"/>
                <a:cs typeface="Traditional Arabic" pitchFamily="18" charset="-78"/>
              </a:rPr>
              <a:t>قَ</a:t>
            </a:r>
            <a:r>
              <a:rPr lang="ar-SA" sz="5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</a:t>
            </a:r>
            <a:r>
              <a:rPr lang="ar-SA" sz="5400" dirty="0" smtClean="0">
                <a:latin typeface="Traditional Arabic" pitchFamily="18" charset="-78"/>
                <a:cs typeface="Traditional Arabic" pitchFamily="18" charset="-78"/>
              </a:rPr>
              <a:t>لُ</a:t>
            </a:r>
            <a:r>
              <a:rPr lang="ar-SA" sz="5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5400" dirty="0" smtClean="0">
                <a:latin typeface="Traditional Arabic" pitchFamily="18" charset="-78"/>
                <a:cs typeface="Traditional Arabic" pitchFamily="18" charset="-78"/>
              </a:rPr>
              <a:t>ا أُ</a:t>
            </a:r>
            <a:r>
              <a:rPr lang="ar-SA" sz="5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5400" dirty="0" smtClean="0">
                <a:latin typeface="Traditional Arabic" pitchFamily="18" charset="-78"/>
                <a:cs typeface="Traditional Arabic" pitchFamily="18" charset="-78"/>
              </a:rPr>
              <a:t>ذِ</a:t>
            </a:r>
            <a:r>
              <a:rPr lang="ar-SA" sz="5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ي</a:t>
            </a:r>
            <a:r>
              <a:rPr lang="ar-SA" sz="5400" dirty="0" smtClean="0">
                <a:latin typeface="Traditional Arabic" pitchFamily="18" charset="-78"/>
                <a:cs typeface="Traditional Arabic" pitchFamily="18" charset="-78"/>
              </a:rPr>
              <a:t>نَ</a:t>
            </a:r>
            <a:r>
              <a:rPr lang="ar-SA" sz="5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</a:t>
            </a:r>
            <a:r>
              <a:rPr lang="ar-SA" sz="54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1600" dirty="0" smtClean="0">
                <a:latin typeface="Traditional Arabic" pitchFamily="18" charset="-78"/>
                <a:cs typeface="Traditional Arabic" pitchFamily="18" charset="-78"/>
              </a:rPr>
              <a:t>{الأعراف/129}</a:t>
            </a:r>
            <a:endParaRPr lang="tr-TR" sz="20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/>
            <a:r>
              <a:rPr lang="ar-SA" sz="2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5400" dirty="0" smtClean="0">
                <a:latin typeface="Traditional Arabic" pitchFamily="18" charset="-78"/>
                <a:cs typeface="Traditional Arabic" pitchFamily="18" charset="-78"/>
              </a:rPr>
              <a:t>وَأُ</a:t>
            </a:r>
            <a:r>
              <a:rPr lang="ar-SA" sz="5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5400" dirty="0" smtClean="0">
                <a:latin typeface="Traditional Arabic" pitchFamily="18" charset="-78"/>
                <a:cs typeface="Traditional Arabic" pitchFamily="18" charset="-78"/>
              </a:rPr>
              <a:t>تِ</a:t>
            </a:r>
            <a:r>
              <a:rPr lang="ar-SA" sz="5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ي</a:t>
            </a:r>
            <a:r>
              <a:rPr lang="ar-SA" sz="5400" dirty="0" smtClean="0">
                <a:latin typeface="Traditional Arabic" pitchFamily="18" charset="-78"/>
                <a:cs typeface="Traditional Arabic" pitchFamily="18" charset="-78"/>
              </a:rPr>
              <a:t>نَ</a:t>
            </a:r>
            <a:r>
              <a:rPr lang="ar-SA" sz="5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</a:t>
            </a:r>
            <a:r>
              <a:rPr lang="ar-SA" sz="5400" dirty="0" smtClean="0">
                <a:latin typeface="Traditional Arabic" pitchFamily="18" charset="-78"/>
                <a:cs typeface="Traditional Arabic" pitchFamily="18" charset="-78"/>
              </a:rPr>
              <a:t> مِنْ كُلِّ شَيْءٍ </a:t>
            </a:r>
            <a:r>
              <a:rPr lang="ar-SA" sz="1600" dirty="0" smtClean="0">
                <a:latin typeface="Traditional Arabic" pitchFamily="18" charset="-78"/>
                <a:cs typeface="Traditional Arabic" pitchFamily="18" charset="-78"/>
              </a:rPr>
              <a:t>{النمل/16}</a:t>
            </a:r>
            <a:endParaRPr lang="tr-TR" sz="20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/>
            <a:r>
              <a:rPr lang="ar-SA" sz="5400" dirty="0" smtClean="0">
                <a:latin typeface="Traditional Arabic" pitchFamily="18" charset="-78"/>
                <a:cs typeface="Traditional Arabic" pitchFamily="18" charset="-78"/>
              </a:rPr>
              <a:t>ذَلِكَ مِنْ أَنبَاءِ الْغَيْبِ نُ</a:t>
            </a:r>
            <a:r>
              <a:rPr lang="ar-SA" sz="5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5400" dirty="0" smtClean="0">
                <a:latin typeface="Traditional Arabic" pitchFamily="18" charset="-78"/>
                <a:cs typeface="Traditional Arabic" pitchFamily="18" charset="-78"/>
              </a:rPr>
              <a:t>حِ</a:t>
            </a:r>
            <a:r>
              <a:rPr lang="ar-SA" sz="5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ي</a:t>
            </a:r>
            <a:r>
              <a:rPr lang="ar-SA" sz="5400" dirty="0" smtClean="0">
                <a:latin typeface="Traditional Arabic" pitchFamily="18" charset="-78"/>
                <a:cs typeface="Traditional Arabic" pitchFamily="18" charset="-78"/>
              </a:rPr>
              <a:t>هَ</a:t>
            </a:r>
            <a:r>
              <a:rPr lang="ar-SA" sz="5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</a:t>
            </a:r>
            <a:r>
              <a:rPr lang="ar-SA" sz="5400" dirty="0" smtClean="0">
                <a:latin typeface="Traditional Arabic" pitchFamily="18" charset="-78"/>
                <a:cs typeface="Traditional Arabic" pitchFamily="18" charset="-78"/>
              </a:rPr>
              <a:t> إِلَيْكَ </a:t>
            </a:r>
            <a:r>
              <a:rPr lang="ar-SA" sz="1600" dirty="0" smtClean="0">
                <a:latin typeface="Traditional Arabic" pitchFamily="18" charset="-78"/>
                <a:cs typeface="Traditional Arabic" pitchFamily="18" charset="-78"/>
              </a:rPr>
              <a:t>{هود/49} </a:t>
            </a:r>
            <a:endParaRPr lang="tr-TR" sz="20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/>
            <a:endParaRPr lang="tr-TR" sz="2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123 Dikdörtgen"/>
          <p:cNvSpPr/>
          <p:nvPr/>
        </p:nvSpPr>
        <p:spPr>
          <a:xfrm>
            <a:off x="1835696" y="1340768"/>
            <a:ext cx="4752528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smtClean="0"/>
              <a:t>ÖRNEKLER</a:t>
            </a:r>
            <a:endParaRPr lang="tr-TR" sz="3600" dirty="0"/>
          </a:p>
          <a:p>
            <a:pPr algn="ctr"/>
            <a:endParaRPr lang="tr-TR" sz="5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6207003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17 Metin kutusu"/>
          <p:cNvSpPr txBox="1"/>
          <p:nvPr/>
        </p:nvSpPr>
        <p:spPr>
          <a:xfrm>
            <a:off x="3707904" y="2204864"/>
            <a:ext cx="3024336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3900" b="1" dirty="0" smtClean="0">
                <a:latin typeface="Traditional Arabic" pitchFamily="18" charset="-78"/>
                <a:cs typeface="Traditional Arabic" pitchFamily="18" charset="-78"/>
              </a:rPr>
              <a:t>قَ</a:t>
            </a:r>
            <a:r>
              <a:rPr lang="ar-SA" sz="139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</a:t>
            </a:r>
            <a:r>
              <a:rPr lang="ar-SA" sz="13900" b="1" dirty="0" smtClean="0">
                <a:latin typeface="Traditional Arabic" pitchFamily="18" charset="-78"/>
                <a:cs typeface="Traditional Arabic" pitchFamily="18" charset="-78"/>
              </a:rPr>
              <a:t>لُوا</a:t>
            </a:r>
            <a:r>
              <a:rPr lang="tr-TR" sz="139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139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tr-TR" sz="139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9" name="16 Oval"/>
          <p:cNvSpPr/>
          <p:nvPr/>
        </p:nvSpPr>
        <p:spPr>
          <a:xfrm>
            <a:off x="5004048" y="1556792"/>
            <a:ext cx="360040" cy="3467100"/>
          </a:xfrm>
          <a:prstGeom prst="ellipse">
            <a:avLst/>
          </a:prstGeom>
          <a:solidFill>
            <a:schemeClr val="accent3">
              <a:lumMod val="75000"/>
              <a:alpha val="5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0" name="21 Dirsek Bağlayıcısı"/>
          <p:cNvCxnSpPr/>
          <p:nvPr/>
        </p:nvCxnSpPr>
        <p:spPr>
          <a:xfrm flipV="1">
            <a:off x="5220072" y="1928886"/>
            <a:ext cx="1440160" cy="492002"/>
          </a:xfrm>
          <a:prstGeom prst="bentConnector3">
            <a:avLst>
              <a:gd name="adj1" fmla="val -4303"/>
            </a:avLst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16216" y="1484784"/>
            <a:ext cx="2237356" cy="1224136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Harf-i </a:t>
            </a:r>
            <a:r>
              <a:rPr lang="tr-TR" sz="36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med</a:t>
            </a:r>
            <a:endParaRPr lang="tr-TR" sz="3600" b="1" dirty="0" smtClean="0">
              <a:ln/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tr-TR" sz="36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var</a:t>
            </a:r>
            <a:endParaRPr lang="tr-TR" sz="36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28" name="15 Oval"/>
          <p:cNvSpPr/>
          <p:nvPr/>
        </p:nvSpPr>
        <p:spPr>
          <a:xfrm>
            <a:off x="4644007" y="1628800"/>
            <a:ext cx="288033" cy="3467100"/>
          </a:xfrm>
          <a:prstGeom prst="ellipse">
            <a:avLst/>
          </a:prstGeom>
          <a:solidFill>
            <a:schemeClr val="tx2">
              <a:lumMod val="60000"/>
              <a:lumOff val="40000"/>
              <a:alpha val="4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9" name="31 Dirsek Bağlayıcısı"/>
          <p:cNvCxnSpPr/>
          <p:nvPr/>
        </p:nvCxnSpPr>
        <p:spPr>
          <a:xfrm rot="10800000">
            <a:off x="2915816" y="1700808"/>
            <a:ext cx="1800200" cy="288032"/>
          </a:xfrm>
          <a:prstGeom prst="bentConnector3">
            <a:avLst>
              <a:gd name="adj1" fmla="val -3468"/>
            </a:avLst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395536" y="1268760"/>
            <a:ext cx="2684038" cy="1296144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cap="none" spc="0" dirty="0" err="1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Sebeb</a:t>
            </a:r>
            <a:r>
              <a:rPr lang="tr-TR" sz="36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-i</a:t>
            </a:r>
          </a:p>
          <a:p>
            <a:pPr algn="ctr"/>
            <a:r>
              <a:rPr lang="tr-TR" sz="36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b="1" cap="none" spc="0" dirty="0" err="1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Med</a:t>
            </a:r>
            <a:r>
              <a:rPr lang="tr-TR" sz="36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yok</a:t>
            </a:r>
            <a:endParaRPr lang="tr-TR" sz="36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17 Oval"/>
          <p:cNvSpPr/>
          <p:nvPr/>
        </p:nvSpPr>
        <p:spPr>
          <a:xfrm>
            <a:off x="4572000" y="1268760"/>
            <a:ext cx="1080120" cy="4248472"/>
          </a:xfrm>
          <a:prstGeom prst="ellipse">
            <a:avLst/>
          </a:prstGeom>
          <a:solidFill>
            <a:schemeClr val="accent1">
              <a:alpha val="58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123 Dikdörtgen"/>
          <p:cNvSpPr/>
          <p:nvPr/>
        </p:nvSpPr>
        <p:spPr>
          <a:xfrm>
            <a:off x="2555776" y="404664"/>
            <a:ext cx="4801060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cap="none" spc="0" baseline="0" dirty="0">
                <a:ln/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ar-SA" sz="7200" b="1" dirty="0" smtClean="0">
                <a:latin typeface="Traditional Arabic" pitchFamily="18" charset="-78"/>
                <a:cs typeface="Traditional Arabic" pitchFamily="18" charset="-78"/>
              </a:rPr>
              <a:t>المَدُّ الطّبِيعِيُّ 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5" grpId="0"/>
      <p:bldP spid="28" grpId="0" animBg="1"/>
      <p:bldP spid="34" grpId="0"/>
      <p:bldP spid="42" grpId="0" animBg="1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17 Metin kutusu"/>
          <p:cNvSpPr txBox="1"/>
          <p:nvPr/>
        </p:nvSpPr>
        <p:spPr>
          <a:xfrm>
            <a:off x="3707904" y="2204864"/>
            <a:ext cx="3024336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9600" dirty="0" smtClean="0"/>
              <a:t>نُوحِيهَا</a:t>
            </a:r>
            <a:r>
              <a:rPr lang="tr-TR" sz="139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139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tr-TR" sz="139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9" name="16 Oval"/>
          <p:cNvSpPr/>
          <p:nvPr/>
        </p:nvSpPr>
        <p:spPr>
          <a:xfrm>
            <a:off x="5652120" y="1412776"/>
            <a:ext cx="360040" cy="3467100"/>
          </a:xfrm>
          <a:prstGeom prst="ellipse">
            <a:avLst/>
          </a:prstGeom>
          <a:solidFill>
            <a:schemeClr val="accent3">
              <a:lumMod val="75000"/>
              <a:alpha val="5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0" name="21 Dirsek Bağlayıcısı"/>
          <p:cNvCxnSpPr/>
          <p:nvPr/>
        </p:nvCxnSpPr>
        <p:spPr>
          <a:xfrm rot="5400000" flipH="1" flipV="1">
            <a:off x="5802163" y="1994867"/>
            <a:ext cx="924050" cy="792088"/>
          </a:xfrm>
          <a:prstGeom prst="bentConnector3">
            <a:avLst>
              <a:gd name="adj1" fmla="val 98175"/>
            </a:avLst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88224" y="1484784"/>
            <a:ext cx="2237356" cy="1224136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Harf-i </a:t>
            </a:r>
            <a:r>
              <a:rPr lang="tr-TR" sz="36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med</a:t>
            </a:r>
            <a:endParaRPr lang="tr-TR" sz="3600" b="1" dirty="0" smtClean="0">
              <a:ln/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tr-TR" sz="36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var</a:t>
            </a:r>
            <a:endParaRPr lang="tr-TR" sz="36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28" name="15 Oval"/>
          <p:cNvSpPr/>
          <p:nvPr/>
        </p:nvSpPr>
        <p:spPr>
          <a:xfrm>
            <a:off x="5076056" y="1412776"/>
            <a:ext cx="288033" cy="3467100"/>
          </a:xfrm>
          <a:prstGeom prst="ellipse">
            <a:avLst/>
          </a:prstGeom>
          <a:solidFill>
            <a:schemeClr val="tx2">
              <a:lumMod val="60000"/>
              <a:lumOff val="40000"/>
              <a:alpha val="4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9" name="31 Dirsek Bağlayıcısı"/>
          <p:cNvCxnSpPr/>
          <p:nvPr/>
        </p:nvCxnSpPr>
        <p:spPr>
          <a:xfrm rot="10800000">
            <a:off x="2915816" y="1700808"/>
            <a:ext cx="2304256" cy="1008112"/>
          </a:xfrm>
          <a:prstGeom prst="bentConnector3">
            <a:avLst>
              <a:gd name="adj1" fmla="val 396"/>
            </a:avLst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395536" y="1268760"/>
            <a:ext cx="2684038" cy="1296144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cap="none" spc="0" dirty="0" err="1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Sebeb</a:t>
            </a:r>
            <a:r>
              <a:rPr lang="tr-TR" sz="36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-i</a:t>
            </a:r>
          </a:p>
          <a:p>
            <a:pPr algn="ctr"/>
            <a:r>
              <a:rPr lang="tr-TR" sz="36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b="1" cap="none" spc="0" dirty="0" err="1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Med</a:t>
            </a:r>
            <a:r>
              <a:rPr lang="tr-TR" sz="36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yok</a:t>
            </a:r>
            <a:endParaRPr lang="tr-TR" sz="36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17 Oval"/>
          <p:cNvSpPr/>
          <p:nvPr/>
        </p:nvSpPr>
        <p:spPr>
          <a:xfrm>
            <a:off x="5004048" y="1052736"/>
            <a:ext cx="1080120" cy="4248472"/>
          </a:xfrm>
          <a:prstGeom prst="ellipse">
            <a:avLst/>
          </a:prstGeom>
          <a:solidFill>
            <a:schemeClr val="accent1">
              <a:alpha val="58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123 Dikdörtgen"/>
          <p:cNvSpPr/>
          <p:nvPr/>
        </p:nvSpPr>
        <p:spPr>
          <a:xfrm>
            <a:off x="2555776" y="404664"/>
            <a:ext cx="4801060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cap="none" spc="0" baseline="0" dirty="0">
                <a:ln/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ar-SA" sz="7200" b="1" dirty="0" smtClean="0">
                <a:latin typeface="Traditional Arabic" pitchFamily="18" charset="-78"/>
                <a:cs typeface="Traditional Arabic" pitchFamily="18" charset="-78"/>
              </a:rPr>
              <a:t>المَدُّ الطّبِيعِيُّ 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2315133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5" grpId="0"/>
      <p:bldP spid="28" grpId="0" animBg="1"/>
      <p:bldP spid="34" grpId="0"/>
      <p:bldP spid="42" grpId="0" animBg="1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17 Metin kutusu"/>
          <p:cNvSpPr txBox="1"/>
          <p:nvPr/>
        </p:nvSpPr>
        <p:spPr>
          <a:xfrm>
            <a:off x="3707904" y="2204864"/>
            <a:ext cx="3024336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9600" dirty="0" smtClean="0"/>
              <a:t>نُوحِيهَا</a:t>
            </a:r>
            <a:r>
              <a:rPr lang="tr-TR" sz="139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139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tr-TR" sz="139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9" name="16 Oval"/>
          <p:cNvSpPr/>
          <p:nvPr/>
        </p:nvSpPr>
        <p:spPr>
          <a:xfrm>
            <a:off x="4572000" y="1340768"/>
            <a:ext cx="360040" cy="3467100"/>
          </a:xfrm>
          <a:prstGeom prst="ellipse">
            <a:avLst/>
          </a:prstGeom>
          <a:solidFill>
            <a:schemeClr val="accent3">
              <a:lumMod val="75000"/>
              <a:alpha val="5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0" name="21 Dirsek Bağlayıcısı"/>
          <p:cNvCxnSpPr/>
          <p:nvPr/>
        </p:nvCxnSpPr>
        <p:spPr>
          <a:xfrm flipV="1">
            <a:off x="4788024" y="1772816"/>
            <a:ext cx="1872208" cy="936104"/>
          </a:xfrm>
          <a:prstGeom prst="bentConnector3">
            <a:avLst>
              <a:gd name="adj1" fmla="val -1411"/>
            </a:avLst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88224" y="1484784"/>
            <a:ext cx="2237356" cy="1224136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Harf-i </a:t>
            </a:r>
            <a:r>
              <a:rPr lang="tr-TR" sz="36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med</a:t>
            </a:r>
            <a:endParaRPr lang="tr-TR" sz="3600" b="1" dirty="0" smtClean="0">
              <a:ln/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tr-TR" sz="36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var</a:t>
            </a:r>
            <a:endParaRPr lang="tr-TR" sz="36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28" name="15 Oval"/>
          <p:cNvSpPr/>
          <p:nvPr/>
        </p:nvSpPr>
        <p:spPr>
          <a:xfrm>
            <a:off x="4139952" y="1412776"/>
            <a:ext cx="288033" cy="3467100"/>
          </a:xfrm>
          <a:prstGeom prst="ellipse">
            <a:avLst/>
          </a:prstGeom>
          <a:solidFill>
            <a:schemeClr val="tx2">
              <a:lumMod val="60000"/>
              <a:lumOff val="40000"/>
              <a:alpha val="4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9" name="31 Dirsek Bağlayıcısı"/>
          <p:cNvCxnSpPr/>
          <p:nvPr/>
        </p:nvCxnSpPr>
        <p:spPr>
          <a:xfrm rot="10800000">
            <a:off x="2915816" y="1700808"/>
            <a:ext cx="1368152" cy="792088"/>
          </a:xfrm>
          <a:prstGeom prst="bentConnector3">
            <a:avLst>
              <a:gd name="adj1" fmla="val -126"/>
            </a:avLst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395536" y="1268760"/>
            <a:ext cx="2684038" cy="1296144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cap="none" spc="0" dirty="0" err="1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Sebeb</a:t>
            </a:r>
            <a:r>
              <a:rPr lang="tr-TR" sz="36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-i</a:t>
            </a:r>
          </a:p>
          <a:p>
            <a:pPr algn="ctr"/>
            <a:r>
              <a:rPr lang="tr-TR" sz="36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b="1" cap="none" spc="0" dirty="0" err="1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Med</a:t>
            </a:r>
            <a:r>
              <a:rPr lang="tr-TR" sz="36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yok</a:t>
            </a:r>
            <a:endParaRPr lang="tr-TR" sz="36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17 Oval"/>
          <p:cNvSpPr/>
          <p:nvPr/>
        </p:nvSpPr>
        <p:spPr>
          <a:xfrm>
            <a:off x="4067944" y="1196752"/>
            <a:ext cx="1080120" cy="4248472"/>
          </a:xfrm>
          <a:prstGeom prst="ellipse">
            <a:avLst/>
          </a:prstGeom>
          <a:solidFill>
            <a:schemeClr val="accent1">
              <a:alpha val="58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123 Dikdörtgen"/>
          <p:cNvSpPr/>
          <p:nvPr/>
        </p:nvSpPr>
        <p:spPr>
          <a:xfrm>
            <a:off x="2555776" y="404664"/>
            <a:ext cx="4801060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cap="none" spc="0" baseline="0" dirty="0">
                <a:ln/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ar-SA" sz="7200" b="1" dirty="0" smtClean="0">
                <a:latin typeface="Traditional Arabic" pitchFamily="18" charset="-78"/>
                <a:cs typeface="Traditional Arabic" pitchFamily="18" charset="-78"/>
              </a:rPr>
              <a:t>المَدُّ الطّبِيعِيُّ 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1629678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5" grpId="0"/>
      <p:bldP spid="28" grpId="0" animBg="1"/>
      <p:bldP spid="34" grpId="0"/>
      <p:bldP spid="42" grpId="0" animBg="1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0" name="21 Dirsek Bağlayıcısı"/>
          <p:cNvCxnSpPr/>
          <p:nvPr/>
        </p:nvCxnSpPr>
        <p:spPr>
          <a:xfrm flipV="1">
            <a:off x="4499992" y="1484784"/>
            <a:ext cx="1872208" cy="936104"/>
          </a:xfrm>
          <a:prstGeom prst="bentConnector3">
            <a:avLst>
              <a:gd name="adj1" fmla="val -1411"/>
            </a:avLst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88224" y="1484784"/>
            <a:ext cx="2237356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4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Takdîr</a:t>
            </a:r>
            <a:r>
              <a:rPr lang="tr-TR" sz="24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-i (gizli) Harf-i </a:t>
            </a:r>
            <a:r>
              <a:rPr lang="tr-TR" sz="24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med</a:t>
            </a:r>
            <a:r>
              <a:rPr lang="tr-TR" sz="24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 var</a:t>
            </a:r>
            <a:endParaRPr lang="tr-TR" sz="2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cxnSp>
        <p:nvCxnSpPr>
          <p:cNvPr id="29" name="31 Dirsek Bağlayıcısı"/>
          <p:cNvCxnSpPr/>
          <p:nvPr/>
        </p:nvCxnSpPr>
        <p:spPr>
          <a:xfrm rot="10800000">
            <a:off x="2411760" y="1628800"/>
            <a:ext cx="1368152" cy="792088"/>
          </a:xfrm>
          <a:prstGeom prst="bentConnector3">
            <a:avLst>
              <a:gd name="adj1" fmla="val -126"/>
            </a:avLst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395536" y="1268760"/>
            <a:ext cx="2684038" cy="1296144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cap="none" spc="0" dirty="0" err="1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Sebeb</a:t>
            </a:r>
            <a:r>
              <a:rPr lang="tr-TR" sz="36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-i</a:t>
            </a:r>
          </a:p>
          <a:p>
            <a:pPr algn="ctr"/>
            <a:r>
              <a:rPr lang="tr-TR" sz="36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b="1" cap="none" spc="0" dirty="0" err="1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Med</a:t>
            </a:r>
            <a:r>
              <a:rPr lang="tr-TR" sz="36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yok</a:t>
            </a:r>
            <a:endParaRPr lang="tr-TR" sz="36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123 Dikdörtgen"/>
          <p:cNvSpPr/>
          <p:nvPr/>
        </p:nvSpPr>
        <p:spPr>
          <a:xfrm>
            <a:off x="1835696" y="332656"/>
            <a:ext cx="4801060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cap="none" spc="0" baseline="0" dirty="0">
                <a:ln/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ar-SA" sz="7200" b="1" dirty="0" smtClean="0"/>
              <a:t>المَدُّ الطّبِيعِيُّ 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36912"/>
            <a:ext cx="216024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17 Oval"/>
          <p:cNvSpPr/>
          <p:nvPr/>
        </p:nvSpPr>
        <p:spPr>
          <a:xfrm>
            <a:off x="3563888" y="1700808"/>
            <a:ext cx="1368152" cy="3600400"/>
          </a:xfrm>
          <a:prstGeom prst="ellipse">
            <a:avLst/>
          </a:prstGeom>
          <a:solidFill>
            <a:schemeClr val="accent1">
              <a:alpha val="16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16 Oval"/>
          <p:cNvSpPr/>
          <p:nvPr/>
        </p:nvSpPr>
        <p:spPr>
          <a:xfrm>
            <a:off x="4211960" y="1484784"/>
            <a:ext cx="576064" cy="3456384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15 Oval"/>
          <p:cNvSpPr/>
          <p:nvPr/>
        </p:nvSpPr>
        <p:spPr>
          <a:xfrm>
            <a:off x="3563888" y="1412776"/>
            <a:ext cx="432049" cy="3528392"/>
          </a:xfrm>
          <a:prstGeom prst="ellipse">
            <a:avLst/>
          </a:prstGeom>
          <a:solidFill>
            <a:schemeClr val="tx2">
              <a:lumMod val="60000"/>
              <a:lumOff val="40000"/>
              <a:alpha val="12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123 Dikdörtgen"/>
          <p:cNvSpPr/>
          <p:nvPr/>
        </p:nvSpPr>
        <p:spPr>
          <a:xfrm>
            <a:off x="755576" y="5517232"/>
            <a:ext cx="4608512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ln/>
                <a:solidFill>
                  <a:schemeClr val="accent2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Not: Gizli harfi </a:t>
            </a:r>
            <a:r>
              <a:rPr lang="tr-TR" sz="2000" b="1" dirty="0" err="1" smtClean="0">
                <a:ln/>
                <a:solidFill>
                  <a:schemeClr val="accent2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med</a:t>
            </a:r>
            <a:r>
              <a:rPr lang="tr-TR" sz="2000" b="1" dirty="0" smtClean="0">
                <a:ln/>
                <a:solidFill>
                  <a:schemeClr val="accent2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olduğunu asar’dan </a:t>
            </a:r>
            <a:r>
              <a:rPr lang="tr-TR" sz="2000" b="1" dirty="0" err="1" smtClean="0">
                <a:ln/>
                <a:solidFill>
                  <a:schemeClr val="accent2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farkediyoruz</a:t>
            </a:r>
            <a:r>
              <a:rPr lang="tr-TR" sz="2000" b="1" dirty="0" smtClean="0">
                <a:ln/>
                <a:solidFill>
                  <a:schemeClr val="accent2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. </a:t>
            </a:r>
            <a:endParaRPr lang="tr-TR" sz="20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1629678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4" grpId="0"/>
      <p:bldP spid="43" grpId="0"/>
      <p:bldP spid="42" grpId="0" animBg="1"/>
      <p:bldP spid="19" grpId="0" animBg="1"/>
      <p:bldP spid="28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0" name="21 Dirsek Bağlayıcısı"/>
          <p:cNvCxnSpPr/>
          <p:nvPr/>
        </p:nvCxnSpPr>
        <p:spPr>
          <a:xfrm flipV="1">
            <a:off x="4499992" y="1484784"/>
            <a:ext cx="1872208" cy="936104"/>
          </a:xfrm>
          <a:prstGeom prst="bentConnector3">
            <a:avLst>
              <a:gd name="adj1" fmla="val -1411"/>
            </a:avLst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88224" y="1484784"/>
            <a:ext cx="2237356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4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Takdîr</a:t>
            </a:r>
            <a:r>
              <a:rPr lang="tr-TR" sz="24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-i (gizli) Harf-i </a:t>
            </a:r>
            <a:r>
              <a:rPr lang="tr-TR" sz="24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med</a:t>
            </a:r>
            <a:r>
              <a:rPr lang="tr-TR" sz="24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 var</a:t>
            </a:r>
            <a:endParaRPr lang="tr-TR" sz="2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cxnSp>
        <p:nvCxnSpPr>
          <p:cNvPr id="29" name="31 Dirsek Bağlayıcısı"/>
          <p:cNvCxnSpPr/>
          <p:nvPr/>
        </p:nvCxnSpPr>
        <p:spPr>
          <a:xfrm rot="10800000">
            <a:off x="2411760" y="1628800"/>
            <a:ext cx="1656184" cy="792088"/>
          </a:xfrm>
          <a:prstGeom prst="bentConnector3">
            <a:avLst>
              <a:gd name="adj1" fmla="val -2451"/>
            </a:avLst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395536" y="1268760"/>
            <a:ext cx="2684038" cy="1296144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cap="none" spc="0" dirty="0" err="1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Sebeb</a:t>
            </a:r>
            <a:r>
              <a:rPr lang="tr-TR" sz="36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-i</a:t>
            </a:r>
          </a:p>
          <a:p>
            <a:pPr algn="ctr"/>
            <a:r>
              <a:rPr lang="tr-TR" sz="36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b="1" cap="none" spc="0" dirty="0" err="1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Med</a:t>
            </a:r>
            <a:r>
              <a:rPr lang="tr-TR" sz="36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yok</a:t>
            </a:r>
            <a:endParaRPr lang="tr-TR" sz="36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123 Dikdörtgen"/>
          <p:cNvSpPr/>
          <p:nvPr/>
        </p:nvSpPr>
        <p:spPr>
          <a:xfrm>
            <a:off x="1835696" y="332656"/>
            <a:ext cx="4801060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cap="none" spc="0" baseline="0" dirty="0">
                <a:ln/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ar-SA" sz="7200" b="1" dirty="0" smtClean="0"/>
              <a:t>المَدُّ الطّبِيعِيُّ 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708920"/>
            <a:ext cx="122413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17 Oval"/>
          <p:cNvSpPr/>
          <p:nvPr/>
        </p:nvSpPr>
        <p:spPr>
          <a:xfrm>
            <a:off x="3923928" y="1700808"/>
            <a:ext cx="1008112" cy="3672408"/>
          </a:xfrm>
          <a:prstGeom prst="ellipse">
            <a:avLst/>
          </a:prstGeom>
          <a:solidFill>
            <a:schemeClr val="accent1">
              <a:alpha val="16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16 Oval"/>
          <p:cNvSpPr/>
          <p:nvPr/>
        </p:nvSpPr>
        <p:spPr>
          <a:xfrm>
            <a:off x="4283968" y="1484784"/>
            <a:ext cx="504056" cy="3744416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15 Oval"/>
          <p:cNvSpPr/>
          <p:nvPr/>
        </p:nvSpPr>
        <p:spPr>
          <a:xfrm>
            <a:off x="3995936" y="1484784"/>
            <a:ext cx="288032" cy="3672408"/>
          </a:xfrm>
          <a:prstGeom prst="ellipse">
            <a:avLst/>
          </a:prstGeom>
          <a:solidFill>
            <a:schemeClr val="tx2">
              <a:lumMod val="60000"/>
              <a:lumOff val="40000"/>
              <a:alpha val="12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123 Dikdörtgen"/>
          <p:cNvSpPr/>
          <p:nvPr/>
        </p:nvSpPr>
        <p:spPr>
          <a:xfrm>
            <a:off x="755576" y="5517232"/>
            <a:ext cx="4896544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ln/>
                <a:solidFill>
                  <a:schemeClr val="accent2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Not: </a:t>
            </a:r>
            <a:r>
              <a:rPr lang="tr-TR" sz="2000" b="1" dirty="0" smtClean="0">
                <a:ln/>
                <a:solidFill>
                  <a:schemeClr val="accent2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Hemze’nin üzerindeki dik hareke (asar)’den hareketle bir harf-i </a:t>
            </a:r>
            <a:r>
              <a:rPr lang="tr-TR" sz="2000" b="1" dirty="0" err="1" smtClean="0">
                <a:ln/>
                <a:solidFill>
                  <a:schemeClr val="accent2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med</a:t>
            </a:r>
            <a:r>
              <a:rPr lang="tr-TR" sz="2000" b="1" dirty="0" smtClean="0">
                <a:ln/>
                <a:solidFill>
                  <a:schemeClr val="accent2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takdir edilir.</a:t>
            </a:r>
            <a:endParaRPr lang="tr-TR" sz="20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1629678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4" grpId="0"/>
      <p:bldP spid="43" grpId="0"/>
      <p:bldP spid="42" grpId="0" animBg="1"/>
      <p:bldP spid="19" grpId="0" animBg="1"/>
      <p:bldP spid="28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0" name="21 Dirsek Bağlayıcısı"/>
          <p:cNvCxnSpPr/>
          <p:nvPr/>
        </p:nvCxnSpPr>
        <p:spPr>
          <a:xfrm flipV="1">
            <a:off x="4499992" y="1484784"/>
            <a:ext cx="1872208" cy="936104"/>
          </a:xfrm>
          <a:prstGeom prst="bentConnector3">
            <a:avLst>
              <a:gd name="adj1" fmla="val -1411"/>
            </a:avLst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88224" y="1484784"/>
            <a:ext cx="2237356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4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Takdîr</a:t>
            </a:r>
            <a:r>
              <a:rPr lang="tr-TR" sz="24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-i (gizli) Harf-i </a:t>
            </a:r>
            <a:r>
              <a:rPr lang="tr-TR" sz="24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med</a:t>
            </a:r>
            <a:r>
              <a:rPr lang="tr-TR" sz="24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 var</a:t>
            </a:r>
            <a:endParaRPr lang="tr-TR" sz="2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cxnSp>
        <p:nvCxnSpPr>
          <p:cNvPr id="29" name="31 Dirsek Bağlayıcısı"/>
          <p:cNvCxnSpPr/>
          <p:nvPr/>
        </p:nvCxnSpPr>
        <p:spPr>
          <a:xfrm rot="10800000">
            <a:off x="2411760" y="1628800"/>
            <a:ext cx="1368152" cy="792088"/>
          </a:xfrm>
          <a:prstGeom prst="bentConnector3">
            <a:avLst>
              <a:gd name="adj1" fmla="val -126"/>
            </a:avLst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395536" y="1268760"/>
            <a:ext cx="2684038" cy="1296144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cap="none" spc="0" dirty="0" err="1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Sebeb</a:t>
            </a:r>
            <a:r>
              <a:rPr lang="tr-TR" sz="36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-i</a:t>
            </a:r>
          </a:p>
          <a:p>
            <a:pPr algn="ctr"/>
            <a:r>
              <a:rPr lang="tr-TR" sz="36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b="1" cap="none" spc="0" dirty="0" err="1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Med</a:t>
            </a:r>
            <a:r>
              <a:rPr lang="tr-TR" sz="36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yok</a:t>
            </a:r>
            <a:endParaRPr lang="tr-TR" sz="36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123 Dikdörtgen"/>
          <p:cNvSpPr/>
          <p:nvPr/>
        </p:nvSpPr>
        <p:spPr>
          <a:xfrm>
            <a:off x="1835696" y="332656"/>
            <a:ext cx="4801060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cap="none" spc="0" baseline="0" dirty="0">
                <a:ln/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ar-SA" sz="7200" b="1" dirty="0" smtClean="0"/>
              <a:t>المَدُّ الطّبِيعِيُّ 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492896"/>
            <a:ext cx="1440160" cy="2016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16 Oval"/>
          <p:cNvSpPr/>
          <p:nvPr/>
        </p:nvSpPr>
        <p:spPr>
          <a:xfrm>
            <a:off x="4211960" y="1484784"/>
            <a:ext cx="576064" cy="3744416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15 Oval"/>
          <p:cNvSpPr/>
          <p:nvPr/>
        </p:nvSpPr>
        <p:spPr>
          <a:xfrm>
            <a:off x="3563888" y="1412776"/>
            <a:ext cx="432049" cy="3744416"/>
          </a:xfrm>
          <a:prstGeom prst="ellipse">
            <a:avLst/>
          </a:prstGeom>
          <a:solidFill>
            <a:schemeClr val="tx2">
              <a:lumMod val="60000"/>
              <a:lumOff val="40000"/>
              <a:alpha val="12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17 Oval"/>
          <p:cNvSpPr/>
          <p:nvPr/>
        </p:nvSpPr>
        <p:spPr>
          <a:xfrm>
            <a:off x="3563888" y="1700808"/>
            <a:ext cx="1368152" cy="3744416"/>
          </a:xfrm>
          <a:prstGeom prst="ellipse">
            <a:avLst/>
          </a:prstGeom>
          <a:solidFill>
            <a:schemeClr val="accent1">
              <a:alpha val="16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23 Dikdörtgen"/>
          <p:cNvSpPr/>
          <p:nvPr/>
        </p:nvSpPr>
        <p:spPr>
          <a:xfrm>
            <a:off x="539552" y="5733256"/>
            <a:ext cx="61206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ln/>
                <a:solidFill>
                  <a:schemeClr val="accent2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Not: </a:t>
            </a:r>
            <a:r>
              <a:rPr lang="tr-TR" sz="2000" b="1" dirty="0" smtClean="0">
                <a:ln/>
                <a:solidFill>
                  <a:schemeClr val="accent2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Zamirden </a:t>
            </a:r>
            <a:r>
              <a:rPr lang="tr-TR" sz="2000" b="1" dirty="0" smtClean="0">
                <a:ln/>
                <a:solidFill>
                  <a:schemeClr val="accent2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önceki harfin müteharrik oluşundan </a:t>
            </a:r>
            <a:r>
              <a:rPr lang="tr-TR" sz="2000" b="1" dirty="0" smtClean="0">
                <a:ln/>
                <a:solidFill>
                  <a:schemeClr val="accent2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hareketle bir harfi </a:t>
            </a:r>
            <a:r>
              <a:rPr lang="tr-TR" sz="2000" b="1" dirty="0" err="1" smtClean="0">
                <a:ln/>
                <a:solidFill>
                  <a:schemeClr val="accent2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med</a:t>
            </a:r>
            <a:r>
              <a:rPr lang="tr-TR" sz="2000" b="1" dirty="0" smtClean="0">
                <a:ln/>
                <a:solidFill>
                  <a:schemeClr val="accent2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takdir edilir.</a:t>
            </a:r>
            <a:endParaRPr lang="tr-TR" sz="20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1629678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4" grpId="0"/>
      <p:bldP spid="43" grpId="0"/>
      <p:bldP spid="19" grpId="0" animBg="1"/>
      <p:bldP spid="28" grpId="0" animBg="1"/>
      <p:bldP spid="42" grpId="0" animBg="1"/>
      <p:bldP spid="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heme/theme1.xml><?xml version="1.0" encoding="utf-8"?>
<a:theme xmlns:a="http://schemas.openxmlformats.org/drawingml/2006/main" name="Meddi munfasıll - Kopya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Meddi munfasıll - Kopya</Template>
  <TotalTime>617</TotalTime>
  <Words>270</Words>
  <Application>Microsoft Office PowerPoint</Application>
  <PresentationFormat>Ekran Gösterisi (4:3)</PresentationFormat>
  <Paragraphs>75</Paragraphs>
  <Slides>11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Meddi munfasıll - Kopya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r</dc:creator>
  <cp:lastModifiedBy>Recep ERTUGAY</cp:lastModifiedBy>
  <cp:revision>75</cp:revision>
  <dcterms:created xsi:type="dcterms:W3CDTF">2015-03-02T16:15:28Z</dcterms:created>
  <dcterms:modified xsi:type="dcterms:W3CDTF">2015-08-26T08:02:48Z</dcterms:modified>
</cp:coreProperties>
</file>