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9"/>
  </p:notesMasterIdLst>
  <p:sldIdLst>
    <p:sldId id="271" r:id="rId2"/>
    <p:sldId id="272" r:id="rId3"/>
    <p:sldId id="282" r:id="rId4"/>
    <p:sldId id="296" r:id="rId5"/>
    <p:sldId id="297" r:id="rId6"/>
    <p:sldId id="298" r:id="rId7"/>
    <p:sldId id="29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F5012-C3AF-4C2D-ABDE-F62E8C2DE2C7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38FAD-FD20-4887-A90F-285F09B196B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5469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43376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8986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1122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43376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8431A-5C10-4793-B2E2-A3B4EA874830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23 Dikdörtgen"/>
          <p:cNvSpPr/>
          <p:nvPr/>
        </p:nvSpPr>
        <p:spPr>
          <a:xfrm>
            <a:off x="2411760" y="1340768"/>
            <a:ext cx="4608512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dirty="0" smtClean="0"/>
              <a:t>اَ</a:t>
            </a:r>
            <a:r>
              <a:rPr lang="ar-SA" sz="6000" b="1" dirty="0" smtClean="0">
                <a:latin typeface="Traditional Arabic" pitchFamily="18" charset="-78"/>
                <a:cs typeface="Traditional Arabic" pitchFamily="18" charset="-78"/>
              </a:rPr>
              <a:t>لْمَدُّ و أقْسَامُهُ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57 Dikdörtgen"/>
          <p:cNvSpPr/>
          <p:nvPr/>
        </p:nvSpPr>
        <p:spPr>
          <a:xfrm>
            <a:off x="2483768" y="2492896"/>
            <a:ext cx="4536504" cy="29523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b="1" dirty="0" smtClean="0"/>
              <a:t>A. TABİÎ MED </a:t>
            </a:r>
            <a:r>
              <a:rPr lang="tr-TR" sz="2800" dirty="0" smtClean="0"/>
              <a:t> </a:t>
            </a:r>
            <a:r>
              <a:rPr lang="ar-SA" sz="2800" dirty="0" smtClean="0"/>
              <a:t>( المَدُّ الطّبِيعِيُّ )</a:t>
            </a:r>
            <a:endParaRPr lang="tr-TR" sz="2800" b="1" dirty="0" smtClean="0"/>
          </a:p>
          <a:p>
            <a:r>
              <a:rPr lang="tr-TR" sz="2800" b="1" dirty="0" smtClean="0"/>
              <a:t>B. FER’Î MED </a:t>
            </a:r>
            <a:r>
              <a:rPr lang="ar-SA" sz="2800" dirty="0" smtClean="0"/>
              <a:t>( اَلْمَدُّ الْفَرْعِيُّ )</a:t>
            </a:r>
            <a:endParaRPr lang="tr-TR" sz="2800" b="1" dirty="0" smtClean="0"/>
          </a:p>
          <a:p>
            <a:r>
              <a:rPr lang="tr-TR" sz="2800" b="1" dirty="0" smtClean="0"/>
              <a:t>    </a:t>
            </a:r>
            <a:r>
              <a:rPr lang="tr-TR" sz="2000" i="1" dirty="0" smtClean="0"/>
              <a:t>1. MEDD-İ MUTTASIL </a:t>
            </a:r>
            <a:r>
              <a:rPr lang="ar-SA" sz="2000" i="1" dirty="0" smtClean="0"/>
              <a:t>( اَلْمَدُّ الْمُتَّصِلُ )</a:t>
            </a:r>
            <a:r>
              <a:rPr lang="tr-TR" sz="2000" i="1" dirty="0" smtClean="0"/>
              <a:t> </a:t>
            </a:r>
          </a:p>
          <a:p>
            <a:r>
              <a:rPr lang="tr-TR" sz="2000" i="1" dirty="0" smtClean="0"/>
              <a:t>     2. MEDD-İ MUNFASIL </a:t>
            </a:r>
            <a:r>
              <a:rPr lang="ar-SA" sz="2000" i="1" dirty="0" smtClean="0"/>
              <a:t> ( اَلْمَدُّ الْمُنْفَصِلُ )</a:t>
            </a:r>
            <a:endParaRPr lang="tr-TR" sz="2000" i="1" dirty="0" smtClean="0"/>
          </a:p>
          <a:p>
            <a:r>
              <a:rPr lang="tr-TR" sz="2000" i="1" dirty="0" smtClean="0"/>
              <a:t>     3. MEDD-İ LÂZIM </a:t>
            </a:r>
            <a:r>
              <a:rPr lang="ar-SA" sz="2000" i="1" dirty="0" smtClean="0"/>
              <a:t> ( اَلْمَدُّ اللّازِمُ )</a:t>
            </a:r>
            <a:endParaRPr lang="tr-TR" sz="2000" i="1" dirty="0" smtClean="0"/>
          </a:p>
          <a:p>
            <a:r>
              <a:rPr lang="tr-TR" sz="2000" i="1" dirty="0" smtClean="0"/>
              <a:t>     4. MEDD-İ ÂRIZ  </a:t>
            </a:r>
            <a:r>
              <a:rPr lang="ar-SA" sz="2000" i="1" dirty="0" smtClean="0"/>
              <a:t> ( اَلْمَدُّ الْعَارِضُ )</a:t>
            </a:r>
            <a:endParaRPr lang="tr-TR" sz="2800" i="1" dirty="0" smtClean="0"/>
          </a:p>
          <a:p>
            <a:r>
              <a:rPr lang="tr-TR" sz="2800" b="1" dirty="0" smtClean="0"/>
              <a:t>C. MEDD-İ LÎN </a:t>
            </a:r>
            <a:r>
              <a:rPr lang="ar-SA" sz="2800" b="1" dirty="0" smtClean="0"/>
              <a:t>      </a:t>
            </a:r>
            <a:r>
              <a:rPr lang="ar-SA" sz="2400" b="1" dirty="0" smtClean="0"/>
              <a:t>( اَلْمَدُّ اللِّينُ )</a:t>
            </a:r>
            <a:endParaRPr lang="tr-TR" sz="2400" b="1" dirty="0" smtClean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9022683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339752" y="1268760"/>
            <a:ext cx="4071966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 smtClean="0"/>
              <a:t>اَلْمَدُّ الْمُنْفَصِلُ</a:t>
            </a:r>
            <a:endParaRPr lang="tr-TR" sz="54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619672" y="2708920"/>
            <a:ext cx="5976664" cy="151216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tr-TR" sz="2000" dirty="0" smtClean="0"/>
          </a:p>
          <a:p>
            <a:pPr>
              <a:buFont typeface="Arial" pitchFamily="34" charset="0"/>
              <a:buChar char="•"/>
            </a:pPr>
            <a:r>
              <a:rPr lang="tr-TR" sz="2000" dirty="0" smtClean="0"/>
              <a:t>Bir kelimede </a:t>
            </a:r>
            <a:r>
              <a:rPr lang="tr-TR" sz="2000" dirty="0" err="1" smtClean="0"/>
              <a:t>med</a:t>
            </a:r>
            <a:r>
              <a:rPr lang="tr-TR" sz="2000" dirty="0" smtClean="0"/>
              <a:t> </a:t>
            </a:r>
            <a:r>
              <a:rPr lang="tr-TR" sz="2000" dirty="0" err="1" smtClean="0"/>
              <a:t>harfindan</a:t>
            </a:r>
            <a:r>
              <a:rPr lang="tr-TR" sz="2000" dirty="0" smtClean="0"/>
              <a:t> sonra hemze bulunması halinde oluşan </a:t>
            </a:r>
            <a:r>
              <a:rPr lang="tr-TR" sz="2000" dirty="0" err="1" smtClean="0"/>
              <a:t>tecvid</a:t>
            </a:r>
            <a:r>
              <a:rPr lang="tr-TR" sz="2000" dirty="0" smtClean="0"/>
              <a:t> kuralına </a:t>
            </a:r>
            <a:r>
              <a:rPr lang="tr-TR" sz="2000" b="1" dirty="0" err="1" smtClean="0"/>
              <a:t>medd</a:t>
            </a:r>
            <a:r>
              <a:rPr lang="tr-TR" sz="2000" b="1" dirty="0" smtClean="0"/>
              <a:t>-i muttasıl</a:t>
            </a:r>
            <a:r>
              <a:rPr lang="tr-TR" sz="2000" dirty="0" smtClean="0"/>
              <a:t> denir. </a:t>
            </a:r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3200" b="1" u="sng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9958599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1835696" y="2564904"/>
            <a:ext cx="4824536" cy="29523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إِ</a:t>
            </a:r>
            <a:r>
              <a:rPr lang="ar-SA" sz="3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نِّي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600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أَ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خَافُ الله رَبَّ الْعَالَمِينَ 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{المائدة/28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}</a:t>
            </a:r>
            <a:endParaRPr lang="tr-TR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/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فَكَأَنَّمَ</a:t>
            </a:r>
            <a:r>
              <a:rPr lang="ar-SA" sz="3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 </a:t>
            </a:r>
            <a:r>
              <a:rPr lang="ar-SA" sz="3600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أَ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حْيَا النَّاسَ 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{المائدة/32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}</a:t>
            </a:r>
            <a:endParaRPr lang="tr-TR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/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ثُمَّ رُدُّ</a:t>
            </a:r>
            <a:r>
              <a:rPr lang="ar-SA" sz="3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وا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600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إِ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لَى اللهِ 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{الأنعام/62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}</a:t>
            </a:r>
            <a:endParaRPr lang="tr-TR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/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هَذِ</a:t>
            </a:r>
            <a:r>
              <a:rPr lang="ar-SA" sz="3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هِ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600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إِ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يمَانًا 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{التوبة/124}؛ </a:t>
            </a:r>
            <a:endParaRPr lang="tr-TR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/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وَعِنْدَ</a:t>
            </a:r>
            <a:r>
              <a:rPr lang="ar-SA" sz="3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هُ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600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أُ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مُّ الْكِتَابِ 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{الرعد/39}</a:t>
            </a:r>
            <a:endParaRPr lang="tr-TR" sz="1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123 Dikdörtgen"/>
          <p:cNvSpPr/>
          <p:nvPr/>
        </p:nvSpPr>
        <p:spPr>
          <a:xfrm>
            <a:off x="1835696" y="1340768"/>
            <a:ext cx="4752528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/>
              <a:t>ÖRNEKLER</a:t>
            </a:r>
            <a:endParaRPr lang="tr-TR" sz="3600" dirty="0"/>
          </a:p>
          <a:p>
            <a:pPr algn="ctr"/>
            <a:endParaRPr lang="tr-TR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6207003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/>
                    </a:p>
                    <a:p>
                      <a:endParaRPr lang="tr-TR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Metin kutusu"/>
          <p:cNvSpPr txBox="1"/>
          <p:nvPr/>
        </p:nvSpPr>
        <p:spPr>
          <a:xfrm>
            <a:off x="1907704" y="2160548"/>
            <a:ext cx="49685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0" dirty="0" smtClean="0">
                <a:solidFill>
                  <a:schemeClr val="dk1"/>
                </a:solidFill>
                <a:latin typeface="Traditional Arabic" pitchFamily="18" charset="-78"/>
                <a:cs typeface="Traditional Arabic" pitchFamily="18" charset="-78"/>
              </a:rPr>
              <a:t>بِم</a:t>
            </a:r>
            <a:r>
              <a:rPr lang="ar-SA" sz="20000" dirty="0" smtClean="0">
                <a:solidFill>
                  <a:schemeClr val="dk1"/>
                </a:solidFill>
                <a:latin typeface="Traditional Arabic" pitchFamily="18" charset="-78"/>
                <a:ea typeface="+mn-ea"/>
                <a:cs typeface="Traditional Arabic" pitchFamily="18" charset="-78"/>
              </a:rPr>
              <a:t>َااُنْزِلَ</a:t>
            </a:r>
            <a:endParaRPr lang="tr-TR" sz="20000" dirty="0"/>
          </a:p>
        </p:txBody>
      </p:sp>
      <p:sp>
        <p:nvSpPr>
          <p:cNvPr id="19" name="16 Oval"/>
          <p:cNvSpPr/>
          <p:nvPr/>
        </p:nvSpPr>
        <p:spPr>
          <a:xfrm>
            <a:off x="4483985" y="1763552"/>
            <a:ext cx="370929" cy="3467100"/>
          </a:xfrm>
          <a:prstGeom prst="ellipse">
            <a:avLst/>
          </a:prstGeom>
          <a:solidFill>
            <a:schemeClr val="accent3">
              <a:lumMod val="75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/>
          <p:nvPr/>
        </p:nvCxnSpPr>
        <p:spPr>
          <a:xfrm flipV="1">
            <a:off x="4669449" y="1928885"/>
            <a:ext cx="1990783" cy="462975"/>
          </a:xfrm>
          <a:prstGeom prst="bentConnector3">
            <a:avLst>
              <a:gd name="adj1" fmla="val 821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16216" y="1484784"/>
            <a:ext cx="2237356" cy="68580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cap="none" spc="0" dirty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حرف</a:t>
            </a:r>
            <a:r>
              <a:rPr lang="ar-SA" sz="4800" b="1" cap="none" spc="0" baseline="0" dirty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 مد</a:t>
            </a:r>
            <a:endParaRPr lang="tr-TR" sz="48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28" name="15 Oval"/>
          <p:cNvSpPr/>
          <p:nvPr/>
        </p:nvSpPr>
        <p:spPr>
          <a:xfrm>
            <a:off x="4025123" y="1763552"/>
            <a:ext cx="470738" cy="3467100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2197667" y="1939275"/>
            <a:ext cx="2106479" cy="471416"/>
          </a:xfrm>
          <a:prstGeom prst="bentConnector3">
            <a:avLst>
              <a:gd name="adj1" fmla="val 891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75794" y="1512476"/>
            <a:ext cx="1781967" cy="72008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cap="none" spc="0" baseline="0" dirty="0">
                <a:ln/>
                <a:solidFill>
                  <a:schemeClr val="tx2">
                    <a:lumMod val="75000"/>
                  </a:schemeClr>
                </a:solidFill>
                <a:effectLst/>
              </a:rPr>
              <a:t>سبب مد</a:t>
            </a:r>
            <a:endParaRPr lang="tr-TR" sz="4800" b="1" cap="none" spc="0" dirty="0">
              <a:ln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42" name="17 Oval"/>
          <p:cNvSpPr/>
          <p:nvPr/>
        </p:nvSpPr>
        <p:spPr>
          <a:xfrm>
            <a:off x="3616235" y="1464320"/>
            <a:ext cx="1603838" cy="4248472"/>
          </a:xfrm>
          <a:prstGeom prst="ellipse">
            <a:avLst/>
          </a:prstGeom>
          <a:solidFill>
            <a:schemeClr val="accent1">
              <a:alpha val="58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23 Dikdörtgen"/>
          <p:cNvSpPr/>
          <p:nvPr/>
        </p:nvSpPr>
        <p:spPr>
          <a:xfrm>
            <a:off x="1452180" y="395400"/>
            <a:ext cx="5616624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baseline="0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ar-SA" sz="8000" b="1" cap="none" spc="0" baseline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مد  منفصل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44" name="125 Dikdörtgen"/>
          <p:cNvSpPr/>
          <p:nvPr/>
        </p:nvSpPr>
        <p:spPr>
          <a:xfrm>
            <a:off x="5901831" y="5551922"/>
            <a:ext cx="2829315" cy="87630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Forte" pitchFamily="66" charset="0"/>
              </a:rPr>
              <a:t>er tasarım</a:t>
            </a:r>
            <a:endParaRPr lang="tr-TR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Forte" pitchFamily="66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5" grpId="0"/>
      <p:bldP spid="28" grpId="0" animBg="1"/>
      <p:bldP spid="34" grpId="0"/>
      <p:bldP spid="42" grpId="0" animBg="1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/>
                    </a:p>
                    <a:p>
                      <a:endParaRPr lang="tr-TR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Metin kutusu"/>
          <p:cNvSpPr txBox="1"/>
          <p:nvPr/>
        </p:nvSpPr>
        <p:spPr>
          <a:xfrm>
            <a:off x="971600" y="2564904"/>
            <a:ext cx="5472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9600" dirty="0" smtClean="0">
                <a:latin typeface="Traditional Arabic" pitchFamily="18" charset="-78"/>
                <a:cs typeface="Traditional Arabic" pitchFamily="18" charset="-78"/>
              </a:rPr>
              <a:t>وَعِنْدَ</a:t>
            </a:r>
            <a:r>
              <a:rPr lang="ar-SA" sz="9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هُ</a:t>
            </a:r>
            <a:r>
              <a:rPr lang="ar-SA" sz="96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9600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أُ</a:t>
            </a:r>
            <a:r>
              <a:rPr lang="ar-SA" sz="9600" dirty="0" smtClean="0">
                <a:latin typeface="Traditional Arabic" pitchFamily="18" charset="-78"/>
                <a:cs typeface="Traditional Arabic" pitchFamily="18" charset="-78"/>
              </a:rPr>
              <a:t>مُّ الْكِتَابِ </a:t>
            </a:r>
            <a:endParaRPr lang="tr-TR" sz="20000" dirty="0"/>
          </a:p>
        </p:txBody>
      </p:sp>
      <p:sp>
        <p:nvSpPr>
          <p:cNvPr id="19" name="16 Oval"/>
          <p:cNvSpPr/>
          <p:nvPr/>
        </p:nvSpPr>
        <p:spPr>
          <a:xfrm>
            <a:off x="4483985" y="1763552"/>
            <a:ext cx="370929" cy="3467100"/>
          </a:xfrm>
          <a:prstGeom prst="ellipse">
            <a:avLst/>
          </a:prstGeom>
          <a:solidFill>
            <a:schemeClr val="accent3">
              <a:lumMod val="75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/>
          <p:nvPr/>
        </p:nvCxnSpPr>
        <p:spPr>
          <a:xfrm flipV="1">
            <a:off x="4669449" y="1928885"/>
            <a:ext cx="1990783" cy="462975"/>
          </a:xfrm>
          <a:prstGeom prst="bentConnector3">
            <a:avLst>
              <a:gd name="adj1" fmla="val 821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16216" y="1484784"/>
            <a:ext cx="2237356" cy="1368152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cap="none" spc="0" dirty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حرف</a:t>
            </a:r>
            <a:r>
              <a:rPr lang="ar-SA" sz="4800" b="1" cap="none" spc="0" baseline="0" dirty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 </a:t>
            </a:r>
            <a:r>
              <a:rPr lang="ar-SA" sz="4800" b="1" cap="none" spc="0" baseline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مد</a:t>
            </a:r>
            <a:endParaRPr lang="tr-TR" sz="4800" b="1" cap="none" spc="0" baseline="0" dirty="0" smtClean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  <a:p>
            <a:pPr algn="ctr"/>
            <a:r>
              <a:rPr lang="tr-TR" sz="2800" b="1" dirty="0" smtClean="0">
                <a:ln/>
                <a:solidFill>
                  <a:srgbClr val="FF0000"/>
                </a:solidFill>
              </a:rPr>
              <a:t>(</a:t>
            </a:r>
            <a:r>
              <a:rPr lang="tr-TR" sz="2800" b="1" dirty="0" err="1" smtClean="0">
                <a:ln/>
                <a:solidFill>
                  <a:srgbClr val="FF0000"/>
                </a:solidFill>
              </a:rPr>
              <a:t>Takdîri</a:t>
            </a:r>
            <a:r>
              <a:rPr lang="tr-TR" sz="2800" b="1" dirty="0" smtClean="0">
                <a:ln/>
                <a:solidFill>
                  <a:srgbClr val="FF0000"/>
                </a:solidFill>
              </a:rPr>
              <a:t>)</a:t>
            </a:r>
            <a:endParaRPr lang="tr-TR" sz="28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28" name="15 Oval"/>
          <p:cNvSpPr/>
          <p:nvPr/>
        </p:nvSpPr>
        <p:spPr>
          <a:xfrm>
            <a:off x="4025123" y="1763552"/>
            <a:ext cx="470738" cy="3467100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2197667" y="1939275"/>
            <a:ext cx="2106479" cy="471416"/>
          </a:xfrm>
          <a:prstGeom prst="bentConnector3">
            <a:avLst>
              <a:gd name="adj1" fmla="val 891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75794" y="1512476"/>
            <a:ext cx="1781967" cy="72008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cap="none" spc="0" baseline="0" dirty="0">
                <a:ln/>
                <a:solidFill>
                  <a:schemeClr val="tx2">
                    <a:lumMod val="75000"/>
                  </a:schemeClr>
                </a:solidFill>
                <a:effectLst/>
              </a:rPr>
              <a:t>سبب مد</a:t>
            </a:r>
            <a:endParaRPr lang="tr-TR" sz="4800" b="1" cap="none" spc="0" dirty="0">
              <a:ln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42" name="17 Oval"/>
          <p:cNvSpPr/>
          <p:nvPr/>
        </p:nvSpPr>
        <p:spPr>
          <a:xfrm>
            <a:off x="3616235" y="1464320"/>
            <a:ext cx="1603838" cy="4248472"/>
          </a:xfrm>
          <a:prstGeom prst="ellipse">
            <a:avLst/>
          </a:prstGeom>
          <a:solidFill>
            <a:srgbClr val="FFFF00">
              <a:alpha val="2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23 Dikdörtgen"/>
          <p:cNvSpPr/>
          <p:nvPr/>
        </p:nvSpPr>
        <p:spPr>
          <a:xfrm>
            <a:off x="1452180" y="395400"/>
            <a:ext cx="5616624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baseline="0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ar-SA" sz="8000" b="1" cap="none" spc="0" baseline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مد  منفصل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44" name="125 Dikdörtgen"/>
          <p:cNvSpPr/>
          <p:nvPr/>
        </p:nvSpPr>
        <p:spPr>
          <a:xfrm>
            <a:off x="5901831" y="5551922"/>
            <a:ext cx="2829315" cy="87630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Forte" pitchFamily="66" charset="0"/>
              </a:rPr>
              <a:t>er tasarım</a:t>
            </a:r>
            <a:endParaRPr lang="tr-TR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Forte" pitchFamily="66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5" grpId="0"/>
      <p:bldP spid="28" grpId="0" animBg="1"/>
      <p:bldP spid="34" grpId="0"/>
      <p:bldP spid="42" grpId="0" animBg="1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/>
                    </a:p>
                    <a:p>
                      <a:endParaRPr lang="tr-TR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Metin kutusu"/>
          <p:cNvSpPr txBox="1"/>
          <p:nvPr/>
        </p:nvSpPr>
        <p:spPr>
          <a:xfrm>
            <a:off x="2339752" y="2204864"/>
            <a:ext cx="49685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3800" dirty="0" smtClean="0">
                <a:latin typeface="Traditional Arabic" pitchFamily="18" charset="-78"/>
                <a:cs typeface="Traditional Arabic" pitchFamily="18" charset="-78"/>
              </a:rPr>
              <a:t>هَذِ</a:t>
            </a:r>
            <a:r>
              <a:rPr lang="ar-SA" sz="138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هِ</a:t>
            </a:r>
            <a:r>
              <a:rPr lang="ar-SA" sz="13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13800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إِ</a:t>
            </a:r>
            <a:r>
              <a:rPr lang="ar-SA" sz="13800" dirty="0" smtClean="0">
                <a:latin typeface="Traditional Arabic" pitchFamily="18" charset="-78"/>
                <a:cs typeface="Traditional Arabic" pitchFamily="18" charset="-78"/>
              </a:rPr>
              <a:t>يمَانًا</a:t>
            </a:r>
            <a:endParaRPr lang="tr-TR" sz="28800" dirty="0"/>
          </a:p>
        </p:txBody>
      </p:sp>
      <p:sp>
        <p:nvSpPr>
          <p:cNvPr id="19" name="16 Oval"/>
          <p:cNvSpPr/>
          <p:nvPr/>
        </p:nvSpPr>
        <p:spPr>
          <a:xfrm>
            <a:off x="4644008" y="1763552"/>
            <a:ext cx="576064" cy="3467100"/>
          </a:xfrm>
          <a:prstGeom prst="ellipse">
            <a:avLst/>
          </a:prstGeom>
          <a:solidFill>
            <a:schemeClr val="accent3">
              <a:lumMod val="75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/>
          <p:nvPr/>
        </p:nvCxnSpPr>
        <p:spPr>
          <a:xfrm flipV="1">
            <a:off x="4860032" y="1928886"/>
            <a:ext cx="1800200" cy="419994"/>
          </a:xfrm>
          <a:prstGeom prst="bentConnector3">
            <a:avLst>
              <a:gd name="adj1" fmla="val -794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16216" y="1484784"/>
            <a:ext cx="2237356" cy="68580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cap="none" spc="0" dirty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حرف</a:t>
            </a:r>
            <a:r>
              <a:rPr lang="ar-SA" sz="4800" b="1" cap="none" spc="0" baseline="0" dirty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 مد</a:t>
            </a:r>
            <a:endParaRPr lang="tr-TR" sz="48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28" name="15 Oval"/>
          <p:cNvSpPr/>
          <p:nvPr/>
        </p:nvSpPr>
        <p:spPr>
          <a:xfrm>
            <a:off x="3923929" y="1763552"/>
            <a:ext cx="504056" cy="3467100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2197667" y="1939275"/>
            <a:ext cx="2106479" cy="471416"/>
          </a:xfrm>
          <a:prstGeom prst="bentConnector3">
            <a:avLst>
              <a:gd name="adj1" fmla="val 891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75794" y="1512476"/>
            <a:ext cx="1781967" cy="72008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cap="none" spc="0" baseline="0" dirty="0">
                <a:ln/>
                <a:solidFill>
                  <a:schemeClr val="tx2">
                    <a:lumMod val="75000"/>
                  </a:schemeClr>
                </a:solidFill>
                <a:effectLst/>
              </a:rPr>
              <a:t>سبب مد</a:t>
            </a:r>
            <a:endParaRPr lang="tr-TR" sz="4800" b="1" cap="none" spc="0" dirty="0">
              <a:ln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42" name="17 Oval"/>
          <p:cNvSpPr/>
          <p:nvPr/>
        </p:nvSpPr>
        <p:spPr>
          <a:xfrm>
            <a:off x="3851920" y="1340768"/>
            <a:ext cx="1603838" cy="4248472"/>
          </a:xfrm>
          <a:prstGeom prst="ellipse">
            <a:avLst/>
          </a:prstGeom>
          <a:solidFill>
            <a:srgbClr val="FFFF00">
              <a:alpha val="16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23 Dikdörtgen"/>
          <p:cNvSpPr/>
          <p:nvPr/>
        </p:nvSpPr>
        <p:spPr>
          <a:xfrm>
            <a:off x="1979712" y="404664"/>
            <a:ext cx="5616624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baseline="0" dirty="0">
                <a:ln/>
                <a:solidFill>
                  <a:srgbClr val="FFFF00"/>
                </a:solidFill>
                <a:effectLst/>
              </a:rPr>
              <a:t> </a:t>
            </a:r>
            <a:r>
              <a:rPr lang="ar-SA" sz="8000" b="1" cap="none" spc="0" baseline="0" dirty="0" smtClean="0">
                <a:ln/>
                <a:solidFill>
                  <a:srgbClr val="FFFF00"/>
                </a:solidFill>
                <a:effectLst/>
              </a:rPr>
              <a:t>مد  منفصل</a:t>
            </a:r>
            <a:endParaRPr lang="tr-TR" sz="6000" b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44" name="125 Dikdörtgen"/>
          <p:cNvSpPr/>
          <p:nvPr/>
        </p:nvSpPr>
        <p:spPr>
          <a:xfrm>
            <a:off x="5901831" y="5551922"/>
            <a:ext cx="2829315" cy="87630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Forte" pitchFamily="66" charset="0"/>
              </a:rPr>
              <a:t>er tasarım</a:t>
            </a:r>
            <a:endParaRPr lang="tr-TR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Forte" pitchFamily="66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5" grpId="0"/>
      <p:bldP spid="28" grpId="0" animBg="1"/>
      <p:bldP spid="34" grpId="0"/>
      <p:bldP spid="42" grpId="0" animBg="1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23 Dikdörtgen"/>
          <p:cNvSpPr/>
          <p:nvPr/>
        </p:nvSpPr>
        <p:spPr>
          <a:xfrm>
            <a:off x="2411760" y="1340768"/>
            <a:ext cx="4608512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cap="none" spc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  <a:latin typeface="Traditional Arabic" pitchFamily="18" charset="-78"/>
                <a:cs typeface="Traditional Arabic" pitchFamily="18" charset="-78"/>
              </a:rPr>
              <a:t>HÜKMÜ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57 Dikdörtgen"/>
          <p:cNvSpPr/>
          <p:nvPr/>
        </p:nvSpPr>
        <p:spPr>
          <a:xfrm>
            <a:off x="2051720" y="2780928"/>
            <a:ext cx="4968552" cy="29523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tr-TR" sz="1800" dirty="0" smtClean="0"/>
              <a:t>Muttasıl meddin meddi </a:t>
            </a:r>
            <a:r>
              <a:rPr lang="tr-TR" sz="1800" dirty="0" smtClean="0"/>
              <a:t>caizdir. </a:t>
            </a:r>
            <a:r>
              <a:rPr lang="tr-TR" sz="1800" dirty="0" smtClean="0"/>
              <a:t>Kıraat imamları </a:t>
            </a:r>
            <a:r>
              <a:rPr lang="tr-TR" sz="1800" dirty="0" err="1" smtClean="0"/>
              <a:t>ihtilan</a:t>
            </a:r>
            <a:r>
              <a:rPr lang="tr-TR" sz="1800" smtClean="0"/>
              <a:t> etmiştir.</a:t>
            </a:r>
            <a:endParaRPr lang="tr-TR" sz="1800" dirty="0" smtClean="0"/>
          </a:p>
          <a:p>
            <a:pPr algn="just">
              <a:buFont typeface="Arial" pitchFamily="34" charset="0"/>
              <a:buChar char="•"/>
            </a:pPr>
            <a:r>
              <a:rPr lang="tr-TR" sz="1800" dirty="0" smtClean="0"/>
              <a:t>En az uzatılma miktarı </a:t>
            </a:r>
            <a:r>
              <a:rPr lang="tr-TR" sz="1800" b="1" u="sng" dirty="0" smtClean="0"/>
              <a:t>1</a:t>
            </a:r>
            <a:r>
              <a:rPr lang="tr-TR" sz="1800" dirty="0" smtClean="0"/>
              <a:t> </a:t>
            </a:r>
            <a:r>
              <a:rPr lang="tr-TR" sz="1800" dirty="0" smtClean="0"/>
              <a:t>eliftir. </a:t>
            </a:r>
          </a:p>
          <a:p>
            <a:pPr algn="just">
              <a:buFont typeface="Arial" pitchFamily="34" charset="0"/>
              <a:buChar char="•"/>
            </a:pPr>
            <a:r>
              <a:rPr lang="tr-TR" sz="1800" dirty="0" smtClean="0"/>
              <a:t>Asım kırâatının Hafs rivâyetine göre </a:t>
            </a:r>
            <a:r>
              <a:rPr lang="tr-TR" sz="1800" b="1" u="sng" dirty="0" smtClean="0"/>
              <a:t>4 elif</a:t>
            </a:r>
            <a:r>
              <a:rPr lang="tr-TR" sz="1800" dirty="0" smtClean="0"/>
              <a:t> miktarı uzatılır. </a:t>
            </a:r>
          </a:p>
          <a:p>
            <a:pPr algn="just">
              <a:buFont typeface="Arial" pitchFamily="34" charset="0"/>
              <a:buChar char="•"/>
            </a:pPr>
            <a:r>
              <a:rPr lang="tr-TR" sz="1800" dirty="0" smtClean="0"/>
              <a:t>İmam Hamza </a:t>
            </a:r>
            <a:r>
              <a:rPr lang="tr-TR" sz="1800" b="1" u="sng" dirty="0" smtClean="0"/>
              <a:t>5 elif</a:t>
            </a:r>
            <a:r>
              <a:rPr lang="tr-TR" sz="1800" dirty="0" smtClean="0"/>
              <a:t> uzatmıştır</a:t>
            </a:r>
            <a:r>
              <a:rPr lang="tr-TR" sz="1800" dirty="0" smtClean="0"/>
              <a:t>.</a:t>
            </a:r>
          </a:p>
          <a:p>
            <a:pPr algn="just"/>
            <a:endParaRPr lang="tr-TR" sz="1800" b="1" dirty="0" smtClean="0"/>
          </a:p>
          <a:p>
            <a:pPr>
              <a:buFont typeface="Wingdings" pitchFamily="2" charset="2"/>
              <a:buChar char="Ø"/>
            </a:pPr>
            <a:r>
              <a:rPr lang="tr-TR" sz="1800" b="1" dirty="0" err="1" smtClean="0"/>
              <a:t>Hadr</a:t>
            </a:r>
            <a:r>
              <a:rPr lang="tr-TR" sz="1800" b="1" dirty="0" smtClean="0"/>
              <a:t> okuyuşta   </a:t>
            </a:r>
            <a:r>
              <a:rPr lang="tr-TR" sz="1800" b="1" dirty="0" smtClean="0"/>
              <a:t>(1 </a:t>
            </a:r>
            <a:r>
              <a:rPr lang="tr-TR" sz="1800" b="1" dirty="0" smtClean="0"/>
              <a:t>elif uzatılır.)</a:t>
            </a:r>
          </a:p>
          <a:p>
            <a:pPr algn="just">
              <a:buFont typeface="Wingdings" pitchFamily="2" charset="2"/>
              <a:buChar char="Ø"/>
            </a:pPr>
            <a:r>
              <a:rPr lang="tr-TR" sz="1800" b="1" dirty="0" smtClean="0"/>
              <a:t>Tedvir okuyuşta (2-3 elif uzatılır.)</a:t>
            </a:r>
          </a:p>
          <a:p>
            <a:pPr algn="just">
              <a:buFont typeface="Wingdings" pitchFamily="2" charset="2"/>
              <a:buChar char="Ø"/>
            </a:pPr>
            <a:r>
              <a:rPr lang="tr-TR" sz="1800" b="1" dirty="0" err="1" smtClean="0"/>
              <a:t>Tertîl</a:t>
            </a:r>
            <a:r>
              <a:rPr lang="tr-TR" sz="1800" b="1" dirty="0" smtClean="0"/>
              <a:t> okuyuşta   (4 elif uzatılır.)</a:t>
            </a:r>
            <a:endParaRPr lang="tr-TR" sz="1800" dirty="0" smtClean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9022683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heme/theme1.xml><?xml version="1.0" encoding="utf-8"?>
<a:theme xmlns:a="http://schemas.openxmlformats.org/drawingml/2006/main" name="Meddi munfasıll - Kopy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Meddi munfasıll - Kopya</Template>
  <TotalTime>648</TotalTime>
  <Words>218</Words>
  <Application>Microsoft Office PowerPoint</Application>
  <PresentationFormat>Ekran Gösterisi (4:3)</PresentationFormat>
  <Paragraphs>54</Paragraphs>
  <Slides>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Meddi munfasıll - Kopya</vt:lpstr>
      <vt:lpstr>Slayt 1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</dc:creator>
  <cp:lastModifiedBy>Recep ERTUGAY</cp:lastModifiedBy>
  <cp:revision>79</cp:revision>
  <dcterms:created xsi:type="dcterms:W3CDTF">2015-03-02T16:15:28Z</dcterms:created>
  <dcterms:modified xsi:type="dcterms:W3CDTF">2015-09-02T08:01:47Z</dcterms:modified>
</cp:coreProperties>
</file>