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58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9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0513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79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038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65194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05132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0513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6448212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331236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مَخَارِجُ الْحُرُوفِ </a:t>
            </a:r>
            <a:endParaRPr lang="tr-TR" sz="28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979712" y="2636912"/>
            <a:ext cx="4464496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>
                <a:cs typeface="+mj-cs"/>
              </a:rPr>
              <a:t>A. HAKİKİ MAHRECLER </a:t>
            </a:r>
          </a:p>
          <a:p>
            <a:r>
              <a:rPr lang="tr-TR" sz="2000" b="1" dirty="0" smtClean="0">
                <a:cs typeface="+mj-cs"/>
              </a:rPr>
              <a:t>	a</a:t>
            </a:r>
            <a:r>
              <a:rPr lang="tr-TR" sz="2000" b="1" dirty="0">
                <a:cs typeface="+mj-cs"/>
              </a:rPr>
              <a:t>. </a:t>
            </a:r>
            <a:r>
              <a:rPr lang="ar-SA" sz="2000" dirty="0" smtClean="0">
                <a:cs typeface="+mj-cs"/>
              </a:rPr>
              <a:t>( </a:t>
            </a:r>
            <a:r>
              <a:rPr lang="ar-SA" sz="2000" dirty="0">
                <a:cs typeface="+mj-cs"/>
              </a:rPr>
              <a:t>حَلْقٌ )</a:t>
            </a:r>
            <a:r>
              <a:rPr lang="tr-TR" sz="2000" b="1" dirty="0">
                <a:cs typeface="+mj-cs"/>
              </a:rPr>
              <a:t> </a:t>
            </a:r>
            <a:r>
              <a:rPr lang="tr-TR" sz="2000" b="1" dirty="0" smtClean="0">
                <a:cs typeface="+mj-cs"/>
              </a:rPr>
              <a:t>  Boğaz</a:t>
            </a:r>
            <a:endParaRPr lang="tr-TR" sz="2000" b="1" dirty="0">
              <a:cs typeface="+mj-cs"/>
            </a:endParaRPr>
          </a:p>
          <a:p>
            <a:r>
              <a:rPr lang="tr-TR" sz="2000" b="1" dirty="0" smtClean="0">
                <a:cs typeface="+mj-cs"/>
              </a:rPr>
              <a:t>	b</a:t>
            </a:r>
            <a:r>
              <a:rPr lang="tr-TR" sz="2000" b="1" dirty="0">
                <a:cs typeface="+mj-cs"/>
              </a:rPr>
              <a:t>. </a:t>
            </a:r>
            <a:r>
              <a:rPr lang="ar-SA" sz="2000" dirty="0" smtClean="0">
                <a:cs typeface="+mj-cs"/>
              </a:rPr>
              <a:t>( </a:t>
            </a:r>
            <a:r>
              <a:rPr lang="ar-SA" sz="2000" dirty="0">
                <a:cs typeface="+mj-cs"/>
              </a:rPr>
              <a:t>لِسَانٌ </a:t>
            </a:r>
            <a:r>
              <a:rPr lang="ar-SA" sz="2000" dirty="0" smtClean="0">
                <a:cs typeface="+mj-cs"/>
              </a:rPr>
              <a:t> </a:t>
            </a:r>
            <a:r>
              <a:rPr lang="tr-TR" sz="2000" dirty="0" smtClean="0">
                <a:cs typeface="+mj-cs"/>
              </a:rPr>
              <a:t>  </a:t>
            </a:r>
            <a:r>
              <a:rPr lang="tr-TR" sz="2000" b="1" dirty="0" smtClean="0">
                <a:cs typeface="+mj-cs"/>
              </a:rPr>
              <a:t>Dil </a:t>
            </a:r>
            <a:endParaRPr lang="tr-TR" sz="2000" b="1" dirty="0">
              <a:cs typeface="+mj-cs"/>
            </a:endParaRPr>
          </a:p>
          <a:p>
            <a:r>
              <a:rPr lang="tr-TR" sz="2000" b="1" dirty="0" smtClean="0">
                <a:cs typeface="+mj-cs"/>
              </a:rPr>
              <a:t>	c</a:t>
            </a:r>
            <a:r>
              <a:rPr lang="tr-TR" sz="2000" b="1" dirty="0">
                <a:cs typeface="+mj-cs"/>
              </a:rPr>
              <a:t>. </a:t>
            </a:r>
            <a:r>
              <a:rPr lang="ar-SA" sz="2000" dirty="0" smtClean="0">
                <a:cs typeface="+mj-cs"/>
              </a:rPr>
              <a:t>( </a:t>
            </a:r>
            <a:r>
              <a:rPr lang="ar-SA" sz="2000" dirty="0">
                <a:cs typeface="+mj-cs"/>
              </a:rPr>
              <a:t>شَفَتَانِ )</a:t>
            </a:r>
            <a:r>
              <a:rPr lang="tr-TR" sz="2000" b="1" dirty="0">
                <a:cs typeface="+mj-cs"/>
              </a:rPr>
              <a:t> Dudaklar</a:t>
            </a:r>
          </a:p>
          <a:p>
            <a:r>
              <a:rPr lang="tr-TR" sz="2000" b="1" dirty="0">
                <a:cs typeface="+mj-cs"/>
              </a:rPr>
              <a:t>B. TAKDÎRÎ MAHRECLER </a:t>
            </a:r>
          </a:p>
          <a:p>
            <a:r>
              <a:rPr lang="tr-TR" sz="2000" b="1" dirty="0" smtClean="0">
                <a:cs typeface="+mj-cs"/>
              </a:rPr>
              <a:t>	a</a:t>
            </a:r>
            <a:r>
              <a:rPr lang="tr-TR" sz="2000" b="1" dirty="0">
                <a:cs typeface="+mj-cs"/>
              </a:rPr>
              <a:t>. </a:t>
            </a:r>
            <a:r>
              <a:rPr lang="ar-SA" sz="2000" dirty="0" smtClean="0">
                <a:cs typeface="+mj-cs"/>
              </a:rPr>
              <a:t>( </a:t>
            </a:r>
            <a:r>
              <a:rPr lang="ar-SA" sz="2000" dirty="0">
                <a:cs typeface="+mj-cs"/>
              </a:rPr>
              <a:t>جَوْفٌ ) </a:t>
            </a:r>
            <a:r>
              <a:rPr lang="tr-TR" sz="2000" dirty="0" smtClean="0">
                <a:cs typeface="+mj-cs"/>
              </a:rPr>
              <a:t>   </a:t>
            </a:r>
            <a:r>
              <a:rPr lang="tr-TR" sz="2000" b="1" dirty="0" smtClean="0">
                <a:cs typeface="+mj-cs"/>
              </a:rPr>
              <a:t>Boğaz-ağız </a:t>
            </a:r>
            <a:r>
              <a:rPr lang="tr-TR" sz="2000" b="1" dirty="0">
                <a:cs typeface="+mj-cs"/>
              </a:rPr>
              <a:t>boşluğu</a:t>
            </a:r>
          </a:p>
          <a:p>
            <a:r>
              <a:rPr lang="tr-TR" sz="2000" b="1" dirty="0" smtClean="0">
                <a:cs typeface="+mj-cs"/>
              </a:rPr>
              <a:t>	b</a:t>
            </a:r>
            <a:r>
              <a:rPr lang="tr-TR" sz="2000" b="1" dirty="0">
                <a:cs typeface="+mj-cs"/>
              </a:rPr>
              <a:t>. </a:t>
            </a:r>
            <a:r>
              <a:rPr lang="ar-SA" sz="2000" dirty="0" smtClean="0">
                <a:cs typeface="+mj-cs"/>
              </a:rPr>
              <a:t>( </a:t>
            </a:r>
            <a:r>
              <a:rPr lang="ar-SA" sz="2000" dirty="0">
                <a:cs typeface="+mj-cs"/>
              </a:rPr>
              <a:t>خَيْشُومٌ </a:t>
            </a:r>
            <a:r>
              <a:rPr lang="ar-SA" sz="2000" dirty="0" smtClean="0">
                <a:cs typeface="+mj-cs"/>
              </a:rPr>
              <a:t>)</a:t>
            </a:r>
            <a:r>
              <a:rPr lang="tr-TR" sz="2000" b="1" dirty="0">
                <a:cs typeface="+mj-cs"/>
              </a:rPr>
              <a:t> </a:t>
            </a:r>
            <a:r>
              <a:rPr lang="tr-TR" sz="2000" b="1" dirty="0" smtClean="0">
                <a:cs typeface="+mj-cs"/>
              </a:rPr>
              <a:t> Geniz</a:t>
            </a:r>
            <a:endParaRPr lang="tr-TR" sz="2000" b="1" dirty="0"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3311860" y="1268760"/>
            <a:ext cx="1440160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dirty="0" smtClean="0"/>
              <a:t>حَلْقٌ</a:t>
            </a:r>
            <a:endParaRPr lang="tr-TR" sz="4400" b="1" dirty="0"/>
          </a:p>
        </p:txBody>
      </p:sp>
      <p:sp>
        <p:nvSpPr>
          <p:cNvPr id="22" name="57 Dikdörtgen"/>
          <p:cNvSpPr/>
          <p:nvPr/>
        </p:nvSpPr>
        <p:spPr>
          <a:xfrm>
            <a:off x="1475656" y="2780928"/>
            <a:ext cx="5112568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/>
              <a:t>1</a:t>
            </a:r>
            <a:r>
              <a:rPr lang="tr-TR" sz="1800" dirty="0"/>
              <a:t>. </a:t>
            </a:r>
            <a:r>
              <a:rPr lang="ar-SA" sz="1800" dirty="0" smtClean="0"/>
              <a:t>أ </a:t>
            </a:r>
            <a:r>
              <a:rPr lang="ar-SA" sz="1800" dirty="0"/>
              <a:t>ه</a:t>
            </a:r>
            <a:r>
              <a:rPr lang="ar-SA" sz="1800" b="1" dirty="0"/>
              <a:t> </a:t>
            </a:r>
            <a:r>
              <a:rPr lang="tr-TR" sz="1800" b="1" dirty="0" smtClean="0"/>
              <a:t>   </a:t>
            </a:r>
            <a:r>
              <a:rPr lang="tr-TR" sz="1800" dirty="0" smtClean="0"/>
              <a:t>Boğazın </a:t>
            </a:r>
            <a:r>
              <a:rPr lang="tr-TR" sz="1800" dirty="0"/>
              <a:t>alt tarafından</a:t>
            </a:r>
            <a:r>
              <a:rPr lang="tr-TR" sz="1800" b="1" dirty="0"/>
              <a:t> </a:t>
            </a:r>
            <a:endParaRPr lang="tr-TR" sz="1800" dirty="0"/>
          </a:p>
          <a:p>
            <a:r>
              <a:rPr lang="tr-TR" sz="1800" dirty="0"/>
              <a:t>2. </a:t>
            </a:r>
            <a:r>
              <a:rPr lang="ar-SA" sz="1800" dirty="0" smtClean="0"/>
              <a:t>ح</a:t>
            </a:r>
            <a:r>
              <a:rPr lang="tr-TR" sz="1800" dirty="0" smtClean="0"/>
              <a:t> </a:t>
            </a:r>
            <a:r>
              <a:rPr lang="ar-SA" sz="1800" dirty="0" smtClean="0"/>
              <a:t>ع</a:t>
            </a:r>
            <a:r>
              <a:rPr lang="tr-TR" sz="1800" dirty="0" smtClean="0"/>
              <a:t>  Boğazın orta bölümünden</a:t>
            </a:r>
            <a:endParaRPr lang="tr-TR" sz="1800" dirty="0"/>
          </a:p>
          <a:p>
            <a:r>
              <a:rPr lang="tr-TR" sz="1800" dirty="0"/>
              <a:t>3. </a:t>
            </a:r>
            <a:r>
              <a:rPr lang="ar-SA" sz="1800" dirty="0"/>
              <a:t>خ غ </a:t>
            </a:r>
            <a:r>
              <a:rPr lang="tr-TR" sz="1800" dirty="0" smtClean="0"/>
              <a:t> Boğazın üst </a:t>
            </a:r>
            <a:r>
              <a:rPr lang="tr-TR" sz="1800" dirty="0"/>
              <a:t>tarafından</a:t>
            </a:r>
            <a:r>
              <a:rPr lang="tr-TR" sz="1800" b="1" dirty="0"/>
              <a:t> </a:t>
            </a:r>
            <a:r>
              <a:rPr lang="tr-TR" sz="1800" dirty="0" smtClean="0"/>
              <a:t>harfleri </a:t>
            </a:r>
            <a:r>
              <a:rPr lang="tr-TR" sz="1800" dirty="0"/>
              <a:t>telaffuz edilir.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05861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/>
              <a:t>لِسَانٌ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979712" y="2492896"/>
            <a:ext cx="5224094" cy="3240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/>
              <a:t>1. </a:t>
            </a:r>
            <a:r>
              <a:rPr lang="ar-SA" sz="2000" dirty="0" smtClean="0"/>
              <a:t>ق</a:t>
            </a:r>
            <a:r>
              <a:rPr lang="tr-TR" sz="2000" b="1" dirty="0" smtClean="0"/>
              <a:t>     </a:t>
            </a:r>
            <a:r>
              <a:rPr lang="tr-TR" sz="2000" dirty="0" smtClean="0"/>
              <a:t>Dilin </a:t>
            </a:r>
            <a:r>
              <a:rPr lang="tr-TR" sz="2000" dirty="0"/>
              <a:t>gerisinden</a:t>
            </a:r>
            <a:r>
              <a:rPr lang="tr-TR" sz="2000" b="1" dirty="0"/>
              <a:t> </a:t>
            </a:r>
            <a:r>
              <a:rPr lang="tr-TR" sz="2000" b="1" dirty="0" smtClean="0"/>
              <a:t>  </a:t>
            </a:r>
            <a:endParaRPr lang="tr-TR" sz="2000" dirty="0"/>
          </a:p>
          <a:p>
            <a:r>
              <a:rPr lang="tr-TR" sz="2000" dirty="0"/>
              <a:t>2. </a:t>
            </a:r>
            <a:r>
              <a:rPr lang="ar-SA" sz="2000" dirty="0" smtClean="0"/>
              <a:t>ك</a:t>
            </a:r>
            <a:r>
              <a:rPr lang="tr-TR" sz="2000" b="1" dirty="0" smtClean="0"/>
              <a:t>      </a:t>
            </a:r>
            <a:r>
              <a:rPr lang="tr-TR" sz="2000" dirty="0" smtClean="0"/>
              <a:t>Biraz </a:t>
            </a:r>
            <a:r>
              <a:rPr lang="tr-TR" sz="2000" dirty="0"/>
              <a:t>önünden </a:t>
            </a:r>
          </a:p>
          <a:p>
            <a:r>
              <a:rPr lang="tr-TR" sz="2000" dirty="0"/>
              <a:t>3. </a:t>
            </a:r>
            <a:r>
              <a:rPr lang="ar-SA" sz="2000" dirty="0" smtClean="0"/>
              <a:t>ج </a:t>
            </a:r>
            <a:r>
              <a:rPr lang="ar-SA" sz="2000" dirty="0"/>
              <a:t>ش ي</a:t>
            </a:r>
            <a:r>
              <a:rPr lang="tr-TR" sz="2000" b="1" dirty="0"/>
              <a:t>  </a:t>
            </a:r>
            <a:r>
              <a:rPr lang="tr-TR" sz="2000" dirty="0"/>
              <a:t>Damak ortasından</a:t>
            </a:r>
            <a:r>
              <a:rPr lang="tr-TR" sz="2000" b="1" dirty="0"/>
              <a:t> </a:t>
            </a:r>
            <a:endParaRPr lang="tr-TR" sz="2000" dirty="0"/>
          </a:p>
          <a:p>
            <a:r>
              <a:rPr lang="tr-TR" sz="2000" dirty="0"/>
              <a:t>4. </a:t>
            </a:r>
            <a:r>
              <a:rPr lang="ar-SA" sz="2000" dirty="0" smtClean="0"/>
              <a:t>ض</a:t>
            </a:r>
            <a:r>
              <a:rPr lang="ar-SA" sz="2000" b="1" dirty="0" smtClean="0"/>
              <a:t> </a:t>
            </a:r>
            <a:r>
              <a:rPr lang="tr-TR" sz="2000" b="1" dirty="0" smtClean="0"/>
              <a:t>   </a:t>
            </a:r>
            <a:r>
              <a:rPr lang="tr-TR" sz="2000" dirty="0" smtClean="0"/>
              <a:t>Dilin </a:t>
            </a:r>
            <a:r>
              <a:rPr lang="tr-TR" sz="2000" dirty="0"/>
              <a:t>yanından</a:t>
            </a:r>
            <a:r>
              <a:rPr lang="tr-TR" sz="2000" b="1" dirty="0"/>
              <a:t> </a:t>
            </a:r>
            <a:r>
              <a:rPr lang="tr-TR" sz="2000" b="1" dirty="0" smtClean="0"/>
              <a:t>          </a:t>
            </a:r>
            <a:endParaRPr lang="tr-TR" sz="2000" dirty="0"/>
          </a:p>
          <a:p>
            <a:r>
              <a:rPr lang="tr-TR" sz="2000" dirty="0"/>
              <a:t>5. </a:t>
            </a:r>
            <a:r>
              <a:rPr lang="ar-SA" sz="2000" dirty="0" smtClean="0"/>
              <a:t>ل</a:t>
            </a:r>
            <a:r>
              <a:rPr lang="tr-TR" sz="2000" b="1" dirty="0" smtClean="0"/>
              <a:t>       </a:t>
            </a:r>
            <a:r>
              <a:rPr lang="tr-TR" sz="2000" dirty="0" smtClean="0"/>
              <a:t>Dilin </a:t>
            </a:r>
            <a:r>
              <a:rPr lang="tr-TR" sz="2000" dirty="0"/>
              <a:t>iki yanı ve üst damaktan</a:t>
            </a:r>
            <a:r>
              <a:rPr lang="tr-TR" sz="2000" b="1" dirty="0"/>
              <a:t> </a:t>
            </a:r>
            <a:endParaRPr lang="tr-TR" sz="2000" dirty="0"/>
          </a:p>
          <a:p>
            <a:r>
              <a:rPr lang="tr-TR" sz="2000" dirty="0"/>
              <a:t>6. </a:t>
            </a:r>
            <a:r>
              <a:rPr lang="ar-SA" sz="2000" dirty="0" smtClean="0"/>
              <a:t>ن</a:t>
            </a:r>
            <a:r>
              <a:rPr lang="tr-TR" sz="2000" b="1" dirty="0" smtClean="0"/>
              <a:t>       </a:t>
            </a:r>
            <a:r>
              <a:rPr lang="tr-TR" sz="2000" dirty="0" smtClean="0"/>
              <a:t>Dilin </a:t>
            </a:r>
            <a:r>
              <a:rPr lang="tr-TR" sz="2000" dirty="0"/>
              <a:t>ucu ve üst ön diş etlerinden</a:t>
            </a:r>
            <a:r>
              <a:rPr lang="tr-TR" sz="2000" b="1" dirty="0"/>
              <a:t> </a:t>
            </a:r>
            <a:r>
              <a:rPr lang="tr-TR" sz="2000" b="1" dirty="0" smtClean="0"/>
              <a:t> </a:t>
            </a:r>
            <a:endParaRPr lang="tr-TR" sz="2000" dirty="0"/>
          </a:p>
          <a:p>
            <a:r>
              <a:rPr lang="tr-TR" sz="2000" dirty="0"/>
              <a:t>7. </a:t>
            </a:r>
            <a:r>
              <a:rPr lang="ar-SA" sz="2000" dirty="0" smtClean="0"/>
              <a:t>ر</a:t>
            </a:r>
            <a:r>
              <a:rPr lang="tr-TR" sz="2000" b="1" dirty="0" smtClean="0"/>
              <a:t>       </a:t>
            </a:r>
            <a:r>
              <a:rPr lang="tr-TR" sz="2000" dirty="0" smtClean="0"/>
              <a:t>Dil </a:t>
            </a:r>
            <a:r>
              <a:rPr lang="tr-TR" sz="2000" dirty="0"/>
              <a:t>ve üst damaktan</a:t>
            </a:r>
            <a:r>
              <a:rPr lang="tr-TR" sz="2000" b="1" dirty="0"/>
              <a:t> </a:t>
            </a:r>
            <a:r>
              <a:rPr lang="tr-TR" sz="2000" b="1" dirty="0" smtClean="0"/>
              <a:t>        </a:t>
            </a:r>
            <a:endParaRPr lang="tr-TR" sz="2000" dirty="0"/>
          </a:p>
          <a:p>
            <a:r>
              <a:rPr lang="tr-TR" sz="2000" dirty="0"/>
              <a:t>8. </a:t>
            </a:r>
            <a:r>
              <a:rPr lang="ar-SA" sz="2000" dirty="0" smtClean="0"/>
              <a:t>ز </a:t>
            </a:r>
            <a:r>
              <a:rPr lang="ar-SA" sz="2000" dirty="0"/>
              <a:t>س </a:t>
            </a:r>
            <a:r>
              <a:rPr lang="ar-SA" sz="2000" dirty="0" smtClean="0"/>
              <a:t>ص</a:t>
            </a:r>
            <a:r>
              <a:rPr lang="tr-TR" sz="2000" dirty="0" smtClean="0"/>
              <a:t> </a:t>
            </a:r>
            <a:r>
              <a:rPr lang="tr-TR" sz="2000" b="1" dirty="0" smtClean="0"/>
              <a:t>   </a:t>
            </a:r>
            <a:r>
              <a:rPr lang="tr-TR" sz="2000" dirty="0" smtClean="0"/>
              <a:t>Dilin </a:t>
            </a:r>
            <a:r>
              <a:rPr lang="tr-TR" sz="2000" dirty="0"/>
              <a:t>ucu ve alt dişlerden</a:t>
            </a:r>
            <a:r>
              <a:rPr lang="tr-TR" sz="2000" b="1" dirty="0"/>
              <a:t> </a:t>
            </a:r>
            <a:r>
              <a:rPr lang="tr-TR" sz="2000" b="1" dirty="0" smtClean="0"/>
              <a:t> </a:t>
            </a:r>
            <a:endParaRPr lang="tr-TR" sz="2000" dirty="0"/>
          </a:p>
          <a:p>
            <a:r>
              <a:rPr lang="ar-SA" sz="2000" dirty="0"/>
              <a:t>9</a:t>
            </a:r>
            <a:r>
              <a:rPr lang="tr-TR" sz="2000" dirty="0"/>
              <a:t>. </a:t>
            </a:r>
            <a:r>
              <a:rPr lang="ar-SA" sz="2000" dirty="0" smtClean="0"/>
              <a:t>ت </a:t>
            </a:r>
            <a:r>
              <a:rPr lang="ar-SA" sz="2000" dirty="0"/>
              <a:t>د </a:t>
            </a:r>
            <a:r>
              <a:rPr lang="ar-SA" sz="2000" dirty="0" smtClean="0"/>
              <a:t>ط</a:t>
            </a:r>
            <a:r>
              <a:rPr lang="tr-TR" sz="2000" dirty="0" smtClean="0"/>
              <a:t> </a:t>
            </a:r>
            <a:r>
              <a:rPr lang="tr-TR" sz="2000" b="1" dirty="0" smtClean="0"/>
              <a:t>     </a:t>
            </a:r>
            <a:r>
              <a:rPr lang="tr-TR" sz="2000" dirty="0" smtClean="0"/>
              <a:t>Dilin </a:t>
            </a:r>
            <a:r>
              <a:rPr lang="tr-TR" sz="2000" dirty="0"/>
              <a:t>ucu ve üst damaktan</a:t>
            </a:r>
            <a:r>
              <a:rPr lang="tr-TR" sz="2000" b="1" dirty="0"/>
              <a:t> </a:t>
            </a:r>
            <a:endParaRPr lang="tr-TR" sz="2000" dirty="0"/>
          </a:p>
          <a:p>
            <a:r>
              <a:rPr lang="tr-TR" sz="2000" dirty="0" smtClean="0"/>
              <a:t>10.</a:t>
            </a:r>
            <a:r>
              <a:rPr lang="ar-SA" sz="2000" dirty="0" smtClean="0"/>
              <a:t>ث </a:t>
            </a:r>
            <a:r>
              <a:rPr lang="ar-SA" sz="2000" dirty="0"/>
              <a:t>ذ ظ</a:t>
            </a:r>
            <a:r>
              <a:rPr lang="ar-SA" sz="2000" b="1" dirty="0"/>
              <a:t> </a:t>
            </a:r>
            <a:r>
              <a:rPr lang="tr-TR" sz="2000" b="1" dirty="0" smtClean="0"/>
              <a:t>   </a:t>
            </a:r>
            <a:r>
              <a:rPr lang="tr-TR" sz="2000" dirty="0" smtClean="0"/>
              <a:t>Dil </a:t>
            </a:r>
            <a:r>
              <a:rPr lang="tr-TR" sz="2000" dirty="0"/>
              <a:t>ucu ve üst dişlerden</a:t>
            </a:r>
            <a:r>
              <a:rPr lang="tr-TR" sz="2000" b="1" dirty="0"/>
              <a:t> </a:t>
            </a:r>
            <a:r>
              <a:rPr lang="ar-SA" sz="2000" dirty="0" smtClean="0"/>
              <a:t> </a:t>
            </a:r>
            <a:r>
              <a:rPr lang="tr-TR" sz="2000" dirty="0" err="1" smtClean="0"/>
              <a:t>hafleri</a:t>
            </a:r>
            <a:r>
              <a:rPr lang="tr-TR" sz="2000" dirty="0" smtClean="0"/>
              <a:t> </a:t>
            </a:r>
            <a:r>
              <a:rPr lang="tr-TR" sz="2000" dirty="0"/>
              <a:t>çıkar.</a:t>
            </a:r>
            <a:r>
              <a:rPr lang="tr-TR" sz="2000" b="1" dirty="0"/>
              <a:t>             </a:t>
            </a:r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042387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39248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/>
              <a:t>شَفَتَانِ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924944"/>
            <a:ext cx="6984776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/>
              <a:t>1. </a:t>
            </a:r>
            <a:r>
              <a:rPr lang="ar-SA" sz="2000" dirty="0" smtClean="0"/>
              <a:t>ب </a:t>
            </a:r>
            <a:r>
              <a:rPr lang="ar-SA" sz="2000" dirty="0"/>
              <a:t>م</a:t>
            </a:r>
            <a:r>
              <a:rPr lang="tr-TR" sz="2000" b="1" dirty="0"/>
              <a:t> </a:t>
            </a:r>
            <a:r>
              <a:rPr lang="tr-TR" sz="2000" b="1" dirty="0" smtClean="0"/>
              <a:t> </a:t>
            </a:r>
            <a:r>
              <a:rPr lang="tr-TR" sz="2000" dirty="0" smtClean="0"/>
              <a:t>İki </a:t>
            </a:r>
            <a:r>
              <a:rPr lang="tr-TR" sz="2000" dirty="0"/>
              <a:t>dudak arasından</a:t>
            </a:r>
            <a:r>
              <a:rPr lang="tr-TR" sz="2000" b="1" dirty="0"/>
              <a:t> </a:t>
            </a:r>
            <a:r>
              <a:rPr lang="tr-TR" sz="2000" b="1" dirty="0" smtClean="0"/>
              <a:t> </a:t>
            </a:r>
            <a:endParaRPr lang="tr-TR" sz="2000" dirty="0"/>
          </a:p>
          <a:p>
            <a:r>
              <a:rPr lang="tr-TR" sz="2000" dirty="0"/>
              <a:t>2. </a:t>
            </a:r>
            <a:r>
              <a:rPr lang="ar-SA" sz="2000" dirty="0" smtClean="0"/>
              <a:t>ف</a:t>
            </a:r>
            <a:r>
              <a:rPr lang="tr-TR" sz="2000" b="1" dirty="0" smtClean="0"/>
              <a:t>    </a:t>
            </a:r>
            <a:r>
              <a:rPr lang="tr-TR" sz="2000" dirty="0" smtClean="0"/>
              <a:t>Üst </a:t>
            </a:r>
            <a:r>
              <a:rPr lang="tr-TR" sz="2000" dirty="0"/>
              <a:t>dişler ve alt damaktan</a:t>
            </a:r>
            <a:r>
              <a:rPr lang="tr-TR" sz="2000" b="1" dirty="0"/>
              <a:t> </a:t>
            </a:r>
            <a:r>
              <a:rPr lang="tr-TR" sz="2000" b="1" dirty="0" smtClean="0"/>
              <a:t> </a:t>
            </a:r>
            <a:endParaRPr lang="tr-TR" sz="2000" dirty="0"/>
          </a:p>
          <a:p>
            <a:r>
              <a:rPr lang="tr-TR" sz="2000" dirty="0"/>
              <a:t>3. </a:t>
            </a:r>
            <a:r>
              <a:rPr lang="ar-SA" sz="2000" dirty="0" smtClean="0"/>
              <a:t>و</a:t>
            </a:r>
            <a:r>
              <a:rPr lang="tr-TR" sz="2000" dirty="0" smtClean="0"/>
              <a:t>     Dudakların </a:t>
            </a:r>
            <a:r>
              <a:rPr lang="tr-TR" sz="2000" dirty="0"/>
              <a:t>büzülüp ileriye doğru uzatılmasından</a:t>
            </a:r>
            <a:r>
              <a:rPr lang="tr-TR" sz="2000" b="1" dirty="0"/>
              <a:t>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64496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5332051"/>
              </p:ext>
            </p:extLst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123728" y="1340768"/>
            <a:ext cx="4752528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dirty="0" err="1" smtClean="0"/>
              <a:t>TAKDÎRi</a:t>
            </a:r>
            <a:r>
              <a:rPr lang="tr-TR" sz="4000" dirty="0" smtClean="0"/>
              <a:t> </a:t>
            </a:r>
            <a:r>
              <a:rPr lang="tr-TR" sz="4000" dirty="0"/>
              <a:t>MAHRECLER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547664" y="2564904"/>
            <a:ext cx="5904656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/>
              <a:t>جَوْفٌ</a:t>
            </a:r>
            <a:endParaRPr lang="tr-TR" sz="3200" b="1" dirty="0" smtClean="0"/>
          </a:p>
          <a:p>
            <a:pPr algn="ctr"/>
            <a:r>
              <a:rPr lang="tr-TR" sz="2400" dirty="0" smtClean="0"/>
              <a:t>Bu </a:t>
            </a:r>
            <a:r>
              <a:rPr lang="tr-TR" sz="2400" dirty="0"/>
              <a:t>bölgeden </a:t>
            </a:r>
            <a:r>
              <a:rPr lang="tr-TR" sz="2400" dirty="0" err="1"/>
              <a:t>med</a:t>
            </a:r>
            <a:r>
              <a:rPr lang="tr-TR" sz="2400" dirty="0"/>
              <a:t> harfleri </a:t>
            </a:r>
            <a:r>
              <a:rPr lang="ar-SA" sz="2400" dirty="0"/>
              <a:t>( و  ى  أ )  </a:t>
            </a:r>
            <a:r>
              <a:rPr lang="tr-TR" sz="2400" dirty="0"/>
              <a:t>çıkar</a:t>
            </a:r>
            <a:r>
              <a:rPr lang="tr-TR" sz="2400" dirty="0" smtClean="0"/>
              <a:t>.</a:t>
            </a:r>
          </a:p>
          <a:p>
            <a:pPr algn="ctr"/>
            <a:r>
              <a:rPr lang="ar-SA" sz="2400" dirty="0"/>
              <a:t>بِنُ</a:t>
            </a:r>
            <a:r>
              <a:rPr lang="ar-SA" sz="2400" dirty="0">
                <a:solidFill>
                  <a:srgbClr val="FF0000"/>
                </a:solidFill>
              </a:rPr>
              <a:t>و</a:t>
            </a:r>
            <a:r>
              <a:rPr lang="ar-SA" sz="2400" dirty="0"/>
              <a:t>رِهِمْ ؛ فِ</a:t>
            </a:r>
            <a:r>
              <a:rPr lang="ar-SA" sz="2400" dirty="0">
                <a:solidFill>
                  <a:srgbClr val="FF0000"/>
                </a:solidFill>
              </a:rPr>
              <a:t>ي</a:t>
            </a:r>
            <a:r>
              <a:rPr lang="ar-SA" sz="2400" dirty="0"/>
              <a:t> ؛ كَمَ</a:t>
            </a:r>
            <a:r>
              <a:rPr lang="ar-SA" sz="2400" dirty="0">
                <a:solidFill>
                  <a:srgbClr val="FF0000"/>
                </a:solidFill>
              </a:rPr>
              <a:t>ا </a:t>
            </a:r>
            <a:r>
              <a:rPr lang="ar-SA" sz="2400" dirty="0"/>
              <a:t>؛ وَقُ</a:t>
            </a:r>
            <a:r>
              <a:rPr lang="ar-SA" sz="2400" dirty="0">
                <a:solidFill>
                  <a:srgbClr val="FF0000"/>
                </a:solidFill>
              </a:rPr>
              <a:t>و</a:t>
            </a:r>
            <a:r>
              <a:rPr lang="ar-SA" sz="2400" dirty="0"/>
              <a:t>دُ ؛ اَلَّذِ</a:t>
            </a:r>
            <a:r>
              <a:rPr lang="ar-SA" sz="2400" dirty="0">
                <a:solidFill>
                  <a:srgbClr val="FF0000"/>
                </a:solidFill>
              </a:rPr>
              <a:t>ي</a:t>
            </a:r>
            <a:r>
              <a:rPr lang="ar-SA" sz="2400" dirty="0"/>
              <a:t> ؛ فِرَ</a:t>
            </a:r>
            <a:r>
              <a:rPr lang="ar-SA" sz="2400" dirty="0">
                <a:solidFill>
                  <a:srgbClr val="FF0000"/>
                </a:solidFill>
              </a:rPr>
              <a:t>ا</a:t>
            </a:r>
            <a:r>
              <a:rPr lang="ar-SA" sz="2400" dirty="0"/>
              <a:t>شاً</a:t>
            </a:r>
            <a:endParaRPr lang="tr-TR" sz="2400" dirty="0"/>
          </a:p>
          <a:p>
            <a:pPr algn="ctr"/>
            <a:r>
              <a:rPr lang="tr-TR" sz="2400" dirty="0" smtClean="0"/>
              <a:t> </a:t>
            </a:r>
            <a:endParaRPr lang="tr-TR" sz="2400" dirty="0"/>
          </a:p>
          <a:p>
            <a:pPr algn="ctr"/>
            <a:endParaRPr lang="tr-T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1547664" y="4221088"/>
            <a:ext cx="5904656" cy="180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/>
              <a:t>خَيْشُومٌ</a:t>
            </a:r>
            <a:endParaRPr lang="tr-TR" sz="3200" b="1" dirty="0" smtClean="0"/>
          </a:p>
          <a:p>
            <a:pPr algn="ctr"/>
            <a:r>
              <a:rPr lang="tr-TR" sz="1800" dirty="0" err="1"/>
              <a:t>Ğunne</a:t>
            </a:r>
            <a:r>
              <a:rPr lang="tr-TR" sz="1800" dirty="0"/>
              <a:t> (genizden sesin gelmesi): </a:t>
            </a:r>
            <a:r>
              <a:rPr lang="tr-TR" sz="1800" dirty="0" err="1"/>
              <a:t>Sâkin</a:t>
            </a:r>
            <a:r>
              <a:rPr lang="tr-TR" sz="1800" b="1" dirty="0"/>
              <a:t> </a:t>
            </a:r>
            <a:r>
              <a:rPr lang="ar-SA" sz="1800" b="1" dirty="0"/>
              <a:t>ن </a:t>
            </a:r>
            <a:r>
              <a:rPr lang="tr-TR" sz="1800" dirty="0"/>
              <a:t>ve </a:t>
            </a:r>
            <a:r>
              <a:rPr lang="tr-TR" sz="1800" dirty="0" err="1"/>
              <a:t>sâkin</a:t>
            </a:r>
            <a:r>
              <a:rPr lang="tr-TR" sz="1800" b="1" dirty="0"/>
              <a:t> </a:t>
            </a:r>
            <a:r>
              <a:rPr lang="ar-SA" sz="1800" b="1" dirty="0"/>
              <a:t>م</a:t>
            </a:r>
            <a:r>
              <a:rPr lang="ar-SA" sz="1800" dirty="0"/>
              <a:t> </a:t>
            </a:r>
            <a:r>
              <a:rPr lang="tr-TR" sz="1800" dirty="0"/>
              <a:t>harfine ilişkin bir durumdur</a:t>
            </a:r>
            <a:r>
              <a:rPr lang="tr-TR" sz="1800" dirty="0" smtClean="0"/>
              <a:t>.</a:t>
            </a:r>
          </a:p>
          <a:p>
            <a:pPr algn="ctr"/>
            <a:r>
              <a:rPr lang="ar-SA" sz="1800" dirty="0"/>
              <a:t>إِ</a:t>
            </a:r>
            <a:r>
              <a:rPr lang="ar-SA" sz="1800" dirty="0">
                <a:solidFill>
                  <a:srgbClr val="FF0000"/>
                </a:solidFill>
              </a:rPr>
              <a:t>نَّ</a:t>
            </a:r>
            <a:r>
              <a:rPr lang="ar-SA" sz="1800" dirty="0"/>
              <a:t>كَ أَنْتَ ؛ مِنْ بَعْدِي ؛ مَنْ يَقُولُ ؛ مِ</a:t>
            </a:r>
            <a:r>
              <a:rPr lang="ar-SA" sz="1800" dirty="0">
                <a:solidFill>
                  <a:srgbClr val="FF0000"/>
                </a:solidFill>
              </a:rPr>
              <a:t>نْ</a:t>
            </a:r>
            <a:r>
              <a:rPr lang="ar-SA" sz="1800" dirty="0"/>
              <a:t> نَفْعِهِمَا ؛ إِن</a:t>
            </a:r>
            <a:r>
              <a:rPr lang="ar-SA" sz="1800" dirty="0">
                <a:solidFill>
                  <a:srgbClr val="FF0000"/>
                </a:solidFill>
              </a:rPr>
              <a:t>َّ</a:t>
            </a:r>
            <a:r>
              <a:rPr lang="ar-SA" sz="1800" dirty="0"/>
              <a:t> رَبَّهُ</a:t>
            </a:r>
            <a:r>
              <a:rPr lang="ar-SA" sz="1800" dirty="0">
                <a:solidFill>
                  <a:srgbClr val="FF0000"/>
                </a:solidFill>
              </a:rPr>
              <a:t>مْ</a:t>
            </a:r>
            <a:r>
              <a:rPr lang="ar-SA" sz="1800" dirty="0"/>
              <a:t> بِهِمْ ؛ ثُم</a:t>
            </a:r>
            <a:r>
              <a:rPr lang="ar-SA" sz="1800" dirty="0">
                <a:solidFill>
                  <a:srgbClr val="FF0000"/>
                </a:solidFill>
              </a:rPr>
              <a:t>َّ</a:t>
            </a:r>
            <a:r>
              <a:rPr lang="ar-SA" sz="1800" dirty="0"/>
              <a:t> لَتَرَوُ</a:t>
            </a:r>
            <a:r>
              <a:rPr lang="ar-SA" sz="1800" dirty="0">
                <a:solidFill>
                  <a:srgbClr val="FF0000"/>
                </a:solidFill>
              </a:rPr>
              <a:t>نَّ</a:t>
            </a:r>
            <a:r>
              <a:rPr lang="ar-SA" sz="1800" dirty="0"/>
              <a:t>هَا ؛ </a:t>
            </a:r>
            <a:r>
              <a:rPr lang="tr-TR" sz="1800" dirty="0"/>
              <a:t> </a:t>
            </a:r>
          </a:p>
          <a:p>
            <a:pPr algn="ctr"/>
            <a:endParaRPr lang="tr-TR" sz="1800" dirty="0"/>
          </a:p>
          <a:p>
            <a:pPr algn="ctr"/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5332051"/>
              </p:ext>
            </p:extLst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979712" y="1196752"/>
            <a:ext cx="508007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MAHREÇ ŞEMASI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2132856"/>
            <a:ext cx="5080078" cy="37623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393</TotalTime>
  <Words>213</Words>
  <Application>Microsoft Office PowerPoint</Application>
  <PresentationFormat>Ekran Gösterisi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55</cp:revision>
  <dcterms:created xsi:type="dcterms:W3CDTF">2015-03-02T16:15:28Z</dcterms:created>
  <dcterms:modified xsi:type="dcterms:W3CDTF">2015-10-05T09:38:45Z</dcterms:modified>
</cp:coreProperties>
</file>