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72" r:id="rId3"/>
    <p:sldId id="273" r:id="rId4"/>
    <p:sldId id="275" r:id="rId5"/>
    <p:sldId id="274" r:id="rId6"/>
    <p:sldId id="276" r:id="rId7"/>
    <p:sldId id="277" r:id="rId8"/>
    <p:sldId id="278" r:id="rId9"/>
    <p:sldId id="279" r:id="rId10"/>
    <p:sldId id="282" r:id="rId11"/>
    <p:sldId id="280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5012-C3AF-4C2D-ABDE-F62E8C2DE2C7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AD-FD20-4887-A90F-285F09B196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54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43376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30951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596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8986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44361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80078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97819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4791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32608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98768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3630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19.10.2015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6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image" Target="../media/image10.emf"/><Relationship Id="rId18" Type="http://schemas.openxmlformats.org/officeDocument/2006/relationships/image" Target="../media/image15.e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emf"/><Relationship Id="rId12" Type="http://schemas.openxmlformats.org/officeDocument/2006/relationships/image" Target="../media/image9.emf"/><Relationship Id="rId17" Type="http://schemas.openxmlformats.org/officeDocument/2006/relationships/image" Target="../media/image14.e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emf"/><Relationship Id="rId1" Type="http://schemas.openxmlformats.org/officeDocument/2006/relationships/tags" Target="../tags/tag6.xml"/><Relationship Id="rId6" Type="http://schemas.openxmlformats.org/officeDocument/2006/relationships/image" Target="../media/image3.emf"/><Relationship Id="rId11" Type="http://schemas.openxmlformats.org/officeDocument/2006/relationships/image" Target="../media/image8.emf"/><Relationship Id="rId5" Type="http://schemas.openxmlformats.org/officeDocument/2006/relationships/image" Target="../media/image2.emf"/><Relationship Id="rId15" Type="http://schemas.openxmlformats.org/officeDocument/2006/relationships/image" Target="../media/image12.emf"/><Relationship Id="rId10" Type="http://schemas.openxmlformats.org/officeDocument/2006/relationships/image" Target="../media/image7.emf"/><Relationship Id="rId4" Type="http://schemas.openxmlformats.org/officeDocument/2006/relationships/image" Target="../media/image1.emf"/><Relationship Id="rId9" Type="http://schemas.openxmlformats.org/officeDocument/2006/relationships/image" Target="../media/image6.emf"/><Relationship Id="rId1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9.emf"/><Relationship Id="rId12" Type="http://schemas.openxmlformats.org/officeDocument/2006/relationships/image" Target="../media/image24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6" Type="http://schemas.openxmlformats.org/officeDocument/2006/relationships/image" Target="../media/image18.emf"/><Relationship Id="rId11" Type="http://schemas.openxmlformats.org/officeDocument/2006/relationships/image" Target="../media/image23.emf"/><Relationship Id="rId5" Type="http://schemas.openxmlformats.org/officeDocument/2006/relationships/image" Target="../media/image17.emf"/><Relationship Id="rId10" Type="http://schemas.openxmlformats.org/officeDocument/2006/relationships/image" Target="../media/image22.emf"/><Relationship Id="rId4" Type="http://schemas.openxmlformats.org/officeDocument/2006/relationships/image" Target="../media/image16.emf"/><Relationship Id="rId9" Type="http://schemas.openxmlformats.org/officeDocument/2006/relationships/image" Target="../media/image2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27.emf"/><Relationship Id="rId11" Type="http://schemas.openxmlformats.org/officeDocument/2006/relationships/image" Target="../media/image32.emf"/><Relationship Id="rId5" Type="http://schemas.openxmlformats.org/officeDocument/2006/relationships/image" Target="../media/image26.emf"/><Relationship Id="rId10" Type="http://schemas.openxmlformats.org/officeDocument/2006/relationships/image" Target="../media/image31.emf"/><Relationship Id="rId4" Type="http://schemas.openxmlformats.org/officeDocument/2006/relationships/image" Target="../media/image25.emf"/><Relationship Id="rId9" Type="http://schemas.openxmlformats.org/officeDocument/2006/relationships/image" Target="../media/image3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411760" y="1340768"/>
            <a:ext cx="4608512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اَلْمَدُّ </a:t>
            </a:r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وأقْسَامُهُ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2555776" y="2564904"/>
            <a:ext cx="4896544" cy="309634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TABİÎ MED  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 المَدُّ الطّبِيعِيُّ )</a:t>
            </a:r>
            <a:endParaRPr lang="tr-T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FER’Î MED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 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اَلْمَدُّ الْفَرْعِيُّ </a:t>
            </a: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  <a:endParaRPr lang="tr-T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MEDD-İ MUTTASIL</a:t>
            </a:r>
            <a:r>
              <a:rPr lang="tr-TR" sz="1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1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 اَلْمَدُّ الْمُتَّصِلُ )</a:t>
            </a:r>
            <a:endParaRPr lang="tr-TR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MEDD-İ MUNFASIL</a:t>
            </a:r>
            <a:r>
              <a:rPr lang="tr-TR" sz="1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1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( اَلْمَدُّ الْمُنْفَصِلُ )</a:t>
            </a:r>
            <a:r>
              <a:rPr lang="tr-TR" sz="1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</a:p>
          <a:p>
            <a:r>
              <a:rPr lang="tr-TR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MEDD-İ LÂZIM</a:t>
            </a:r>
            <a:r>
              <a:rPr lang="tr-TR" sz="1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</a:t>
            </a:r>
            <a:r>
              <a:rPr lang="ar-SA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1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 اَلْمَدُّ اللّازِمُ )</a:t>
            </a:r>
            <a:endParaRPr lang="tr-TR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MEDD-İ ÂRIZ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tr-TR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1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 اَلْمَدُّ الْعَارِضُ )</a:t>
            </a:r>
            <a:endParaRPr lang="tr-TR" sz="1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MEDD-İ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LÎN</a:t>
            </a:r>
            <a:r>
              <a:rPr lang="tr-TR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SA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 اَلْمَدُّ اللِّينُ )</a:t>
            </a:r>
            <a:endParaRPr lang="tr-T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tr-TR" sz="2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</a:t>
            </a:r>
          </a:p>
          <a:p>
            <a:r>
              <a:rPr lang="tr-TR" sz="1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Not: Med çeşitlerinden önce Harf-i Med ve Sebeb-i Med izah iyice kavranmalıdır.</a:t>
            </a:r>
            <a:endParaRPr lang="tr-TR" sz="1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511660" y="2420888"/>
            <a:ext cx="5832648" cy="3600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فِي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صُدُورِ </a:t>
            </a:r>
            <a:r>
              <a:rPr lang="ar-SA" sz="2800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لنَّاسِ ؛ وَمَا خَلَقَ </a:t>
            </a:r>
            <a:r>
              <a:rPr lang="ar-SA" sz="2800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لذَّكَرَ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</a:t>
            </a:r>
            <a:endParaRPr lang="tr-TR" sz="2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</a:t>
            </a:r>
            <a:r>
              <a:rPr lang="ar-SA" sz="2800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لْمَلَكُ ؛ وَ</a:t>
            </a:r>
            <a:r>
              <a:rPr lang="ar-SA" sz="2800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سْتَغْفِرْهُ ؛ إِذِ </a:t>
            </a:r>
            <a:r>
              <a:rPr lang="ar-SA" sz="2800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نْبَعَثَ ؛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</a:t>
            </a:r>
            <a:r>
              <a:rPr lang="ar-SA" sz="2800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نْحَرْ</a:t>
            </a:r>
            <a:endParaRPr lang="tr-TR" sz="2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tr-TR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Vasıl </a:t>
            </a:r>
            <a:r>
              <a:rPr lang="tr-TR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hemzeleri bazen </a:t>
            </a:r>
            <a:r>
              <a:rPr lang="tr-TR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hazfolur.</a:t>
            </a:r>
          </a:p>
          <a:p>
            <a:pPr algn="r"/>
            <a:r>
              <a:rPr lang="tr-TR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وَلَلْآخِرَةُ ؛ لِلْعُسْرَى ؛ </a:t>
            </a:r>
            <a:endParaRPr lang="tr-TR" sz="2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endParaRPr lang="tr-TR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Vasıl </a:t>
            </a:r>
            <a:r>
              <a:rPr lang="tr-TR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hemzeleri bazen </a:t>
            </a:r>
            <a:r>
              <a:rPr lang="tr-TR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elife çevrilir</a:t>
            </a:r>
          </a:p>
          <a:p>
            <a:pPr rtl="1"/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آلْآنَ 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وَقَدْ كُنتُمْ {يونس/51}؛ قُلْ آللهُ أَذِنَ لَكُمْ {يونس/59}</a:t>
            </a:r>
            <a:endParaRPr lang="tr-TR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5400" b="1" dirty="0"/>
              <a:t>Vasıl Hemzesi</a:t>
            </a:r>
            <a:r>
              <a:rPr lang="tr-TR" sz="5400" dirty="0"/>
              <a:t> </a:t>
            </a:r>
          </a:p>
          <a:p>
            <a:pPr algn="ctr"/>
            <a:endParaRPr lang="tr-TR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714689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1907704" y="758021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54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Katı Hemzesi</a:t>
            </a:r>
            <a:endParaRPr lang="tr-TR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367644" y="2013696"/>
            <a:ext cx="5688632" cy="406845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/>
              <a:t>Vasıl halinde düşmeyen okunan hemzelere katı hemzesi denir. Vasıl hemzesi dışındaki hemzeler katı hemzesidir</a:t>
            </a:r>
          </a:p>
          <a:p>
            <a:endParaRPr lang="tr-TR" sz="20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87442" y="4818075"/>
            <a:ext cx="915300" cy="418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4818075"/>
            <a:ext cx="1423800" cy="4184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89096" y="4836021"/>
            <a:ext cx="1983150" cy="451273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16910" y="3015623"/>
            <a:ext cx="5390100" cy="759825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16910" y="3867390"/>
            <a:ext cx="5390100" cy="7908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6318122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اَلْمَدُّ </a:t>
            </a:r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/</a:t>
            </a:r>
            <a:r>
              <a:rPr lang="ar-SA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الْقَصْرُ</a:t>
            </a:r>
            <a:endParaRPr lang="tr-TR" sz="5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619672" y="2708920"/>
            <a:ext cx="5688632" cy="14401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/>
              <a:t>Med</a:t>
            </a:r>
            <a:r>
              <a:rPr lang="tr-TR" sz="2000" dirty="0" smtClean="0"/>
              <a:t>: Med </a:t>
            </a:r>
            <a:r>
              <a:rPr lang="tr-TR" sz="2000" dirty="0"/>
              <a:t>harflerinden biri ile önceki harfin sesini uzata­rak </a:t>
            </a:r>
            <a:r>
              <a:rPr lang="tr-TR" sz="2000" dirty="0" smtClean="0"/>
              <a:t>okumaktır.</a:t>
            </a:r>
          </a:p>
          <a:p>
            <a:r>
              <a:rPr lang="tr-TR" sz="2000" b="1" dirty="0" smtClean="0"/>
              <a:t>Kasr:</a:t>
            </a:r>
            <a:r>
              <a:rPr lang="tr-TR" sz="2000" dirty="0" smtClean="0"/>
              <a:t> Duruma </a:t>
            </a:r>
            <a:r>
              <a:rPr lang="tr-TR" sz="2000" dirty="0"/>
              <a:t>göre kısaltmak veya uzatmadan </a:t>
            </a:r>
            <a:r>
              <a:rPr lang="tr-TR" sz="2000" dirty="0" smtClean="0"/>
              <a:t>okumak </a:t>
            </a:r>
            <a:r>
              <a:rPr lang="tr-TR" sz="2000" dirty="0"/>
              <a:t>de­mektir.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958599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196752"/>
            <a:ext cx="407196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حُرُوفُ الْمَدِّ </a:t>
            </a:r>
            <a:endParaRPr lang="tr-TR" sz="5400" b="1" cap="none" spc="0" dirty="0">
              <a:ln/>
              <a:solidFill>
                <a:srgbClr val="FF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57 Dikdörtgen"/>
          <p:cNvSpPr/>
          <p:nvPr/>
        </p:nvSpPr>
        <p:spPr>
          <a:xfrm>
            <a:off x="1619672" y="2420888"/>
            <a:ext cx="5832648" cy="158417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indent="269875"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sz="18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Kelimede kendisin­den </a:t>
            </a:r>
            <a:r>
              <a:rPr lang="tr-TR" sz="18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önceki harfi uzatmaya vesile olan harfe </a:t>
            </a:r>
            <a:r>
              <a:rPr lang="tr-TR" sz="1800" b="1" spc="-3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med harfi</a:t>
            </a:r>
            <a:r>
              <a:rPr lang="tr-TR" sz="18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denir</a:t>
            </a:r>
            <a:r>
              <a:rPr lang="tr-TR" sz="1800" spc="-3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</a:p>
          <a:p>
            <a:pPr indent="269875"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</a:pPr>
            <a:endParaRPr lang="tr-TR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69875">
              <a:lnSpc>
                <a:spcPts val="14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Med </a:t>
            </a:r>
            <a:r>
              <a:rPr lang="tr-TR" sz="18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harfleri şu üç harften ibarettir: </a:t>
            </a:r>
            <a:r>
              <a:rPr lang="tr-TR" sz="1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Vâv</a:t>
            </a:r>
            <a:r>
              <a:rPr lang="tr-TR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, </a:t>
            </a:r>
            <a:r>
              <a:rPr lang="tr-TR" sz="1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yâ</a:t>
            </a:r>
            <a:r>
              <a:rPr lang="tr-TR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, </a:t>
            </a:r>
            <a:r>
              <a:rPr lang="tr-TR" sz="1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elif</a:t>
            </a:r>
          </a:p>
          <a:p>
            <a:pPr indent="269875">
              <a:lnSpc>
                <a:spcPts val="1400"/>
              </a:lnSpc>
              <a:spcBef>
                <a:spcPts val="600"/>
              </a:spcBef>
              <a:spcAft>
                <a:spcPts val="0"/>
              </a:spcAft>
            </a:pPr>
            <a:endParaRPr lang="tr-TR" sz="1800" b="1" dirty="0">
              <a:latin typeface="Traditional Arabic" panose="02020603050405020304" pitchFamily="18" charset="-78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indent="269875">
              <a:lnSpc>
                <a:spcPts val="14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sz="1800" dirty="0" smtClean="0"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  </a:t>
            </a:r>
            <a:r>
              <a:rPr lang="ar-SA" sz="4400" dirty="0"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(</a:t>
            </a:r>
            <a:r>
              <a:rPr lang="ar-SA" sz="4400" dirty="0">
                <a:solidFill>
                  <a:srgbClr val="FF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 و ي ا</a:t>
            </a:r>
            <a:r>
              <a:rPr lang="ar-SA" sz="4400" dirty="0"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)</a:t>
            </a:r>
            <a:r>
              <a:rPr lang="ar-SA" sz="4400" dirty="0">
                <a:solidFill>
                  <a:srgbClr val="8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endParaRPr lang="tr-TR" sz="1800" dirty="0">
              <a:latin typeface="Traditional Arabic" panose="02020603050405020304" pitchFamily="18" charset="-78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5051906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dirty="0"/>
              <a:t>Med hafi olma şartı</a:t>
            </a:r>
            <a:r>
              <a:rPr lang="tr-TR" sz="4000" dirty="0"/>
              <a:t> </a:t>
            </a:r>
          </a:p>
        </p:txBody>
      </p:sp>
      <p:sp>
        <p:nvSpPr>
          <p:cNvPr id="22" name="57 Dikdörtgen"/>
          <p:cNvSpPr/>
          <p:nvPr/>
        </p:nvSpPr>
        <p:spPr>
          <a:xfrm>
            <a:off x="1367644" y="2492896"/>
            <a:ext cx="5688632" cy="34563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Adı geçen üç harften her biri harekesiz olur</a:t>
            </a:r>
            <a:r>
              <a:rPr lang="tr-TR" sz="1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,</a:t>
            </a:r>
          </a:p>
          <a:p>
            <a:r>
              <a:rPr lang="tr-TR" sz="1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18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vâv’</a:t>
            </a:r>
            <a:r>
              <a:rPr lang="tr-TR" sz="18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dan</a:t>
            </a:r>
            <a:r>
              <a:rPr lang="tr-TR" sz="1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1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önceki harfin harekesi zamme (ötre), </a:t>
            </a:r>
            <a:endParaRPr lang="tr-TR" sz="1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18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yâ’</a:t>
            </a:r>
            <a:r>
              <a:rPr lang="tr-TR" sz="18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dan</a:t>
            </a:r>
            <a:r>
              <a:rPr lang="tr-TR" sz="1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1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önceki harfin harekesi kesre  (esre</a:t>
            </a:r>
            <a:r>
              <a:rPr lang="tr-TR" sz="1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),</a:t>
            </a:r>
          </a:p>
          <a:p>
            <a:r>
              <a:rPr lang="tr-TR" sz="1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1800" b="1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elif’</a:t>
            </a:r>
            <a:r>
              <a:rPr lang="tr-TR" sz="18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ten</a:t>
            </a:r>
            <a:r>
              <a:rPr lang="tr-TR" sz="1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1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önceki harfin harekesi ise fetha (üstün) olursa </a:t>
            </a:r>
            <a:r>
              <a:rPr lang="tr-TR" sz="1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med</a:t>
            </a:r>
            <a:r>
              <a:rPr lang="tr-TR" sz="1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harfi olur</a:t>
            </a:r>
            <a:r>
              <a:rPr lang="tr-TR" sz="1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SA" sz="1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1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      </a:t>
            </a:r>
            <a:r>
              <a:rPr lang="tr-TR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Örnekler:</a:t>
            </a:r>
            <a:endParaRPr lang="tr-TR" sz="1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بِنُ</a:t>
            </a:r>
            <a: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رِهِمْ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 </a:t>
            </a:r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دِ</a:t>
            </a:r>
            <a: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</a:t>
            </a:r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نِهِمْ ؛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كَمَ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؛ وَقُ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دُ ؛ اَلَّذِ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؛ </a:t>
            </a:r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فِرَ</a:t>
            </a:r>
            <a: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شاً </a:t>
            </a:r>
            <a:endParaRPr lang="tr-TR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1600" b="1" dirty="0" smtClean="0"/>
              <a:t>Not: </a:t>
            </a:r>
            <a:r>
              <a:rPr lang="tr-TR" sz="1600" b="1" dirty="0" err="1" smtClean="0"/>
              <a:t>Vâv</a:t>
            </a:r>
            <a:r>
              <a:rPr lang="tr-TR" sz="1600" b="1" dirty="0"/>
              <a:t>, </a:t>
            </a:r>
            <a:r>
              <a:rPr lang="tr-TR" sz="1600" b="1" dirty="0" err="1"/>
              <a:t>yâ</a:t>
            </a:r>
            <a:r>
              <a:rPr lang="tr-TR" sz="1600" dirty="0"/>
              <a:t> ve </a:t>
            </a:r>
            <a:r>
              <a:rPr lang="tr-TR" sz="1600" b="1" dirty="0"/>
              <a:t>elif</a:t>
            </a:r>
            <a:r>
              <a:rPr lang="tr-TR" sz="1600" dirty="0"/>
              <a:t> harekeli veya cezimli olunca med harfi olmaz.</a:t>
            </a:r>
          </a:p>
          <a:p>
            <a:r>
              <a:rPr lang="tr-TR" sz="1600" dirty="0"/>
              <a:t>Örnek:</a:t>
            </a:r>
          </a:p>
          <a:p>
            <a:pPr algn="r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يْ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لٌ ؛ حَ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وْ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لٌ ؛ 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يُ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سْرٌ ؛ سَ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يْ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رٌ؛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</a:t>
            </a:r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نْ </a:t>
            </a:r>
          </a:p>
          <a:p>
            <a:pPr algn="r"/>
            <a:endParaRPr lang="tr-TR" sz="3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tr-T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0674238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511660" y="2420888"/>
            <a:ext cx="5832648" cy="25202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عَذَ</a:t>
            </a: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بٌ ؛ وَمَ</a:t>
            </a: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يَشْعُرُونَ ؛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لَا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إِنَّهُمْ</a:t>
            </a:r>
          </a:p>
          <a:p>
            <a:pPr algn="r"/>
            <a:endParaRPr lang="tr-T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عَلَ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ى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؛  إِلَ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ى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؛  بِالْهُدَ</a:t>
            </a: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ى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؛  ثُمَّ اسْتَوَ</a:t>
            </a: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ى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؛ فَتَلَقَّ</a:t>
            </a: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ى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؛ 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مُوسَ</a:t>
            </a:r>
            <a:r>
              <a:rPr lang="ar-SA" sz="2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ى</a:t>
            </a:r>
            <a:endParaRPr lang="tr-TR" sz="2800" b="1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endParaRPr lang="tr-TR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الصَّلاةُ ( 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الصَّل</a:t>
            </a: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ةُ ) ؛ الزَّكَاةُ  ( الزَّكَ</a:t>
            </a: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ةُ ) ؛ الْحَيَاةُ ( الْحَيَ</a:t>
            </a: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ةُ ) </a:t>
            </a:r>
            <a:endParaRPr lang="tr-TR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endParaRPr lang="tr-TR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2051720" y="980728"/>
            <a:ext cx="4752528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Elif harfi (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 و ي</a:t>
            </a:r>
            <a:r>
              <a:rPr lang="tr-TR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</a:t>
            </a:r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olarak üç şekilde gelir.</a:t>
            </a:r>
            <a:endParaRPr lang="tr-TR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2930135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Harf-i Medler bazen takdîri/gizli olur.</a:t>
            </a:r>
            <a:endParaRPr lang="tr-TR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475656" y="2996952"/>
            <a:ext cx="5688632" cy="24482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tr-TR" sz="20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3140968"/>
            <a:ext cx="355950" cy="49496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6136" y="3140968"/>
            <a:ext cx="661050" cy="49496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08262" y="3140968"/>
            <a:ext cx="406800" cy="49496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16988" y="3140968"/>
            <a:ext cx="610200" cy="49496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25714" y="3138155"/>
            <a:ext cx="610200" cy="49777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757665" y="3960914"/>
            <a:ext cx="305100" cy="520348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948686" y="3960915"/>
            <a:ext cx="508500" cy="520348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478657" y="3960915"/>
            <a:ext cx="1169550" cy="520348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704932" y="4806243"/>
            <a:ext cx="355950" cy="507656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637935" y="3138156"/>
            <a:ext cx="1525500" cy="497778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318822" y="3979951"/>
            <a:ext cx="864450" cy="501311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357293" y="3970432"/>
            <a:ext cx="661050" cy="501311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523319" y="4799422"/>
            <a:ext cx="864450" cy="514478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4163095" y="4799422"/>
            <a:ext cx="915300" cy="514477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089214" y="4825279"/>
            <a:ext cx="915300" cy="4886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1079920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1511660" y="2420888"/>
            <a:ext cx="5832648" cy="28083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123 Dikdörtgen"/>
          <p:cNvSpPr/>
          <p:nvPr/>
        </p:nvSpPr>
        <p:spPr>
          <a:xfrm>
            <a:off x="1511660" y="1124744"/>
            <a:ext cx="5832648" cy="64766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Vasıl halinde med durumu</a:t>
            </a:r>
            <a:endParaRPr lang="tr-TR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2708920"/>
            <a:ext cx="915300" cy="58380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33091" y="2708920"/>
            <a:ext cx="1017000" cy="58380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08501" y="2708920"/>
            <a:ext cx="1779750" cy="58380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75668" y="3501413"/>
            <a:ext cx="1423800" cy="64726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79912" y="3501414"/>
            <a:ext cx="1576350" cy="647262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88759" y="3514105"/>
            <a:ext cx="1881450" cy="63457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982468" y="4400726"/>
            <a:ext cx="1017000" cy="621879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345407" y="4400726"/>
            <a:ext cx="1220400" cy="621879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169967" y="4404128"/>
            <a:ext cx="1830600" cy="6218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7256162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57 Dikdörtgen"/>
          <p:cNvSpPr/>
          <p:nvPr/>
        </p:nvSpPr>
        <p:spPr>
          <a:xfrm>
            <a:off x="1531419" y="2996952"/>
            <a:ext cx="5688632" cy="21602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/>
              <a:t> </a:t>
            </a:r>
            <a:endParaRPr lang="tr-TR" sz="2000" dirty="0"/>
          </a:p>
          <a:p>
            <a:endParaRPr lang="tr-TR" sz="2000" b="1" dirty="0"/>
          </a:p>
          <a:p>
            <a:endParaRPr lang="tr-TR" sz="2000" dirty="0"/>
          </a:p>
        </p:txBody>
      </p:sp>
      <p:sp>
        <p:nvSpPr>
          <p:cNvPr id="5" name="123 Dikdörtgen"/>
          <p:cNvSpPr/>
          <p:nvPr/>
        </p:nvSpPr>
        <p:spPr>
          <a:xfrm>
            <a:off x="2339752" y="1268760"/>
            <a:ext cx="407196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</a:t>
            </a:r>
            <a:r>
              <a:rPr lang="tr-TR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قصر</a:t>
            </a:r>
            <a:endParaRPr lang="tr-TR" sz="5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3091013"/>
            <a:ext cx="813600" cy="69802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3091013"/>
            <a:ext cx="661050" cy="698027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5" y="4015912"/>
            <a:ext cx="813599" cy="64726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0" y="4015912"/>
            <a:ext cx="1322100" cy="67264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65535" y="4015912"/>
            <a:ext cx="610200" cy="668446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11050" y="4019569"/>
            <a:ext cx="1220400" cy="774176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114350" y="3111714"/>
            <a:ext cx="915300" cy="677325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991660" y="3114968"/>
            <a:ext cx="661050" cy="6740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5697753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57 Dikdörtgen"/>
          <p:cNvSpPr/>
          <p:nvPr/>
        </p:nvSpPr>
        <p:spPr>
          <a:xfrm>
            <a:off x="539552" y="2564904"/>
            <a:ext cx="7632848" cy="27363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Kendinden önce bir harf veya bir kelime bulunması halinde okunmayan hemzedir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1-Sülasî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fiillerin emri hazırlarının hemzesi,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2-İf’âl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babı hariç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mezid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fiillerin mazi, emir ve mastarlarının hemzeleri ile,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ar-S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اِثْنَانِ 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؛ اِثْنَتَانِ ؛ اِمْرَأَةٌ ؛ اِمْرُؤٌ ؛ اِبْنَةٌ  اِبْنٌ ؛ </a:t>
            </a:r>
            <a:r>
              <a:rPr lang="ar-S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اِسْمٌ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S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kelimelerinin hemzeleri vasıl hemzeleridir. </a:t>
            </a:r>
          </a:p>
          <a:p>
            <a:pPr algn="just"/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123 Dikdörtgen"/>
          <p:cNvSpPr/>
          <p:nvPr/>
        </p:nvSpPr>
        <p:spPr>
          <a:xfrm>
            <a:off x="1835696" y="1340768"/>
            <a:ext cx="4752528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5400" b="1" dirty="0"/>
              <a:t>Vasıl Hemzesi</a:t>
            </a:r>
            <a:r>
              <a:rPr lang="tr-TR" sz="5400" dirty="0"/>
              <a:t> </a:t>
            </a:r>
          </a:p>
          <a:p>
            <a:pPr algn="ctr"/>
            <a:endParaRPr lang="tr-TR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8962738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575</TotalTime>
  <Words>419</Words>
  <Application>Microsoft Office PowerPoint</Application>
  <PresentationFormat>Ekran Gösterisi (4:3)</PresentationFormat>
  <Paragraphs>77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Meddi munfasıll - Kopya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Recep ERTUGAY</cp:lastModifiedBy>
  <cp:revision>72</cp:revision>
  <dcterms:created xsi:type="dcterms:W3CDTF">2015-03-02T16:15:28Z</dcterms:created>
  <dcterms:modified xsi:type="dcterms:W3CDTF">2015-10-19T17:10:58Z</dcterms:modified>
</cp:coreProperties>
</file>