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1" r:id="rId2"/>
    <p:sldId id="272" r:id="rId3"/>
    <p:sldId id="273" r:id="rId4"/>
    <p:sldId id="275" r:id="rId5"/>
    <p:sldId id="274" r:id="rId6"/>
    <p:sldId id="276" r:id="rId7"/>
    <p:sldId id="277" r:id="rId8"/>
    <p:sldId id="278" r:id="rId9"/>
    <p:sldId id="279" r:id="rId10"/>
    <p:sldId id="280" r:id="rId11"/>
    <p:sldId id="281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F5012-C3AF-4C2D-ABDE-F62E8C2DE2C7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38FAD-FD20-4887-A90F-285F09B196B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54696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9433763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596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592963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8986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44361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80078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97819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24791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32608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987681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36304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23 Dikdörtgen"/>
          <p:cNvSpPr/>
          <p:nvPr/>
        </p:nvSpPr>
        <p:spPr>
          <a:xfrm>
            <a:off x="2071479" y="1340768"/>
            <a:ext cx="4608512" cy="10081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صِفَاتُ </a:t>
            </a:r>
            <a:r>
              <a:rPr lang="ar-SA" sz="4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اَلْحُرُوفُ</a:t>
            </a:r>
            <a:endParaRPr lang="tr-TR" sz="48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57 Dikdörtgen"/>
          <p:cNvSpPr/>
          <p:nvPr/>
        </p:nvSpPr>
        <p:spPr>
          <a:xfrm>
            <a:off x="2071479" y="2636912"/>
            <a:ext cx="4608511" cy="20882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A</a:t>
            </a:r>
            <a:r>
              <a:rPr lang="tr-TR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-ZIDDI OLANLAR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1. Cehr - Hems)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2. Şiddet - Beyniyye - Rihvet 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3. İsti’lâ – istifâl 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4. Idbak-infitah 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İzlâk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İsmât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9022683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1835696" y="1340768"/>
            <a:ext cx="4752528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5400" dirty="0" smtClean="0">
                <a:solidFill>
                  <a:schemeClr val="bg1"/>
                </a:solidFill>
              </a:rPr>
              <a:t>إنفتاح</a:t>
            </a:r>
            <a:r>
              <a:rPr lang="ar-SA" sz="5400" dirty="0" smtClean="0"/>
              <a:t> </a:t>
            </a:r>
            <a:r>
              <a:rPr lang="tr-TR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/ </a:t>
            </a:r>
            <a:r>
              <a:rPr lang="ar-SA" sz="5400" dirty="0" smtClean="0">
                <a:solidFill>
                  <a:srgbClr val="FF0000"/>
                </a:solidFill>
              </a:rPr>
              <a:t>إطباق</a:t>
            </a:r>
            <a:endParaRPr lang="tr-TR" sz="5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531418" y="2996952"/>
            <a:ext cx="6136926" cy="158417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/>
              <a:t>1-</a:t>
            </a:r>
            <a:r>
              <a:rPr lang="tr-TR" sz="2000" b="1" dirty="0" err="1" smtClean="0"/>
              <a:t>İdbâk</a:t>
            </a:r>
            <a:r>
              <a:rPr lang="tr-TR" sz="2000" b="1" dirty="0" smtClean="0"/>
              <a:t> </a:t>
            </a:r>
            <a:r>
              <a:rPr lang="ar-SA" sz="2000" dirty="0" smtClean="0"/>
              <a:t>(إطباق) </a:t>
            </a:r>
            <a:r>
              <a:rPr lang="tr-TR" sz="2000" b="1" dirty="0" smtClean="0"/>
              <a:t>: Bu harflerde dil ağzın üst tavanına birleşir.</a:t>
            </a:r>
            <a:r>
              <a:rPr lang="ar-SA" sz="2000" dirty="0" smtClean="0"/>
              <a:t> </a:t>
            </a:r>
            <a:r>
              <a:rPr lang="tr-TR" sz="2000" dirty="0" smtClean="0"/>
              <a:t>(</a:t>
            </a:r>
            <a:r>
              <a:rPr lang="ar-SA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ص ض ط ظ </a:t>
            </a:r>
            <a:r>
              <a:rPr lang="tr-TR" sz="2000" dirty="0" smtClean="0"/>
              <a:t>)</a:t>
            </a:r>
          </a:p>
          <a:p>
            <a:r>
              <a:rPr lang="tr-TR" sz="2000" b="1" dirty="0" smtClean="0"/>
              <a:t> 2-</a:t>
            </a:r>
            <a:r>
              <a:rPr lang="tr-TR" sz="2000" b="1" dirty="0" err="1" smtClean="0"/>
              <a:t>İsmât</a:t>
            </a:r>
            <a:r>
              <a:rPr lang="tr-TR" sz="2000" b="1" dirty="0" smtClean="0"/>
              <a:t>  </a:t>
            </a:r>
            <a:r>
              <a:rPr lang="ar-SA" sz="2000" dirty="0" smtClean="0"/>
              <a:t> (إنفتاح)</a:t>
            </a:r>
            <a:r>
              <a:rPr lang="tr-TR" sz="2000" dirty="0" smtClean="0"/>
              <a:t>: </a:t>
            </a:r>
            <a:r>
              <a:rPr lang="tr-TR" sz="2000" b="1" dirty="0" smtClean="0"/>
              <a:t>Bu harflerde dil ağzın tavanından açılır. Ayrılır.</a:t>
            </a:r>
            <a:r>
              <a:rPr lang="ar-SA" sz="2000" b="1" dirty="0" smtClean="0"/>
              <a:t> </a:t>
            </a:r>
            <a:r>
              <a:rPr lang="tr-TR" sz="1600" b="1" dirty="0" smtClean="0"/>
              <a:t>(</a:t>
            </a:r>
            <a:r>
              <a:rPr lang="ar-SA" sz="1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 ب ت ث ج ح خ د ذ ر ز س ش  ص ض ط ظ ع غ ف ق ك ل م ن و ه ي</a:t>
            </a:r>
            <a:r>
              <a:rPr lang="tr-TR" sz="1600" b="1" dirty="0" smtClean="0"/>
              <a:t>)</a:t>
            </a:r>
            <a:endParaRPr lang="tr-TR" sz="2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tr-TR" sz="2000" dirty="0" smtClean="0"/>
              <a:t> </a:t>
            </a:r>
            <a:endParaRPr lang="tr-TR" sz="2000" dirty="0"/>
          </a:p>
          <a:p>
            <a:endParaRPr lang="tr-TR" sz="2000" b="1" dirty="0"/>
          </a:p>
          <a:p>
            <a:endParaRPr lang="tr-TR" sz="2000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63181224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57 Dikdörtgen"/>
          <p:cNvSpPr/>
          <p:nvPr/>
        </p:nvSpPr>
        <p:spPr>
          <a:xfrm>
            <a:off x="1511660" y="2420888"/>
            <a:ext cx="5832648" cy="28083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sz="6600" b="1" dirty="0"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/>
          </p:nvPr>
        </p:nvGraphicFramePr>
        <p:xfrm>
          <a:off x="1907704" y="2636912"/>
          <a:ext cx="5328592" cy="23762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643219"/>
                <a:gridCol w="675099"/>
                <a:gridCol w="676973"/>
                <a:gridCol w="694789"/>
                <a:gridCol w="694789"/>
                <a:gridCol w="661034"/>
                <a:gridCol w="629155"/>
                <a:gridCol w="653534"/>
              </a:tblGrid>
              <a:tr h="59406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أَذْ</a:t>
                      </a:r>
                      <a:endParaRPr lang="tr-TR" sz="3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أَدْ</a:t>
                      </a:r>
                      <a:endParaRPr lang="tr-TR" sz="3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أَخْ</a:t>
                      </a:r>
                      <a:endParaRPr lang="tr-TR" sz="3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أَحْ</a:t>
                      </a:r>
                      <a:endParaRPr lang="tr-TR" sz="3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أَجْ</a:t>
                      </a:r>
                      <a:endParaRPr lang="tr-TR" sz="3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أَثْ</a:t>
                      </a:r>
                      <a:endParaRPr lang="tr-TR" sz="3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أَتْ</a:t>
                      </a:r>
                      <a:endParaRPr lang="tr-TR" sz="3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 بْ</a:t>
                      </a:r>
                      <a:endParaRPr lang="tr-TR" sz="3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أَظْ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أَطْ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أَضْ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أَصْ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أَشْ</a:t>
                      </a:r>
                      <a:endParaRPr lang="tr-TR" sz="3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أَسْ</a:t>
                      </a:r>
                      <a:endParaRPr lang="tr-TR" sz="3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أَزْ</a:t>
                      </a:r>
                      <a:endParaRPr lang="tr-TR" sz="3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أَرْ</a:t>
                      </a:r>
                      <a:endParaRPr lang="tr-TR" sz="3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أَنْ</a:t>
                      </a:r>
                      <a:endParaRPr lang="tr-TR" sz="3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أَمْ</a:t>
                      </a:r>
                      <a:endParaRPr lang="tr-TR" sz="3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أَلْ</a:t>
                      </a:r>
                      <a:endParaRPr lang="tr-TR" sz="3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أَكْ</a:t>
                      </a:r>
                      <a:endParaRPr lang="tr-TR" sz="3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أَقْ</a:t>
                      </a:r>
                      <a:endParaRPr lang="tr-TR" sz="3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أَفْ</a:t>
                      </a:r>
                      <a:endParaRPr lang="tr-TR" sz="3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أَغْ</a:t>
                      </a:r>
                      <a:endParaRPr lang="tr-TR" sz="3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أَعْ</a:t>
                      </a:r>
                      <a:endParaRPr lang="tr-TR" sz="3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3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3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3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3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3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أَيْ</a:t>
                      </a:r>
                      <a:endParaRPr lang="tr-TR" sz="3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أَهْ</a:t>
                      </a:r>
                      <a:endParaRPr lang="tr-TR" sz="3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أَوْ</a:t>
                      </a:r>
                      <a:endParaRPr lang="tr-TR" sz="3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123 Dikdörtgen"/>
          <p:cNvSpPr/>
          <p:nvPr/>
        </p:nvSpPr>
        <p:spPr>
          <a:xfrm>
            <a:off x="1835696" y="1340768"/>
            <a:ext cx="4752528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5400" dirty="0" smtClean="0">
                <a:solidFill>
                  <a:schemeClr val="bg1"/>
                </a:solidFill>
              </a:rPr>
              <a:t>إنفتاح</a:t>
            </a:r>
            <a:r>
              <a:rPr lang="ar-SA" sz="5400" dirty="0" smtClean="0"/>
              <a:t> </a:t>
            </a:r>
            <a:r>
              <a:rPr lang="tr-TR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/ </a:t>
            </a:r>
            <a:r>
              <a:rPr lang="ar-SA" sz="5400" dirty="0" smtClean="0">
                <a:solidFill>
                  <a:srgbClr val="FF0000"/>
                </a:solidFill>
              </a:rPr>
              <a:t>إطباق</a:t>
            </a:r>
            <a:endParaRPr lang="tr-TR" sz="5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576634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339752" y="1268760"/>
            <a:ext cx="4071966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جهر </a:t>
            </a:r>
            <a:r>
              <a:rPr lang="tr-TR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/</a:t>
            </a:r>
            <a:r>
              <a:rPr lang="ar-SA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همس</a:t>
            </a:r>
            <a:endParaRPr lang="tr-TR" sz="54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531419" y="2996952"/>
            <a:ext cx="5688632" cy="24482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000" b="1" dirty="0"/>
              <a:t>Hems </a:t>
            </a:r>
            <a:r>
              <a:rPr lang="ar-SA" sz="2000" dirty="0"/>
              <a:t> ( همس )</a:t>
            </a:r>
            <a:r>
              <a:rPr lang="tr-TR" sz="2000" b="1" dirty="0"/>
              <a:t>sıfatlı (</a:t>
            </a:r>
            <a:r>
              <a:rPr lang="tr-TR" sz="2000" dirty="0"/>
              <a:t>nefesi çok harcayan</a:t>
            </a:r>
            <a:r>
              <a:rPr lang="tr-TR" sz="2000" b="1" dirty="0"/>
              <a:t>) </a:t>
            </a:r>
            <a:r>
              <a:rPr lang="tr-TR" sz="2000" b="1" dirty="0" smtClean="0"/>
              <a:t>harflerdir. </a:t>
            </a:r>
          </a:p>
          <a:p>
            <a:pPr algn="r"/>
            <a:r>
              <a:rPr lang="ar-SA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فَحَثَّهُ </a:t>
            </a:r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شَخْصٌ </a:t>
            </a:r>
            <a:r>
              <a:rPr lang="ar-SA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سَكَتْ</a:t>
            </a:r>
            <a:endParaRPr lang="tr-TR" sz="28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/>
            <a:endParaRPr lang="tr-TR" sz="2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000" b="1" dirty="0"/>
              <a:t>Cehr </a:t>
            </a:r>
            <a:r>
              <a:rPr lang="tr-TR" sz="2000" dirty="0"/>
              <a:t>  </a:t>
            </a:r>
            <a:r>
              <a:rPr lang="ar-SA" sz="2000" dirty="0"/>
              <a:t>( جهر )</a:t>
            </a:r>
            <a:r>
              <a:rPr lang="tr-TR" sz="2000" b="1" dirty="0"/>
              <a:t>sıfatlı (</a:t>
            </a:r>
            <a:r>
              <a:rPr lang="tr-TR" sz="2000" dirty="0"/>
              <a:t>nefesi az harcayan</a:t>
            </a:r>
            <a:r>
              <a:rPr lang="tr-TR" sz="2000" b="1" dirty="0"/>
              <a:t>) </a:t>
            </a:r>
            <a:r>
              <a:rPr lang="tr-TR" sz="2000" b="1" dirty="0" smtClean="0"/>
              <a:t>harfler</a:t>
            </a:r>
          </a:p>
          <a:p>
            <a:pPr algn="r"/>
            <a:r>
              <a:rPr lang="tr-TR" sz="2000" dirty="0" smtClean="0"/>
              <a:t>(Diğerleri) </a:t>
            </a:r>
            <a:r>
              <a:rPr lang="ar-SA" sz="2000" dirty="0"/>
              <a:t>ا ب ج د ذ ر ز ض ط ظ ع غ ق ل م ن و ي</a:t>
            </a:r>
            <a:r>
              <a:rPr lang="tr-TR" sz="2000" b="1" dirty="0" smtClean="0"/>
              <a:t> </a:t>
            </a:r>
            <a:endParaRPr lang="tr-TR" sz="2000" dirty="0"/>
          </a:p>
          <a:p>
            <a:pPr algn="r"/>
            <a:endParaRPr lang="tr-TR" sz="28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9958599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339752" y="1196752"/>
            <a:ext cx="4071966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54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جهر</a:t>
            </a:r>
            <a:r>
              <a:rPr lang="ar-SA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tr-TR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/</a:t>
            </a:r>
            <a:r>
              <a:rPr lang="ar-SA" sz="54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همس</a:t>
            </a:r>
            <a:endParaRPr lang="tr-TR" sz="5400" b="1" cap="none" spc="0" dirty="0">
              <a:ln/>
              <a:solidFill>
                <a:srgbClr val="FF0000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57 Dikdörtgen"/>
          <p:cNvSpPr/>
          <p:nvPr/>
        </p:nvSpPr>
        <p:spPr>
          <a:xfrm>
            <a:off x="1619672" y="2420888"/>
            <a:ext cx="5832648" cy="28083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sz="6600" b="1" dirty="0"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63682578"/>
              </p:ext>
            </p:extLst>
          </p:nvPr>
        </p:nvGraphicFramePr>
        <p:xfrm>
          <a:off x="1907704" y="2636912"/>
          <a:ext cx="5328592" cy="23762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643219"/>
                <a:gridCol w="675099"/>
                <a:gridCol w="676973"/>
                <a:gridCol w="694789"/>
                <a:gridCol w="694789"/>
                <a:gridCol w="661034"/>
                <a:gridCol w="629155"/>
                <a:gridCol w="653534"/>
              </a:tblGrid>
              <a:tr h="59406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أَذْ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أَدْ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أَخْ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أَحْ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أَجْ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أَثْ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أَتْ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 بْ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أَظْ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أَطْ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أَضْ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أَصْ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أَشْ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أَسْ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أَزْ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أَرْ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أَنْ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أَمْ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أَلْ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C0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أَكْ</a:t>
                      </a:r>
                      <a:endParaRPr lang="tr-TR" sz="3200" b="1" dirty="0">
                        <a:solidFill>
                          <a:srgbClr val="C0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أَقْ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أَفْ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أَغْ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أَعْ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أَيْ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أَهْ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أَوْ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="" xmlns:p14="http://schemas.microsoft.com/office/powerpoint/2010/main" val="25051906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1835696" y="1340768"/>
            <a:ext cx="4752528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5400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شدة</a:t>
            </a:r>
            <a:r>
              <a:rPr lang="ar-SA" sz="5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tr-TR" sz="5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/</a:t>
            </a:r>
            <a:r>
              <a:rPr lang="ar-SA" sz="5400" dirty="0" smtClean="0">
                <a:solidFill>
                  <a:srgbClr val="FFFF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بينية</a:t>
            </a:r>
            <a:r>
              <a:rPr lang="tr-TR" sz="5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/</a:t>
            </a:r>
            <a:r>
              <a:rPr lang="tr-TR" sz="5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5400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رخوة</a:t>
            </a:r>
            <a:endParaRPr lang="tr-TR" sz="5400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/>
            <a:endParaRPr lang="tr-TR" sz="5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/>
            <a:r>
              <a:rPr lang="ar-SA" sz="5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tr-TR" sz="5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531419" y="2996952"/>
            <a:ext cx="5688632" cy="24482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</a:rPr>
              <a:t>1-Şiddet </a:t>
            </a:r>
            <a:r>
              <a:rPr lang="ar-SA" sz="2000" dirty="0" smtClean="0">
                <a:solidFill>
                  <a:schemeClr val="bg1"/>
                </a:solidFill>
              </a:rPr>
              <a:t> </a:t>
            </a:r>
            <a:r>
              <a:rPr lang="ar-SA" sz="2000" dirty="0">
                <a:solidFill>
                  <a:schemeClr val="bg1"/>
                </a:solidFill>
              </a:rPr>
              <a:t>( شدة )</a:t>
            </a:r>
            <a:r>
              <a:rPr lang="tr-TR" sz="2000" b="1" dirty="0">
                <a:solidFill>
                  <a:schemeClr val="bg1"/>
                </a:solidFill>
              </a:rPr>
              <a:t>sıfatlı (</a:t>
            </a:r>
            <a:r>
              <a:rPr lang="tr-TR" sz="2000" dirty="0">
                <a:solidFill>
                  <a:schemeClr val="bg1"/>
                </a:solidFill>
              </a:rPr>
              <a:t>sesi akıcı olmayan</a:t>
            </a:r>
            <a:r>
              <a:rPr lang="tr-TR" sz="2000" b="1" dirty="0">
                <a:solidFill>
                  <a:schemeClr val="bg1"/>
                </a:solidFill>
              </a:rPr>
              <a:t>) </a:t>
            </a:r>
            <a:r>
              <a:rPr lang="tr-TR" sz="2000" b="1" dirty="0" smtClean="0">
                <a:solidFill>
                  <a:schemeClr val="bg1"/>
                </a:solidFill>
              </a:rPr>
              <a:t>harfler</a:t>
            </a:r>
          </a:p>
          <a:p>
            <a:pPr algn="r"/>
            <a:r>
              <a:rPr lang="ar-SA" sz="2000" dirty="0">
                <a:solidFill>
                  <a:schemeClr val="bg1"/>
                </a:solidFill>
              </a:rPr>
              <a:t> </a:t>
            </a:r>
            <a:r>
              <a:rPr lang="ar-SA" sz="2000" dirty="0" smtClean="0">
                <a:solidFill>
                  <a:schemeClr val="bg1"/>
                </a:solidFill>
              </a:rPr>
              <a:t>أَجِدْ </a:t>
            </a:r>
            <a:r>
              <a:rPr lang="ar-SA" sz="2000" dirty="0">
                <a:solidFill>
                  <a:schemeClr val="bg1"/>
                </a:solidFill>
              </a:rPr>
              <a:t>قَطٍ </a:t>
            </a:r>
            <a:r>
              <a:rPr lang="ar-SA" sz="2000" dirty="0" smtClean="0">
                <a:solidFill>
                  <a:schemeClr val="bg1"/>
                </a:solidFill>
              </a:rPr>
              <a:t>بَكَتْ</a:t>
            </a:r>
            <a:endParaRPr lang="tr-TR" sz="2000" dirty="0" smtClean="0">
              <a:solidFill>
                <a:schemeClr val="bg1"/>
              </a:solidFill>
            </a:endParaRPr>
          </a:p>
          <a:p>
            <a:r>
              <a:rPr lang="tr-TR" sz="2000" b="1" dirty="0" smtClean="0">
                <a:solidFill>
                  <a:srgbClr val="FFFF00"/>
                </a:solidFill>
              </a:rPr>
              <a:t>2-Beyniyye </a:t>
            </a:r>
            <a:r>
              <a:rPr lang="ar-SA" sz="2000" dirty="0" smtClean="0">
                <a:solidFill>
                  <a:srgbClr val="FFFF00"/>
                </a:solidFill>
              </a:rPr>
              <a:t> </a:t>
            </a:r>
            <a:r>
              <a:rPr lang="ar-SA" sz="2000" dirty="0">
                <a:solidFill>
                  <a:srgbClr val="FFFF00"/>
                </a:solidFill>
              </a:rPr>
              <a:t>( بينية )</a:t>
            </a:r>
            <a:r>
              <a:rPr lang="tr-TR" sz="2000" b="1" dirty="0">
                <a:solidFill>
                  <a:srgbClr val="FFFF00"/>
                </a:solidFill>
              </a:rPr>
              <a:t>sıfatlı </a:t>
            </a:r>
            <a:r>
              <a:rPr lang="tr-TR" sz="2000" dirty="0">
                <a:solidFill>
                  <a:srgbClr val="FFFF00"/>
                </a:solidFill>
              </a:rPr>
              <a:t>(sesi akıcılıkla donukluk arasında olan)</a:t>
            </a:r>
            <a:r>
              <a:rPr lang="tr-TR" sz="2000" b="1" dirty="0">
                <a:solidFill>
                  <a:srgbClr val="FFFF00"/>
                </a:solidFill>
              </a:rPr>
              <a:t> harfler   </a:t>
            </a:r>
            <a:r>
              <a:rPr lang="tr-TR" sz="2000" b="1" dirty="0" smtClean="0">
                <a:solidFill>
                  <a:srgbClr val="FFFF00"/>
                </a:solidFill>
              </a:rPr>
              <a:t> </a:t>
            </a:r>
            <a:r>
              <a:rPr lang="tr-TR" sz="2000" dirty="0">
                <a:solidFill>
                  <a:srgbClr val="FFFF00"/>
                </a:solidFill>
              </a:rPr>
              <a:t> </a:t>
            </a:r>
            <a:r>
              <a:rPr lang="tr-TR" sz="2000" dirty="0" smtClean="0">
                <a:solidFill>
                  <a:srgbClr val="FFFF00"/>
                </a:solidFill>
              </a:rPr>
              <a:t>                                      </a:t>
            </a:r>
            <a:r>
              <a:rPr lang="ar-SA" sz="2000" dirty="0" smtClean="0">
                <a:solidFill>
                  <a:srgbClr val="FFFF00"/>
                </a:solidFill>
              </a:rPr>
              <a:t>لِنْ </a:t>
            </a:r>
            <a:r>
              <a:rPr lang="ar-SA" sz="2000" dirty="0">
                <a:solidFill>
                  <a:srgbClr val="FFFF00"/>
                </a:solidFill>
              </a:rPr>
              <a:t>عُمَرُ</a:t>
            </a:r>
            <a:r>
              <a:rPr lang="ar-SA" sz="2000" b="1" dirty="0">
                <a:solidFill>
                  <a:srgbClr val="FFFF00"/>
                </a:solidFill>
              </a:rPr>
              <a:t> </a:t>
            </a:r>
            <a:r>
              <a:rPr lang="tr-TR" sz="2000" b="1" dirty="0" smtClean="0"/>
              <a:t>             </a:t>
            </a:r>
            <a:endParaRPr lang="tr-TR" sz="2000" dirty="0"/>
          </a:p>
          <a:p>
            <a:endParaRPr lang="tr-TR" sz="2000" b="1" dirty="0" smtClean="0"/>
          </a:p>
          <a:p>
            <a:r>
              <a:rPr lang="tr-TR" sz="2000" b="1" dirty="0" smtClean="0">
                <a:solidFill>
                  <a:srgbClr val="FF0000"/>
                </a:solidFill>
              </a:rPr>
              <a:t>3-Rihvet </a:t>
            </a:r>
            <a:r>
              <a:rPr lang="ar-SA" sz="2000" dirty="0" smtClean="0">
                <a:solidFill>
                  <a:srgbClr val="FF0000"/>
                </a:solidFill>
              </a:rPr>
              <a:t> </a:t>
            </a:r>
            <a:r>
              <a:rPr lang="ar-SA" sz="2000" dirty="0">
                <a:solidFill>
                  <a:srgbClr val="FF0000"/>
                </a:solidFill>
              </a:rPr>
              <a:t>( رخوة )</a:t>
            </a:r>
            <a:r>
              <a:rPr lang="tr-TR" sz="2000" b="1" dirty="0">
                <a:solidFill>
                  <a:srgbClr val="FF0000"/>
                </a:solidFill>
              </a:rPr>
              <a:t>sıfatlı (</a:t>
            </a:r>
            <a:r>
              <a:rPr lang="tr-TR" sz="2000" dirty="0">
                <a:solidFill>
                  <a:srgbClr val="FF0000"/>
                </a:solidFill>
              </a:rPr>
              <a:t>sesi akıcı olan</a:t>
            </a:r>
            <a:r>
              <a:rPr lang="tr-TR" sz="2000" b="1" dirty="0">
                <a:solidFill>
                  <a:srgbClr val="FF0000"/>
                </a:solidFill>
              </a:rPr>
              <a:t>) harfler </a:t>
            </a:r>
            <a:endParaRPr lang="tr-TR" sz="2000" b="1" dirty="0" smtClean="0">
              <a:solidFill>
                <a:srgbClr val="FF0000"/>
              </a:solidFill>
            </a:endParaRPr>
          </a:p>
          <a:p>
            <a:pPr algn="r"/>
            <a:r>
              <a:rPr lang="tr-TR" sz="2000" b="1" i="1" dirty="0" smtClean="0">
                <a:solidFill>
                  <a:srgbClr val="FF0000"/>
                </a:solidFill>
              </a:rPr>
              <a:t>(Diğerleri) </a:t>
            </a:r>
            <a:r>
              <a:rPr lang="ar-SA" sz="2000" dirty="0">
                <a:solidFill>
                  <a:srgbClr val="FF0000"/>
                </a:solidFill>
              </a:rPr>
              <a:t>ث ح خ ذ ز س  ش ص ض ظ غ ف و ه ي</a:t>
            </a:r>
            <a:endParaRPr lang="tr-TR" sz="2000" dirty="0">
              <a:solidFill>
                <a:srgbClr val="FF0000"/>
              </a:solidFill>
            </a:endParaRPr>
          </a:p>
          <a:p>
            <a:r>
              <a:rPr lang="tr-TR" sz="2000" b="1" dirty="0"/>
              <a:t>				</a:t>
            </a:r>
            <a:endParaRPr lang="tr-TR" sz="2000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06742382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57 Dikdörtgen"/>
          <p:cNvSpPr/>
          <p:nvPr/>
        </p:nvSpPr>
        <p:spPr>
          <a:xfrm>
            <a:off x="1619672" y="2420888"/>
            <a:ext cx="5832648" cy="28083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sz="6600" b="1" dirty="0"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22489066"/>
              </p:ext>
            </p:extLst>
          </p:nvPr>
        </p:nvGraphicFramePr>
        <p:xfrm>
          <a:off x="1907704" y="2636912"/>
          <a:ext cx="5328592" cy="23762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643219"/>
                <a:gridCol w="675099"/>
                <a:gridCol w="676973"/>
                <a:gridCol w="694789"/>
                <a:gridCol w="694789"/>
                <a:gridCol w="661034"/>
                <a:gridCol w="629155"/>
                <a:gridCol w="653534"/>
              </a:tblGrid>
              <a:tr h="59406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أَذْ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أَدْ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أَخْ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أَحْ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أَجْ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أَثْ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أَتْ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 بْ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أَظْ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أَطْ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أَضْ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أَصْ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أَشْ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أَسْ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أَزْ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FF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أَرْ</a:t>
                      </a:r>
                      <a:endParaRPr lang="tr-TR" sz="3200" b="1" dirty="0">
                        <a:solidFill>
                          <a:srgbClr val="FFFF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FF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أَنْ</a:t>
                      </a:r>
                      <a:endParaRPr lang="tr-TR" sz="3200" b="1" dirty="0">
                        <a:solidFill>
                          <a:srgbClr val="FFFF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FF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أَمْ</a:t>
                      </a:r>
                      <a:endParaRPr lang="tr-TR" sz="3200" b="1" dirty="0">
                        <a:solidFill>
                          <a:srgbClr val="FFFF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FF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أَلْ</a:t>
                      </a:r>
                      <a:endParaRPr lang="tr-TR" sz="3200" b="1" dirty="0">
                        <a:solidFill>
                          <a:srgbClr val="FFFF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أَكْ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أَقْ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أَفْ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أَغْ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FF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أَعْ</a:t>
                      </a:r>
                      <a:endParaRPr lang="tr-TR" sz="3200" b="1" dirty="0">
                        <a:solidFill>
                          <a:srgbClr val="FFFF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أَيْ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أَهْ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أَوْ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123 Dikdörtgen"/>
          <p:cNvSpPr/>
          <p:nvPr/>
        </p:nvSpPr>
        <p:spPr>
          <a:xfrm>
            <a:off x="1907704" y="1196752"/>
            <a:ext cx="4752528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54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شدة</a:t>
            </a:r>
            <a:r>
              <a:rPr lang="ar-SA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tr-TR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/</a:t>
            </a:r>
            <a:r>
              <a:rPr lang="ar-SA" sz="5400" b="1" dirty="0" smtClean="0">
                <a:solidFill>
                  <a:srgbClr val="FFFF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بينية</a:t>
            </a:r>
            <a:r>
              <a:rPr lang="tr-TR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/</a:t>
            </a:r>
            <a:r>
              <a:rPr lang="tr-TR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54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رخوة</a:t>
            </a:r>
            <a:endParaRPr lang="tr-TR" sz="5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/>
            <a:endParaRPr lang="tr-TR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/>
            <a:r>
              <a:rPr lang="ar-SA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tr-TR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29301356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1835696" y="1340768"/>
            <a:ext cx="4752528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استفال</a:t>
            </a:r>
            <a:r>
              <a:rPr lang="tr-TR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/ </a:t>
            </a:r>
            <a:r>
              <a:rPr lang="ar-SA" sz="54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استعلاء</a:t>
            </a:r>
            <a:endParaRPr lang="tr-TR" sz="5400" b="1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/>
            <a:r>
              <a:rPr lang="ar-SA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tr-TR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531419" y="2996952"/>
            <a:ext cx="5688632" cy="24482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/>
              <a:t>1-İsti’lâ </a:t>
            </a:r>
            <a:r>
              <a:rPr lang="ar-SA" sz="2000" dirty="0" smtClean="0"/>
              <a:t> </a:t>
            </a:r>
            <a:r>
              <a:rPr lang="ar-SA" sz="2000" dirty="0"/>
              <a:t>( استعلاء )</a:t>
            </a:r>
            <a:r>
              <a:rPr lang="tr-TR" sz="2000" b="1" dirty="0"/>
              <a:t>sıfatlı (</a:t>
            </a:r>
            <a:r>
              <a:rPr lang="tr-TR" sz="2000" dirty="0"/>
              <a:t>kalın sesli</a:t>
            </a:r>
            <a:r>
              <a:rPr lang="tr-TR" sz="2000" b="1" dirty="0"/>
              <a:t>) harfler </a:t>
            </a:r>
            <a:endParaRPr lang="tr-TR" sz="2000" b="1" dirty="0" smtClean="0"/>
          </a:p>
          <a:p>
            <a:pPr algn="r"/>
            <a:r>
              <a:rPr lang="tr-TR" sz="2000" dirty="0" smtClean="0"/>
              <a:t> </a:t>
            </a:r>
            <a:r>
              <a:rPr lang="ar-SA" sz="2000" dirty="0" smtClean="0"/>
              <a:t>خُصَّ </a:t>
            </a:r>
            <a:r>
              <a:rPr lang="ar-SA" sz="2000" dirty="0"/>
              <a:t>ضَغْطٍ </a:t>
            </a:r>
            <a:r>
              <a:rPr lang="ar-SA" sz="2000" dirty="0" smtClean="0"/>
              <a:t>قِظْ</a:t>
            </a:r>
            <a:endParaRPr lang="tr-TR" sz="2000" dirty="0" smtClean="0"/>
          </a:p>
          <a:p>
            <a:endParaRPr lang="tr-TR" sz="2000" b="1" dirty="0" smtClean="0"/>
          </a:p>
          <a:p>
            <a:r>
              <a:rPr lang="tr-TR" sz="2000" b="1" dirty="0" smtClean="0"/>
              <a:t>2-İstifâl </a:t>
            </a:r>
            <a:r>
              <a:rPr lang="ar-SA" sz="2000" dirty="0" smtClean="0"/>
              <a:t> </a:t>
            </a:r>
            <a:r>
              <a:rPr lang="ar-SA" sz="2000" dirty="0"/>
              <a:t>( استفال )</a:t>
            </a:r>
            <a:r>
              <a:rPr lang="tr-TR" sz="2000" b="1" dirty="0"/>
              <a:t>sıfatlı (</a:t>
            </a:r>
            <a:r>
              <a:rPr lang="tr-TR" sz="2000" dirty="0"/>
              <a:t>ince sesli</a:t>
            </a:r>
            <a:r>
              <a:rPr lang="tr-TR" sz="2000" b="1" dirty="0"/>
              <a:t>) harfler</a:t>
            </a:r>
            <a:endParaRPr lang="tr-TR" sz="2000" b="1" dirty="0" smtClean="0"/>
          </a:p>
          <a:p>
            <a:r>
              <a:rPr lang="tr-TR" sz="1800" b="1" i="1" dirty="0" smtClean="0"/>
              <a:t>  (Diğerleri) </a:t>
            </a:r>
            <a:r>
              <a:rPr lang="ar-SA" sz="2000" dirty="0"/>
              <a:t>أ ب ت ث ج ح د ذ ر ز س ش ع ف ك ل م ن و ه ي</a:t>
            </a:r>
            <a:r>
              <a:rPr lang="tr-TR" sz="2000" b="1" dirty="0"/>
              <a:t>				</a:t>
            </a:r>
            <a:endParaRPr lang="tr-TR" sz="2000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10799203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57 Dikdörtgen"/>
          <p:cNvSpPr/>
          <p:nvPr/>
        </p:nvSpPr>
        <p:spPr>
          <a:xfrm>
            <a:off x="1511660" y="2420888"/>
            <a:ext cx="5832648" cy="28083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sz="6600" b="1" dirty="0"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46323919"/>
              </p:ext>
            </p:extLst>
          </p:nvPr>
        </p:nvGraphicFramePr>
        <p:xfrm>
          <a:off x="1907704" y="2636912"/>
          <a:ext cx="5328592" cy="23762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643219"/>
                <a:gridCol w="675099"/>
                <a:gridCol w="676973"/>
                <a:gridCol w="694789"/>
                <a:gridCol w="694789"/>
                <a:gridCol w="661034"/>
                <a:gridCol w="629155"/>
                <a:gridCol w="653534"/>
              </a:tblGrid>
              <a:tr h="59406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أَذْ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أَدْ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أَخْ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أَحْ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أَجْ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أَثْ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أَتْ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 بْ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أَظْ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أَطْ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أَضْ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أَصْ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أَشْ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أَسْ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أَزْ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أَرْ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أَنْ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أَمْ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أَلْ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أَكْ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أَقْ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أَفْ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أَغْ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أَعْ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أَيْ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أَهْ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أَوْ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123 Dikdörtgen"/>
          <p:cNvSpPr/>
          <p:nvPr/>
        </p:nvSpPr>
        <p:spPr>
          <a:xfrm>
            <a:off x="2051720" y="980728"/>
            <a:ext cx="4752528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54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استفال</a:t>
            </a:r>
            <a:r>
              <a:rPr lang="tr-TR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/ </a:t>
            </a:r>
            <a:r>
              <a:rPr lang="ar-SA" sz="54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استعلاء</a:t>
            </a:r>
            <a:endParaRPr lang="tr-TR" sz="5400" b="1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/>
            <a:r>
              <a:rPr lang="ar-SA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tr-TR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72561621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1835696" y="1340768"/>
            <a:ext cx="4752528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5400" dirty="0">
                <a:solidFill>
                  <a:schemeClr val="bg1"/>
                </a:solidFill>
              </a:rPr>
              <a:t>إصماة</a:t>
            </a:r>
            <a:r>
              <a:rPr lang="ar-SA" sz="5400" dirty="0"/>
              <a:t> </a:t>
            </a:r>
            <a:r>
              <a:rPr lang="tr-TR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/ </a:t>
            </a:r>
            <a:r>
              <a:rPr lang="ar-SA" sz="5400" dirty="0" smtClean="0">
                <a:solidFill>
                  <a:srgbClr val="FF0000"/>
                </a:solidFill>
              </a:rPr>
              <a:t>إذلاق</a:t>
            </a:r>
            <a:endParaRPr lang="tr-TR" sz="5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531419" y="2996952"/>
            <a:ext cx="5688632" cy="158417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/>
              <a:t>1-İzlâk </a:t>
            </a:r>
            <a:r>
              <a:rPr lang="ar-SA" sz="2000" dirty="0" smtClean="0"/>
              <a:t> </a:t>
            </a:r>
            <a:r>
              <a:rPr lang="ar-SA" sz="2000" dirty="0"/>
              <a:t>( إذلاق )</a:t>
            </a:r>
            <a:r>
              <a:rPr lang="tr-TR" sz="2000" b="1" dirty="0"/>
              <a:t>sıfatlı (</a:t>
            </a:r>
            <a:r>
              <a:rPr lang="tr-TR" sz="2000" dirty="0"/>
              <a:t>acele ve hızlı söylenen</a:t>
            </a:r>
            <a:r>
              <a:rPr lang="tr-TR" sz="2000" b="1" dirty="0"/>
              <a:t>) </a:t>
            </a:r>
            <a:r>
              <a:rPr lang="tr-TR" sz="2000" b="1" dirty="0" smtClean="0"/>
              <a:t>harfler</a:t>
            </a:r>
          </a:p>
          <a:p>
            <a:pPr algn="r"/>
            <a:r>
              <a:rPr lang="ar-SA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فَرَّ مِنْ لُبٍّ</a:t>
            </a:r>
          </a:p>
          <a:p>
            <a:r>
              <a:rPr lang="tr-TR" sz="2000" b="1" dirty="0" smtClean="0"/>
              <a:t>2-İsmât  </a:t>
            </a:r>
            <a:r>
              <a:rPr lang="ar-SA" sz="2000" dirty="0" smtClean="0"/>
              <a:t> </a:t>
            </a:r>
            <a:r>
              <a:rPr lang="ar-SA" sz="2000" dirty="0"/>
              <a:t>( إصماة )</a:t>
            </a:r>
            <a:r>
              <a:rPr lang="tr-TR" sz="2000" b="1" dirty="0"/>
              <a:t>sıfatlı (</a:t>
            </a:r>
            <a:r>
              <a:rPr lang="tr-TR" sz="2000" dirty="0"/>
              <a:t>ağır söylenen</a:t>
            </a:r>
            <a:r>
              <a:rPr lang="tr-TR" sz="2000" b="1" dirty="0"/>
              <a:t>) </a:t>
            </a:r>
            <a:r>
              <a:rPr lang="tr-TR" sz="2000" b="1" dirty="0" smtClean="0"/>
              <a:t>harfler</a:t>
            </a:r>
          </a:p>
          <a:p>
            <a:r>
              <a:rPr lang="tr-TR" sz="1600" b="1" dirty="0" smtClean="0"/>
              <a:t>(Diğerleri)</a:t>
            </a:r>
            <a:r>
              <a:rPr lang="tr-TR" sz="1600" dirty="0"/>
              <a:t> </a:t>
            </a:r>
            <a:r>
              <a:rPr lang="ar-SA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 ب ت ث ج ح خ د ذ ز س ش  ص ض ط ظ ع غ ق ك و ف ي</a:t>
            </a:r>
            <a:endParaRPr lang="tr-TR" sz="2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tr-TR" sz="2000" dirty="0" smtClean="0"/>
              <a:t> </a:t>
            </a:r>
            <a:endParaRPr lang="tr-TR" sz="2000" dirty="0"/>
          </a:p>
          <a:p>
            <a:endParaRPr lang="tr-TR" sz="2000" b="1" dirty="0"/>
          </a:p>
          <a:p>
            <a:endParaRPr lang="tr-TR" sz="2000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5697753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57 Dikdörtgen"/>
          <p:cNvSpPr/>
          <p:nvPr/>
        </p:nvSpPr>
        <p:spPr>
          <a:xfrm>
            <a:off x="1511660" y="2420888"/>
            <a:ext cx="5832648" cy="28083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sz="6600" b="1" dirty="0"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32081881"/>
              </p:ext>
            </p:extLst>
          </p:nvPr>
        </p:nvGraphicFramePr>
        <p:xfrm>
          <a:off x="1907704" y="2636912"/>
          <a:ext cx="5328592" cy="23762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643219"/>
                <a:gridCol w="675099"/>
                <a:gridCol w="676973"/>
                <a:gridCol w="694789"/>
                <a:gridCol w="694789"/>
                <a:gridCol w="661034"/>
                <a:gridCol w="629155"/>
                <a:gridCol w="653534"/>
              </a:tblGrid>
              <a:tr h="59406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أَذْ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أَدْ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أَخْ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أَحْ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أَجْ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أَثْ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أَتْ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 بْ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أَظْ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أَطْ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أَضْ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أَصْ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أَشْ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أَسْ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أَزْ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أَرْ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أَنْ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أَمْ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أَلْ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أَكْ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أَقْ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أَفْ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أَغْ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أَعْ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أَيْ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أَهْ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أَوْ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123 Dikdörtgen"/>
          <p:cNvSpPr/>
          <p:nvPr/>
        </p:nvSpPr>
        <p:spPr>
          <a:xfrm>
            <a:off x="1835696" y="1340768"/>
            <a:ext cx="4752528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5400" dirty="0">
                <a:solidFill>
                  <a:schemeClr val="bg1"/>
                </a:solidFill>
              </a:rPr>
              <a:t>إصماة</a:t>
            </a:r>
            <a:r>
              <a:rPr lang="ar-SA" sz="5400" dirty="0"/>
              <a:t> </a:t>
            </a:r>
            <a:r>
              <a:rPr lang="tr-TR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/ </a:t>
            </a:r>
            <a:r>
              <a:rPr lang="ar-SA" sz="5400" dirty="0" smtClean="0">
                <a:solidFill>
                  <a:srgbClr val="FF0000"/>
                </a:solidFill>
              </a:rPr>
              <a:t>إذلاق</a:t>
            </a:r>
            <a:endParaRPr lang="tr-TR" sz="5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8962738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heme/theme1.xml><?xml version="1.0" encoding="utf-8"?>
<a:theme xmlns:a="http://schemas.openxmlformats.org/drawingml/2006/main" name="Meddi munfasıll - Kopya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Meddi munfasıll - Kopya</Template>
  <TotalTime>457</TotalTime>
  <Words>505</Words>
  <Application>Microsoft Office PowerPoint</Application>
  <PresentationFormat>Ekran Gösterisi (4:3)</PresentationFormat>
  <Paragraphs>232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Meddi munfasıll - Kopya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r</dc:creator>
  <cp:lastModifiedBy>Recep ERTUGAY</cp:lastModifiedBy>
  <cp:revision>60</cp:revision>
  <dcterms:created xsi:type="dcterms:W3CDTF">2015-03-02T16:15:28Z</dcterms:created>
  <dcterms:modified xsi:type="dcterms:W3CDTF">2015-10-19T17:07:58Z</dcterms:modified>
</cp:coreProperties>
</file>