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69" r:id="rId4"/>
    <p:sldId id="271" r:id="rId5"/>
    <p:sldId id="272" r:id="rId6"/>
    <p:sldId id="273" r:id="rId7"/>
    <p:sldId id="274" r:id="rId8"/>
    <p:sldId id="270" r:id="rId9"/>
    <p:sldId id="275" r:id="rId10"/>
    <p:sldId id="258" r:id="rId11"/>
    <p:sldId id="25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5132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5132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513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479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038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01532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4666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26200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872953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519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513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03.10.2015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6448212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331236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i="1" dirty="0"/>
              <a:t> </a:t>
            </a:r>
            <a:r>
              <a:rPr lang="ar-SA" sz="3600" b="1" dirty="0" smtClean="0"/>
              <a:t>اَلْحُرُوفُ</a:t>
            </a:r>
            <a:r>
              <a:rPr lang="ar-SA" sz="3600" b="1" i="1" dirty="0" smtClean="0"/>
              <a:t> </a:t>
            </a:r>
            <a:r>
              <a:rPr lang="ar-SA" sz="3600" b="1" dirty="0" smtClean="0"/>
              <a:t>الْأصْلِيَّةُ</a:t>
            </a:r>
            <a:r>
              <a:rPr lang="ar-SA" sz="3600" b="1" i="1" dirty="0" smtClean="0"/>
              <a:t> </a:t>
            </a:r>
            <a:endParaRPr lang="tr-TR" sz="36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187624" y="2708920"/>
            <a:ext cx="6984776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/>
              <a:t>Kur’an harfleri, aslî harfler-</a:t>
            </a:r>
            <a:r>
              <a:rPr lang="tr-TR" sz="2000" dirty="0" err="1" smtClean="0"/>
              <a:t>Lâmelif</a:t>
            </a:r>
            <a:r>
              <a:rPr lang="tr-TR" sz="2000" dirty="0" smtClean="0"/>
              <a:t> </a:t>
            </a:r>
            <a:r>
              <a:rPr lang="ar-SA" sz="2000" dirty="0"/>
              <a:t>( لا ) </a:t>
            </a:r>
            <a:r>
              <a:rPr lang="tr-TR" sz="2000" dirty="0"/>
              <a:t>hariç- 28 harftir.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5332051"/>
              </p:ext>
            </p:extLst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628800"/>
            <a:ext cx="475252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اَلصَّادُ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الْمُشَمَّمَةُ</a:t>
            </a:r>
            <a:endParaRPr lang="tr-TR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403648" y="2780928"/>
            <a:ext cx="6048672" cy="1872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Sâd</a:t>
            </a:r>
            <a:r>
              <a:rPr lang="tr-T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har­fini </a:t>
            </a:r>
            <a:r>
              <a:rPr lang="tr-TR" sz="24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sâd</a:t>
            </a:r>
            <a:r>
              <a:rPr lang="tr-T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ve </a:t>
            </a:r>
            <a:r>
              <a:rPr lang="tr-TR" sz="24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zâ</a:t>
            </a:r>
            <a:r>
              <a:rPr lang="tr-TR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karışımı bir sesle telaffuz etmektir.</a:t>
            </a:r>
            <a:endParaRPr lang="tr-TR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اِهْدِنَا </a:t>
            </a:r>
            <a:r>
              <a:rPr lang="ar-SA" sz="32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الصِّرَاط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 الْمُسْتَقِيمَ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{الفاتحة/6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}</a:t>
            </a:r>
            <a:endParaRPr lang="tr-TR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tr-TR" sz="18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Hafs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rivayetinde bu </a:t>
            </a:r>
            <a:r>
              <a:rPr lang="tr-TR" sz="1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harf yoktur. </a:t>
            </a:r>
            <a:endParaRPr lang="tr-TR" sz="1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tr-TR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5332051"/>
              </p:ext>
            </p:extLst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اَللاَّمُ الْمُفَخَّمَةُ</a:t>
            </a:r>
            <a:endParaRPr lang="tr-TR" sz="4800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115616" y="2564904"/>
            <a:ext cx="7272808" cy="180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وَيُقِيمُونَ </a:t>
            </a:r>
            <a:r>
              <a:rPr lang="ar-SA" sz="2800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الصَّلاة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َ وَمِمَّا رَزَقْنَاهُمْ يُنفِقُونَ 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{البقرة/3}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SA" sz="2800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الطَّلاَق</a:t>
            </a:r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ُ مَرَّتَانِ فَإِمْسَاكٌ بِمَعْرُوفٍ أَوْ تَسْرِيحٌ بِإِحْسَانٍ 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{البقرة/229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}</a:t>
            </a:r>
            <a:endParaRPr lang="ar-SA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endParaRPr lang="tr-TR" sz="2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tr-TR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Verş’in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kıraatına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göredir. 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Hafs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rivayetinde bu 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harf 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yoktur. </a:t>
            </a:r>
          </a:p>
          <a:p>
            <a:pPr rtl="1"/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i="1" dirty="0" smtClean="0"/>
              <a:t> </a:t>
            </a:r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اَلحْرُوفُ الفَرْعِيّةُ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780928"/>
            <a:ext cx="6984776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cs typeface="+mj-cs"/>
              </a:rPr>
              <a:t>1.</a:t>
            </a:r>
            <a:r>
              <a:rPr lang="ar-SA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اَلهْمْزَةُ الْمُسَهَّلَةُ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tr-TR" sz="1800" dirty="0" err="1" smtClean="0">
                <a:cs typeface="+mj-cs"/>
              </a:rPr>
              <a:t>Teshîl</a:t>
            </a:r>
            <a:r>
              <a:rPr lang="tr-TR" sz="1800" dirty="0" smtClean="0">
                <a:cs typeface="+mj-cs"/>
              </a:rPr>
              <a:t> </a:t>
            </a:r>
            <a:r>
              <a:rPr lang="tr-TR" sz="1800" dirty="0">
                <a:cs typeface="+mj-cs"/>
              </a:rPr>
              <a:t>ile okunan “hemze” </a:t>
            </a:r>
          </a:p>
          <a:p>
            <a:r>
              <a:rPr lang="tr-TR" sz="1800" dirty="0">
                <a:cs typeface="+mj-cs"/>
              </a:rPr>
              <a:t>2. </a:t>
            </a:r>
            <a:r>
              <a:rPr lang="ar-SA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ألِفٌ 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مُمَالَةٌ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	</a:t>
            </a:r>
            <a:r>
              <a:rPr lang="tr-TR" sz="1800" dirty="0" err="1" smtClean="0">
                <a:cs typeface="+mj-cs"/>
              </a:rPr>
              <a:t>İmâle</a:t>
            </a:r>
            <a:r>
              <a:rPr lang="tr-TR" sz="1800" dirty="0" smtClean="0">
                <a:cs typeface="+mj-cs"/>
              </a:rPr>
              <a:t> </a:t>
            </a:r>
            <a:r>
              <a:rPr lang="tr-TR" sz="1800" dirty="0">
                <a:cs typeface="+mj-cs"/>
              </a:rPr>
              <a:t>ile okunan elif </a:t>
            </a:r>
          </a:p>
          <a:p>
            <a:r>
              <a:rPr lang="tr-TR" sz="1800" dirty="0">
                <a:cs typeface="+mj-cs"/>
              </a:rPr>
              <a:t>3. </a:t>
            </a:r>
            <a:r>
              <a:rPr lang="ar-SA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الصَّادُ الْمُشَمَّمَةُ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	</a:t>
            </a:r>
            <a:r>
              <a:rPr lang="tr-TR" sz="1800" dirty="0" err="1" smtClean="0">
                <a:cs typeface="+mj-cs"/>
              </a:rPr>
              <a:t>Sâd</a:t>
            </a:r>
            <a:r>
              <a:rPr lang="tr-TR" sz="1800" dirty="0" smtClean="0">
                <a:cs typeface="+mj-cs"/>
              </a:rPr>
              <a:t>-ı </a:t>
            </a:r>
            <a:r>
              <a:rPr lang="tr-TR" sz="1800" dirty="0" err="1">
                <a:cs typeface="+mj-cs"/>
              </a:rPr>
              <a:t>müşemmeme</a:t>
            </a:r>
            <a:r>
              <a:rPr lang="tr-TR" sz="1800" dirty="0">
                <a:cs typeface="+mj-cs"/>
              </a:rPr>
              <a:t> </a:t>
            </a:r>
          </a:p>
          <a:p>
            <a:pPr lvl="0"/>
            <a:r>
              <a:rPr lang="ar-SA" sz="1800" dirty="0" smtClean="0">
                <a:cs typeface="+mj-cs"/>
              </a:rPr>
              <a:t>4</a:t>
            </a:r>
            <a:r>
              <a:rPr lang="tr-TR" sz="1800" dirty="0" smtClean="0"/>
              <a:t> </a:t>
            </a:r>
            <a:r>
              <a:rPr lang="tr-TR" sz="1800" dirty="0"/>
              <a:t>.</a:t>
            </a:r>
            <a:r>
              <a:rPr lang="ar-SA" sz="1800" dirty="0" smtClean="0">
                <a:cs typeface="+mj-cs"/>
              </a:rPr>
              <a:t> </a:t>
            </a:r>
            <a:r>
              <a:rPr lang="ar-SA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اَللامُ الْمُفَخَّمَة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tr-TR" sz="1800" dirty="0" smtClean="0">
                <a:cs typeface="+mj-cs"/>
              </a:rPr>
              <a:t>Kalın  </a:t>
            </a:r>
            <a:r>
              <a:rPr lang="tr-TR" sz="1800" dirty="0">
                <a:cs typeface="+mj-cs"/>
              </a:rPr>
              <a:t>Okunan Lâm –</a:t>
            </a:r>
            <a:r>
              <a:rPr lang="tr-TR" sz="1800" dirty="0" err="1">
                <a:cs typeface="+mj-cs"/>
              </a:rPr>
              <a:t>Verş’in</a:t>
            </a:r>
            <a:r>
              <a:rPr lang="tr-TR" sz="1800" dirty="0">
                <a:cs typeface="+mj-cs"/>
              </a:rPr>
              <a:t> </a:t>
            </a:r>
            <a:r>
              <a:rPr lang="tr-TR" sz="1800" dirty="0" err="1">
                <a:cs typeface="+mj-cs"/>
              </a:rPr>
              <a:t>kıraatına</a:t>
            </a:r>
            <a:r>
              <a:rPr lang="tr-TR" sz="1800" dirty="0">
                <a:cs typeface="+mj-cs"/>
              </a:rPr>
              <a:t> </a:t>
            </a:r>
            <a:r>
              <a:rPr lang="tr-TR" sz="1800" dirty="0" smtClean="0">
                <a:cs typeface="+mj-cs"/>
              </a:rPr>
              <a:t>göre-</a:t>
            </a:r>
            <a:endParaRPr lang="tr-TR" sz="1800" dirty="0">
              <a:cs typeface="+mj-cs"/>
            </a:endParaRPr>
          </a:p>
          <a:p>
            <a:r>
              <a:rPr lang="tr-TR" sz="1800" dirty="0">
                <a:cs typeface="+mj-cs"/>
              </a:rPr>
              <a:t>5. </a:t>
            </a:r>
            <a:r>
              <a:rPr lang="ar-SA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اَلنُّونُ 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الْمُخْفَاةُ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İ</a:t>
            </a:r>
            <a:r>
              <a:rPr lang="tr-TR" sz="1800" dirty="0" err="1" smtClean="0">
                <a:cs typeface="+mj-cs"/>
              </a:rPr>
              <a:t>hfâ</a:t>
            </a:r>
            <a:r>
              <a:rPr lang="tr-TR" sz="1800" dirty="0" smtClean="0">
                <a:cs typeface="+mj-cs"/>
              </a:rPr>
              <a:t> </a:t>
            </a:r>
            <a:r>
              <a:rPr lang="tr-TR" sz="1800" dirty="0">
                <a:cs typeface="+mj-cs"/>
              </a:rPr>
              <a:t>edilen </a:t>
            </a:r>
            <a:r>
              <a:rPr lang="tr-TR" sz="1800" dirty="0" err="1" smtClean="0">
                <a:cs typeface="+mj-cs"/>
              </a:rPr>
              <a:t>nûn</a:t>
            </a:r>
            <a:endParaRPr lang="tr-TR" sz="1800" dirty="0"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05861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411760" y="1340768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اَلهْمْزَةُ الْمُسَهَّلَةُ</a:t>
            </a:r>
            <a:endParaRPr lang="tr-TR" sz="4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924944"/>
            <a:ext cx="6984776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 yana gelen iki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hemze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ikincisini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hemze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sesi ile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elif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sesi veya 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hemze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sesi ile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yâ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sesi, ya da </a:t>
            </a: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hemze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sesi ile </a:t>
            </a:r>
            <a:r>
              <a:rPr lang="tr-T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vâv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sesi arasında okumaktır.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042387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411760" y="1340768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اَلهْمْزَةُ الْمُسَهَّلَةُ</a:t>
            </a:r>
            <a:endParaRPr lang="tr-TR" sz="4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636912"/>
            <a:ext cx="6984776" cy="25922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lphaLcPeriod"/>
            </a:pP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Hemze 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sesi ile elif sesi arasında bir sesle okunan </a:t>
            </a:r>
            <a:r>
              <a:rPr lang="tr-TR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teshîl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hemzesi </a:t>
            </a:r>
            <a:endParaRPr lang="tr-TR" sz="20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tr-T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وَلَوْ جَعَلْنَاهُ قُرْآنًا أَعْجَمِيًّا لَقَالُوا لَوْلا فُصِّلَتْ آيَاتُهُ </a:t>
            </a:r>
            <a:r>
              <a:rPr lang="ar-SA" sz="2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أَأَعْجَمِيٌّ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وَعَرَبِيٌّ قُلْ هُوَ لِلَّذِينَ آمَنُوا هُدًى وَشِفَاءٌ ... 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فصلت/44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}</a:t>
            </a:r>
            <a:endParaRPr lang="tr-TR" sz="1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endParaRPr lang="tr-TR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>
              <a:buFont typeface="Wingdings" pitchFamily="2" charset="2"/>
              <a:buChar char="Ø"/>
            </a:pP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Bu 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kelimede teshil yapılırken  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أَهَعْجَمِيٌّ 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şeklinde okumamalıdır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Hafs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rivayetinde bu teshili yapmak vaciptir.</a:t>
            </a:r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8453536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411760" y="1340768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اَلهْمْزَةُ الْمُسَهَّلَةُ</a:t>
            </a:r>
            <a:endParaRPr lang="tr-TR" sz="4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636912"/>
            <a:ext cx="6984776" cy="180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b. Hemze sesi ile </a:t>
            </a:r>
            <a:r>
              <a:rPr lang="tr-TR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yâ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sesi arasında bir sesle okunan  </a:t>
            </a:r>
            <a:r>
              <a:rPr lang="tr-TR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teshîl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hemzesi</a:t>
            </a:r>
          </a:p>
          <a:p>
            <a:endParaRPr lang="tr-TR" sz="2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وَأُوحِيَ إِلَيَّ هَذَا الْقُرْآنُ لِأُنْذِرَكُمْ بِهِ وَمَنْ بَلَغَ </a:t>
            </a:r>
            <a:r>
              <a:rPr lang="ar-SA" sz="20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أَئِنَّكُم</a:t>
            </a:r>
            <a:r>
              <a:rPr lang="ar-SA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 لَتَشْهَدُونَ أَنَّ مَعَ اللهِ آلِهَةً أُخْرَى 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...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{الأنعام/19</a:t>
            </a:r>
            <a:r>
              <a:rPr lang="ar-SA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}</a:t>
            </a:r>
            <a:endParaRPr lang="tr-TR" sz="1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endParaRPr lang="tr-TR" sz="1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Not: 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Hafs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rivayetinde bu teshil 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yoktur. </a:t>
            </a:r>
          </a:p>
          <a:p>
            <a:pPr rtl="1"/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150110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411760" y="1340768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اَلهْمْزَةُ الْمُسَهَّلَةُ</a:t>
            </a:r>
            <a:endParaRPr lang="tr-TR" sz="4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636912"/>
            <a:ext cx="6984776" cy="180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c. Hemze sesi ile </a:t>
            </a:r>
            <a:r>
              <a:rPr lang="tr-TR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vâv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sesi arasında bir sesle oku­nan </a:t>
            </a:r>
            <a:r>
              <a:rPr lang="tr-TR" sz="20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teshîl</a:t>
            </a:r>
            <a:r>
              <a:rPr lang="tr-TR" sz="2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hemzesi</a:t>
            </a:r>
          </a:p>
          <a:p>
            <a:pPr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قُلْ أ</a:t>
            </a:r>
            <a:r>
              <a:rPr lang="ar-SA" sz="28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َؤُنَبِّئُكُم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ْ بِخَيْرٍ مِنْ ذَلِكُمْ لِلَّذِينَ اتَّقَوْا عِنْدَ رَبِّهِمْ ... </a:t>
            </a:r>
            <a:r>
              <a:rPr lang="ar-SA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{آل عمران/15}</a:t>
            </a:r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tr-TR" sz="2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Not</a:t>
            </a:r>
            <a:r>
              <a:rPr lang="tr-TR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 </a:t>
            </a:r>
            <a:r>
              <a:rPr lang="tr-TR" sz="1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Hafs</a:t>
            </a:r>
            <a:r>
              <a:rPr lang="tr-TR" sz="1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rivayetinde bu teshil </a:t>
            </a:r>
            <a:r>
              <a:rPr lang="tr-TR" sz="1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yoktur.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623252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411760" y="1340768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اَلهْمْزَةُ الْمُسَهَّلَةُ</a:t>
            </a:r>
            <a:endParaRPr lang="tr-TR" sz="4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636912"/>
            <a:ext cx="6984776" cy="32403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En’âm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sûresinin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143 ve 144. </a:t>
            </a: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ذَّكَرَيْنِ</a:t>
            </a:r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Yûnus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sûresinin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51 ve 91.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âyetinde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geçen </a:t>
            </a: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لانَ</a:t>
            </a:r>
            <a:endParaRPr lang="tr-TR" sz="20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Yûnus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sûresinin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59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âyetindeki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للهُ أذِنَ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لَكُمْ</a:t>
            </a:r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Neml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sûresinin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59. </a:t>
            </a:r>
            <a:r>
              <a:rPr lang="tr-TR" sz="2000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âyetinde</a:t>
            </a:r>
            <a:r>
              <a:rPr lang="tr-TR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bulunan </a:t>
            </a:r>
            <a:r>
              <a:rPr lang="ar-SA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للهُ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خَيْر </a:t>
            </a:r>
            <a:r>
              <a:rPr lang="tr-TR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2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Not: Hafs, yukarda sayılan ayetlerde de teshil yapar. Bu ayetlerde teshil yapmak caizdir.</a:t>
            </a:r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2754571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915816" y="1484784"/>
            <a:ext cx="302433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ألِفٌ مُمَالَةٌ</a:t>
            </a:r>
            <a:endParaRPr lang="tr-TR" sz="36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935596" y="2708920"/>
            <a:ext cx="6984776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وَقَالَ ارْكَبُوا فِيهَا بِسْمِ اللهِ 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</a:t>
            </a:r>
            <a:r>
              <a:rPr lang="ar-SA" sz="28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َجْر</a:t>
            </a:r>
            <a:r>
              <a:rPr lang="ar-SA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َا</a:t>
            </a:r>
            <a:r>
              <a:rPr lang="ar-SA" sz="2800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هَا</a:t>
            </a:r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وَمُرْسَاهَا </a:t>
            </a:r>
            <a:r>
              <a:rPr lang="ar-SA" sz="2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{هود/41</a:t>
            </a:r>
            <a:r>
              <a:rPr lang="ar-SA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}</a:t>
            </a:r>
            <a:endParaRPr lang="tr-TR" sz="2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endParaRPr lang="tr-TR" sz="20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tr-TR" sz="2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Hafs</a:t>
            </a:r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rivayetinde bu harf vardır. </a:t>
            </a:r>
          </a:p>
          <a:p>
            <a:pPr algn="r" rtl="1"/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864496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5332051"/>
              </p:ext>
            </p:extLst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627784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اَلنُّونُ الْمُخْفَاةُ</a:t>
            </a:r>
            <a:endParaRPr lang="tr-TR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115616" y="2564904"/>
            <a:ext cx="7272808" cy="180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Okunuşta </a:t>
            </a:r>
            <a:r>
              <a:rPr lang="tr-TR" sz="2800" b="1" dirty="0" err="1" smtClean="0"/>
              <a:t>nûn</a:t>
            </a:r>
            <a:r>
              <a:rPr lang="tr-TR" sz="2800" dirty="0" smtClean="0"/>
              <a:t> harfinin kalkıp </a:t>
            </a:r>
            <a:r>
              <a:rPr lang="tr-TR" sz="2800" dirty="0" err="1" smtClean="0"/>
              <a:t>ğunnesinin</a:t>
            </a:r>
            <a:r>
              <a:rPr lang="tr-TR" sz="2800" dirty="0" smtClean="0"/>
              <a:t> </a:t>
            </a:r>
            <a:r>
              <a:rPr lang="tr-TR" sz="2800" dirty="0" err="1" smtClean="0"/>
              <a:t>bâkî</a:t>
            </a:r>
            <a:r>
              <a:rPr lang="tr-TR" sz="2800" dirty="0" smtClean="0"/>
              <a:t> kalmasıdır. </a:t>
            </a:r>
            <a:r>
              <a:rPr lang="tr-TR" sz="2800" dirty="0" err="1" smtClean="0"/>
              <a:t>İhfâ</a:t>
            </a:r>
            <a:r>
              <a:rPr lang="tr-TR" sz="2800" dirty="0" smtClean="0"/>
              <a:t> olarak okunan </a:t>
            </a:r>
            <a:r>
              <a:rPr lang="tr-TR" sz="2800" dirty="0" err="1" smtClean="0"/>
              <a:t>nûn</a:t>
            </a:r>
            <a:r>
              <a:rPr lang="tr-TR" sz="2800" dirty="0" smtClean="0"/>
              <a:t> harfidir.</a:t>
            </a:r>
          </a:p>
          <a:p>
            <a:pPr algn="r"/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إِ</a:t>
            </a:r>
            <a:r>
              <a:rPr lang="ar-SA" sz="2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نْ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ظَنَّا أَنْ يُقِيمَا حُدُودَ اللهِ وَتِلْكَ حُدُودُ اللهِ... </a:t>
            </a:r>
            <a:r>
              <a:rPr lang="ar-SA" sz="1800" dirty="0" smtClean="0">
                <a:latin typeface="Traditional Arabic" pitchFamily="18" charset="-78"/>
                <a:cs typeface="Traditional Arabic" pitchFamily="18" charset="-78"/>
              </a:rPr>
              <a:t>{البقرة/230}</a:t>
            </a:r>
            <a:endParaRPr lang="tr-T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tr-TR" sz="2800" dirty="0" smtClean="0"/>
              <a:t> </a:t>
            </a:r>
            <a:endParaRPr lang="tr-TR" sz="2800" b="1" dirty="0" smtClean="0"/>
          </a:p>
          <a:p>
            <a:pPr rtl="1"/>
            <a:endParaRPr lang="tr-TR" sz="20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tr-TR" sz="2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endParaRPr lang="tr-TR" sz="2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391</TotalTime>
  <Words>358</Words>
  <Application>Microsoft Office PowerPoint</Application>
  <PresentationFormat>Ekran Gösterisi (4:3)</PresentationFormat>
  <Paragraphs>76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55</cp:revision>
  <dcterms:created xsi:type="dcterms:W3CDTF">2015-03-02T16:15:28Z</dcterms:created>
  <dcterms:modified xsi:type="dcterms:W3CDTF">2015-10-03T13:07:13Z</dcterms:modified>
</cp:coreProperties>
</file>