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72" r:id="rId3"/>
    <p:sldId id="282" r:id="rId4"/>
    <p:sldId id="277" r:id="rId5"/>
    <p:sldId id="273" r:id="rId6"/>
    <p:sldId id="283" r:id="rId7"/>
    <p:sldId id="27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37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8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122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608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361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420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07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29.06.2015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سبَبُ الْمَدِّ</a:t>
            </a:r>
            <a:r>
              <a:rPr lang="ar-SA" sz="5400" b="1" dirty="0"/>
              <a:t>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2267744" y="2492896"/>
            <a:ext cx="4896544" cy="16561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dirty="0" smtClean="0"/>
              <a:t>1-Hemze</a:t>
            </a:r>
            <a:r>
              <a:rPr lang="tr-TR" sz="2400" dirty="0" smtClean="0"/>
              <a:t> </a:t>
            </a:r>
            <a:endParaRPr lang="tr-TR" sz="2400" dirty="0"/>
          </a:p>
          <a:p>
            <a:r>
              <a:rPr lang="tr-TR" sz="2400" b="1" dirty="0" smtClean="0"/>
              <a:t>2-Sukûn </a:t>
            </a:r>
            <a:r>
              <a:rPr lang="ar-SA" sz="2400" dirty="0" smtClean="0"/>
              <a:t> 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اَلسُّكُونُ ) </a:t>
            </a:r>
            <a:endParaRPr lang="tr-T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2400" b="1" dirty="0" smtClean="0"/>
              <a:t>    a-Lâzım </a:t>
            </a:r>
            <a:r>
              <a:rPr lang="tr-TR" sz="2400" b="1" dirty="0"/>
              <a:t>sukûn </a:t>
            </a:r>
            <a:r>
              <a:rPr lang="ar-SA" sz="2400" dirty="0"/>
              <a:t>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اَلسُّكُونُ اللازِمُ ) </a:t>
            </a:r>
            <a:endParaRPr lang="tr-T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2400" b="1" dirty="0" smtClean="0"/>
              <a:t>    b-Ârız </a:t>
            </a:r>
            <a:r>
              <a:rPr lang="tr-TR" sz="2400" b="1" dirty="0"/>
              <a:t>sukûn </a:t>
            </a:r>
            <a:r>
              <a:rPr lang="ar-SA" sz="2400" dirty="0"/>
              <a:t>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اَلسُّكُونُ الْعَارِضُ ) </a:t>
            </a:r>
            <a:endParaRPr lang="tr-T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اَلْهَمْذَةُ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619672" y="2708920"/>
            <a:ext cx="5976664" cy="18722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/>
              <a:t>Harekesi olan </a:t>
            </a:r>
            <a:r>
              <a:rPr lang="tr-TR" sz="2000" b="1" dirty="0"/>
              <a:t>elif</a:t>
            </a:r>
            <a:r>
              <a:rPr lang="tr-TR" sz="2000" dirty="0"/>
              <a:t> harfine </a:t>
            </a:r>
            <a:r>
              <a:rPr lang="tr-TR" sz="2000" b="1" dirty="0"/>
              <a:t>hemze</a:t>
            </a:r>
            <a:r>
              <a:rPr lang="tr-TR" sz="2000" dirty="0"/>
              <a:t> denir.</a:t>
            </a:r>
          </a:p>
          <a:p>
            <a:r>
              <a:rPr lang="tr-TR" sz="2000" dirty="0" smtClean="0"/>
              <a:t> </a:t>
            </a:r>
            <a:r>
              <a:rPr lang="tr-TR" sz="2000" u="sng" dirty="0" smtClean="0"/>
              <a:t>ÖRNEKLER:</a:t>
            </a:r>
          </a:p>
          <a:p>
            <a:pPr algn="r"/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ظْلَمَ ؛ وَ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نَّهَ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؛ رُ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ؤُ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وسَكُمْ ؛ يَسْتَهْزِ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ئُ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نْبَ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هُمْ 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</a:t>
            </a:r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بْنَ</a:t>
            </a:r>
            <a:r>
              <a:rPr lang="ar-SA" sz="32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ءَ</a:t>
            </a:r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كُمْ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لِلْمَلاَ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ئِ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كَةِ؛ جِ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ئْ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 ؛ وَلَوْ شَ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ءَ</a:t>
            </a:r>
            <a:r>
              <a:rPr lang="ar-SA" sz="3200" b="1" dirty="0"/>
              <a:t> </a:t>
            </a:r>
            <a:endParaRPr lang="tr-TR" sz="3200" b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539552" y="2564904"/>
            <a:ext cx="7632848" cy="33123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Kendinden önce bir harf veya bir kelime bulunması halinde okunmayan hemzedir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1-Sülasî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fiillerin emri hazırlarının hemzesi,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2-İf’âl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babı hariç mezid fiillerin mazi, emir ve mastarlarının hemzeleri ile,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ar-S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اِثْنَانِ 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؛ اِثْنَتَانِ ؛ اِمْرَأَةٌ ؛ اِمْرُؤٌ ؛ اِبْنَةٌ  اِبْنٌ ؛ </a:t>
            </a:r>
            <a:r>
              <a:rPr lang="ar-S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اِسْمٌ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S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kelimelerinin hemzeleri vasıl hemzeleridir. </a:t>
            </a:r>
          </a:p>
          <a:p>
            <a:pPr algn="just"/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/>
              <a:t>Vasıl </a:t>
            </a:r>
            <a:r>
              <a:rPr lang="tr-TR" sz="3600" b="1" dirty="0" smtClean="0"/>
              <a:t>Hemzesi</a:t>
            </a:r>
            <a:r>
              <a:rPr lang="tr-TR" sz="3600" dirty="0" smtClean="0"/>
              <a:t> </a:t>
            </a:r>
            <a:endParaRPr lang="tr-TR" sz="3600" dirty="0"/>
          </a:p>
          <a:p>
            <a:pPr algn="ctr"/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511660" y="2420888"/>
            <a:ext cx="5832648" cy="28083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123 Dikdörtgen"/>
          <p:cNvSpPr/>
          <p:nvPr/>
        </p:nvSpPr>
        <p:spPr>
          <a:xfrm>
            <a:off x="2123728" y="1103596"/>
            <a:ext cx="4752528" cy="95725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Vasıl hemzesi sebeb-i med işlevi görmez.</a:t>
            </a:r>
            <a:endParaRPr lang="tr-T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168" y="2708920"/>
            <a:ext cx="915300" cy="58380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3091" y="2708920"/>
            <a:ext cx="1017000" cy="58380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8501" y="2708920"/>
            <a:ext cx="1779750" cy="58380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5668" y="3501413"/>
            <a:ext cx="1423800" cy="64726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79912" y="3501414"/>
            <a:ext cx="1576350" cy="6472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256162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196752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اَلسُّكُونُ اللازِمُ </a:t>
            </a:r>
            <a:endParaRPr lang="tr-TR" sz="4800" b="1" cap="none" spc="0" dirty="0">
              <a:ln/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1547664" y="2204864"/>
            <a:ext cx="5832648" cy="38164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/>
              <a:t>Kur’ân hattında gö­rülen/somut </a:t>
            </a:r>
            <a:r>
              <a:rPr lang="tr-TR" sz="1800" b="1" dirty="0" err="1"/>
              <a:t>cezim</a:t>
            </a:r>
            <a:r>
              <a:rPr lang="tr-TR" sz="1800" dirty="0"/>
              <a:t> ve </a:t>
            </a:r>
            <a:r>
              <a:rPr lang="tr-TR" sz="1800" b="1" dirty="0"/>
              <a:t>şedde</a:t>
            </a:r>
            <a:r>
              <a:rPr lang="tr-TR" sz="1800" dirty="0"/>
              <a:t>dir ki, </a:t>
            </a:r>
            <a:r>
              <a:rPr lang="tr-TR" sz="1800" dirty="0" err="1"/>
              <a:t>tecvid</a:t>
            </a:r>
            <a:r>
              <a:rPr lang="tr-TR" sz="1800" dirty="0"/>
              <a:t> ilminde, vakfen (durulunca) ve vaslen (geçildi­ğinde) sâbit olan </a:t>
            </a:r>
            <a:r>
              <a:rPr lang="tr-TR" sz="1800" b="1" dirty="0"/>
              <a:t>sukûn</a:t>
            </a:r>
            <a:r>
              <a:rPr lang="tr-TR" sz="1800" dirty="0"/>
              <a:t> diye tanımlanır. </a:t>
            </a:r>
            <a:endParaRPr lang="tr-TR" sz="1800" dirty="0" smtClean="0"/>
          </a:p>
          <a:p>
            <a:endParaRPr lang="tr-TR" sz="1800" dirty="0"/>
          </a:p>
          <a:p>
            <a:r>
              <a:rPr lang="tr-TR" sz="1800" b="1" u="sng" dirty="0" smtClean="0"/>
              <a:t>ÖRNEKLER</a:t>
            </a:r>
            <a:endParaRPr lang="tr-TR" sz="1800" b="1" u="sng" dirty="0"/>
          </a:p>
          <a:p>
            <a:pPr algn="r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اُ</a:t>
            </a:r>
            <a:r>
              <a:rPr lang="ar-SA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حْ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صِ</a:t>
            </a:r>
            <a:r>
              <a:rPr lang="ar-SA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ْتُ</a:t>
            </a:r>
            <a:r>
              <a:rPr lang="ar-SA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 أَ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 بِهِ ؛  يُحِ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ُّ ؛  أَوْ أَشَ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 ؛ 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رَ</a:t>
            </a:r>
            <a:r>
              <a:rPr lang="ar-SA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َّنَا</a:t>
            </a:r>
          </a:p>
          <a:p>
            <a:endParaRPr lang="tr-TR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Not: Örneklerdeki 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ükûnu lazımlar sebeb-i med değildir. Harf-i 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edden sonra gelirlerse o zaman sebeb-i med olurlar.</a:t>
            </a:r>
            <a:endParaRPr lang="ar-SA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sükûn-u lâzımlar aynı zamanda sebeb-i med işlevi görürler. Çünkü harf-i medden sonra </a:t>
            </a: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gelmişlerdir</a:t>
            </a: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اَلْحَ</a:t>
            </a:r>
            <a:r>
              <a:rPr lang="ar-SA" sz="36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قَّ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ةُ  آ</a:t>
            </a:r>
            <a:r>
              <a:rPr lang="ar-SA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</a:t>
            </a:r>
            <a:r>
              <a:rPr lang="ar-SA" sz="36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ْ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آنَ  نُ</a:t>
            </a:r>
            <a:r>
              <a:rPr lang="ar-SA" sz="36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 </a:t>
            </a:r>
            <a:endParaRPr lang="tr-TR" sz="36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1906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اَلسُّكُونُ </a:t>
            </a:r>
            <a:r>
              <a:rPr lang="ar-SA" sz="4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الْعَارِضُ</a:t>
            </a:r>
            <a:endParaRPr lang="tr-TR" sz="4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367644" y="2492896"/>
            <a:ext cx="5688632" cy="34563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Durulması halinde kelimenin son harfinde oluşan cezimdir ki, vakfen sâbit, vaslen sâkıt olan </a:t>
            </a:r>
            <a:r>
              <a:rPr lang="tr-TR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sukûn 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diye tanım­lanır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ÖRNEKLER: Kırmızı renkle gösterilen harflerde vakıf yapıldığında sükûn olur. Vasıl yapıldığında Sükûn olmaz.</a:t>
            </a:r>
          </a:p>
          <a:p>
            <a:pPr algn="r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مِنْ خَلاَ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قٍ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؛ رَؤُو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فٌ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؛ أُمَّةً وَاحِدَ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ة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ً ؛ عَذَابَ النَّا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رِ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 تُحْشَرُو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نَ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وَلَبِئْسَ الْمِهَا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دُ</a:t>
            </a:r>
            <a:r>
              <a:rPr lang="ar-SA" sz="2000" dirty="0"/>
              <a:t> </a:t>
            </a:r>
            <a:endParaRPr lang="tr-TR" sz="2000" dirty="0"/>
          </a:p>
          <a:p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280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836712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sükûn-u Ârız sebeb-i Med değildir.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367644" y="2060848"/>
            <a:ext cx="5688632" cy="403244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1600" dirty="0" smtClean="0">
                <a:latin typeface="Traditional Arabic" panose="02020603050405020304" pitchFamily="18" charset="-78"/>
                <a:cs typeface="+mj-cs"/>
              </a:rPr>
              <a:t>ÖRNEKLER: Kırmızı renkle gösterilen harflerde</a:t>
            </a:r>
            <a:r>
              <a:rPr lang="ar-SA" sz="1600" dirty="0" smtClean="0">
                <a:latin typeface="Traditional Arabic" panose="02020603050405020304" pitchFamily="18" charset="-78"/>
                <a:cs typeface="+mj-cs"/>
              </a:rPr>
              <a:t>  </a:t>
            </a:r>
            <a:r>
              <a:rPr lang="tr-TR" sz="1600" dirty="0" smtClean="0">
                <a:latin typeface="Traditional Arabic" panose="02020603050405020304" pitchFamily="18" charset="-78"/>
                <a:cs typeface="+mj-cs"/>
              </a:rPr>
              <a:t> vakıf yapıldığında sükûn-u arız olur fakat sebeb-i med olmaz. Sebeb-i med olabilmesi için  öncesinde harf-i med veya </a:t>
            </a:r>
            <a:r>
              <a:rPr lang="tr-TR" sz="1600" dirty="0" err="1" smtClean="0">
                <a:latin typeface="Traditional Arabic" panose="02020603050405020304" pitchFamily="18" charset="-78"/>
                <a:cs typeface="+mj-cs"/>
              </a:rPr>
              <a:t>herf</a:t>
            </a:r>
            <a:r>
              <a:rPr lang="tr-TR" sz="1600" dirty="0" smtClean="0">
                <a:latin typeface="Traditional Arabic" panose="02020603050405020304" pitchFamily="18" charset="-78"/>
                <a:cs typeface="+mj-cs"/>
              </a:rPr>
              <a:t>-i lîn olması gerekir.</a:t>
            </a:r>
          </a:p>
          <a:p>
            <a:pPr algn="r"/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وَاحِدَ</a:t>
            </a:r>
            <a:r>
              <a:rPr lang="ar-SA" sz="36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ة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ً ؛ </a:t>
            </a:r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وَلَبِئْ</a:t>
            </a:r>
            <a:r>
              <a:rPr lang="ar-SA" sz="36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 </a:t>
            </a:r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مَعَ</a:t>
            </a:r>
            <a:r>
              <a:rPr lang="ar-SA" sz="36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هُ </a:t>
            </a:r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وَاحِ</a:t>
            </a:r>
            <a:r>
              <a:rPr lang="ar-SA" sz="36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دٌ </a:t>
            </a:r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بَرَكَاتُ</a:t>
            </a:r>
            <a:r>
              <a:rPr lang="ar-SA" sz="36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هُ</a:t>
            </a:r>
            <a:r>
              <a:rPr lang="tr-TR" sz="36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يُحِ</a:t>
            </a:r>
            <a:r>
              <a:rPr lang="ar-SA" sz="36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بُّ</a:t>
            </a:r>
            <a:endParaRPr lang="tr-TR" sz="2400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1600" dirty="0">
                <a:latin typeface="Traditional Arabic" panose="02020603050405020304" pitchFamily="18" charset="-78"/>
                <a:cs typeface="+mj-cs"/>
              </a:rPr>
              <a:t>ÖRNEKLER: Kırmızı renkle gösterilen harflerde</a:t>
            </a:r>
            <a:r>
              <a:rPr lang="ar-SA" sz="1600" dirty="0">
                <a:latin typeface="Traditional Arabic" panose="02020603050405020304" pitchFamily="18" charset="-78"/>
                <a:cs typeface="+mj-cs"/>
              </a:rPr>
              <a:t>  </a:t>
            </a:r>
            <a:r>
              <a:rPr lang="tr-TR" sz="1600" dirty="0">
                <a:latin typeface="Traditional Arabic" panose="02020603050405020304" pitchFamily="18" charset="-78"/>
                <a:cs typeface="+mj-cs"/>
              </a:rPr>
              <a:t> vakıf yapıldığında sükûn-u arız </a:t>
            </a:r>
            <a:r>
              <a:rPr lang="tr-TR" sz="1600" dirty="0" smtClean="0">
                <a:latin typeface="Traditional Arabic" panose="02020603050405020304" pitchFamily="18" charset="-78"/>
                <a:cs typeface="+mj-cs"/>
              </a:rPr>
              <a:t>olur. Öncesinde </a:t>
            </a:r>
            <a:r>
              <a:rPr lang="tr-TR" sz="1600" dirty="0">
                <a:latin typeface="Traditional Arabic" panose="02020603050405020304" pitchFamily="18" charset="-78"/>
                <a:cs typeface="+mj-cs"/>
              </a:rPr>
              <a:t>harf-i </a:t>
            </a:r>
            <a:r>
              <a:rPr lang="tr-TR" sz="1600" dirty="0" smtClean="0">
                <a:latin typeface="Traditional Arabic" panose="02020603050405020304" pitchFamily="18" charset="-78"/>
                <a:cs typeface="+mj-cs"/>
              </a:rPr>
              <a:t>med veya harf-i lîn  olduğu için aynı zamanda sebeb-i med olma özelliğini de taşır.</a:t>
            </a:r>
          </a:p>
          <a:p>
            <a:pPr algn="r"/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خَلاَ</a:t>
            </a:r>
            <a:r>
              <a:rPr lang="ar-SA" sz="36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قٍ</a:t>
            </a:r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رَؤُو</a:t>
            </a:r>
            <a:r>
              <a:rPr lang="ar-SA" sz="36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فٌ 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؛ </a:t>
            </a:r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النَّا</a:t>
            </a:r>
            <a:r>
              <a:rPr lang="ar-SA" sz="36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رُ 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تُحْشَرُو</a:t>
            </a:r>
            <a:r>
              <a:rPr lang="ar-SA" sz="36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نَ</a:t>
            </a:r>
            <a:r>
              <a:rPr lang="tr-TR" sz="36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إِلَيْ</a:t>
            </a:r>
            <a:r>
              <a:rPr lang="ar-SA" sz="36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tr-TR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عَلَيْ</a:t>
            </a:r>
            <a:r>
              <a:rPr lang="ar-SA" sz="36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هِ</a:t>
            </a:r>
            <a:endParaRPr lang="tr-TR" sz="3600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20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Not: bazı durumlarda harf-i med mukadder olabilir.</a:t>
            </a:r>
          </a:p>
          <a:p>
            <a:pPr algn="r"/>
            <a:r>
              <a:rPr lang="ar-SA" sz="32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اِلَهٌ  </a:t>
            </a:r>
            <a:r>
              <a:rPr lang="ar-SA" sz="36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اللهُ 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endParaRPr lang="tr-TR" sz="2400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74238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619</TotalTime>
  <Words>346</Words>
  <Application>Microsoft Office PowerPoint</Application>
  <PresentationFormat>Ekran Gösterisi (4:3)</PresentationFormat>
  <Paragraphs>52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Traditional Arabic</vt:lpstr>
      <vt:lpstr>Meddi munfasıll - Kopya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74</cp:revision>
  <dcterms:created xsi:type="dcterms:W3CDTF">2015-03-02T16:15:28Z</dcterms:created>
  <dcterms:modified xsi:type="dcterms:W3CDTF">2015-06-29T10:59:45Z</dcterms:modified>
</cp:coreProperties>
</file>