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02" r:id="rId4"/>
    <p:sldId id="258" r:id="rId5"/>
    <p:sldId id="259" r:id="rId6"/>
    <p:sldId id="260" r:id="rId7"/>
    <p:sldId id="261" r:id="rId8"/>
    <p:sldId id="262" r:id="rId9"/>
    <p:sldId id="303" r:id="rId10"/>
    <p:sldId id="263" r:id="rId11"/>
    <p:sldId id="264" r:id="rId12"/>
    <p:sldId id="265" r:id="rId13"/>
    <p:sldId id="266" r:id="rId14"/>
    <p:sldId id="304" r:id="rId15"/>
    <p:sldId id="267" r:id="rId16"/>
    <p:sldId id="301" r:id="rId17"/>
    <p:sldId id="268" r:id="rId18"/>
    <p:sldId id="269" r:id="rId19"/>
    <p:sldId id="270" r:id="rId20"/>
    <p:sldId id="271" r:id="rId21"/>
    <p:sldId id="308" r:id="rId22"/>
    <p:sldId id="272" r:id="rId23"/>
    <p:sldId id="273" r:id="rId24"/>
    <p:sldId id="274" r:id="rId25"/>
    <p:sldId id="278" r:id="rId26"/>
    <p:sldId id="279" r:id="rId27"/>
    <p:sldId id="305" r:id="rId28"/>
    <p:sldId id="300" r:id="rId29"/>
    <p:sldId id="306" r:id="rId30"/>
    <p:sldId id="310" r:id="rId31"/>
    <p:sldId id="309" r:id="rId32"/>
    <p:sldId id="275" r:id="rId33"/>
    <p:sldId id="307" r:id="rId34"/>
    <p:sldId id="276" r:id="rId35"/>
    <p:sldId id="277"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6" r:id="rId52"/>
    <p:sldId id="297" r:id="rId53"/>
    <p:sldId id="298" r:id="rId54"/>
    <p:sldId id="299" r:id="rId55"/>
    <p:sldId id="295"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3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17.04.2017</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17.04.2017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D9F75050-0E15-4C5B-92B0-66D068882F1F}" type="datetimeFigureOut">
              <a:rPr lang="tr-TR" smtClean="0"/>
              <a:pPr/>
              <a:t>17.04.2017</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17.04.2017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17.04.2017</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17.04.2017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17.04.2017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17.04.2017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17.04.2017</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17.04.2017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17.04.2017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alpha val="23000"/>
          </a:schemeClr>
        </a:solid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17.04.2017</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t>TEMİnatlar</a:t>
            </a:r>
            <a:r>
              <a:rPr lang="tr-TR" dirty="0" smtClean="0"/>
              <a:t> </a:t>
            </a:r>
            <a:endParaRPr lang="tr-TR" dirty="0"/>
          </a:p>
        </p:txBody>
      </p:sp>
      <p:sp>
        <p:nvSpPr>
          <p:cNvPr id="3" name="2 Alt Başlık"/>
          <p:cNvSpPr>
            <a:spLocks noGrp="1"/>
          </p:cNvSpPr>
          <p:nvPr>
            <p:ph type="subTitle" idx="1"/>
          </p:nvPr>
        </p:nvSpPr>
        <p:spPr/>
        <p:txBody>
          <a:bodyPr/>
          <a:lstStyle/>
          <a:p>
            <a:r>
              <a:rPr lang="tr-TR" dirty="0" smtClean="0"/>
              <a:t>Operasyonel süreç ve kredi kullandırımı</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2-)Kefalet </a:t>
            </a:r>
            <a:endParaRPr lang="tr-TR" dirty="0"/>
          </a:p>
        </p:txBody>
      </p:sp>
      <p:sp>
        <p:nvSpPr>
          <p:cNvPr id="3" name="2 İçerik Yer Tutucusu"/>
          <p:cNvSpPr>
            <a:spLocks noGrp="1"/>
          </p:cNvSpPr>
          <p:nvPr>
            <p:ph idx="1"/>
          </p:nvPr>
        </p:nvSpPr>
        <p:spPr/>
        <p:txBody>
          <a:bodyPr/>
          <a:lstStyle/>
          <a:p>
            <a:r>
              <a:rPr lang="tr-TR" dirty="0" smtClean="0"/>
              <a:t>Kefalet;borçlunun borcunun yerine getirilmesinin bir diğer kişi (kefil) tarafından alacaklıya taahhüt edilmesidir.</a:t>
            </a:r>
          </a:p>
          <a:p>
            <a:r>
              <a:rPr lang="tr-TR" dirty="0" smtClean="0"/>
              <a:t>Kefaletten yararlanabilmek için kefaletin hukuken geçerli olması ile mümkündür. </a:t>
            </a:r>
          </a:p>
          <a:p>
            <a:r>
              <a:rPr lang="tr-TR" dirty="0" smtClean="0"/>
              <a:t>Krediye kefil alınacaksa;kefilin, kefalet konusu bedeli karşılayacak varlık ve </a:t>
            </a:r>
            <a:r>
              <a:rPr lang="tr-TR" dirty="0" err="1" smtClean="0"/>
              <a:t>moralitede</a:t>
            </a:r>
            <a:r>
              <a:rPr lang="tr-TR" dirty="0" smtClean="0"/>
              <a:t> olmasına dikkat edilmelidir.</a:t>
            </a:r>
          </a:p>
          <a:p>
            <a:pPr>
              <a:buNone/>
            </a:pPr>
            <a:r>
              <a:rPr lang="tr-TR" b="1" dirty="0" smtClean="0"/>
              <a:t>Kefaletin geçerli olabilmesi için</a:t>
            </a:r>
            <a:r>
              <a:rPr lang="tr-TR" dirty="0" smtClean="0"/>
              <a:t>: </a:t>
            </a:r>
          </a:p>
          <a:p>
            <a:r>
              <a:rPr lang="tr-TR" dirty="0" smtClean="0"/>
              <a:t>Yazılı olması</a:t>
            </a:r>
          </a:p>
          <a:p>
            <a:r>
              <a:rPr lang="tr-TR" dirty="0" smtClean="0"/>
              <a:t>Kefil olunan miktarın mutlaka belirtilmesi gerekir.</a:t>
            </a:r>
          </a:p>
          <a:p>
            <a:endParaRPr lang="tr-TR" dirty="0" smtClean="0"/>
          </a:p>
          <a:p>
            <a:pPr>
              <a:buNone/>
            </a:pPr>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smtClean="0"/>
              <a:t>Kefalet türleri;</a:t>
            </a:r>
          </a:p>
          <a:p>
            <a:r>
              <a:rPr lang="tr-TR" b="1" dirty="0" smtClean="0"/>
              <a:t>Adi kefalet</a:t>
            </a:r>
            <a:r>
              <a:rPr lang="tr-TR" dirty="0" smtClean="0"/>
              <a:t>:Borcun borçlu tarafından yerine getirilmemesi halinde kefile başvurulabileceği kefalet türüdür.Borçlu iflas etmiş ya da aciz vesikası almış olmalı, ya da takip yapmak imkansız hale gelmiş olmalıdır. Yani </a:t>
            </a:r>
            <a:r>
              <a:rPr lang="tr-TR" b="1" i="1" dirty="0" smtClean="0"/>
              <a:t>adi kefalette kefil sorumluluğu 2. derecededir.</a:t>
            </a:r>
          </a:p>
          <a:p>
            <a:r>
              <a:rPr lang="tr-TR" b="1" dirty="0" smtClean="0"/>
              <a:t>Müteselsil kefalet: </a:t>
            </a:r>
            <a:r>
              <a:rPr lang="tr-TR" dirty="0" smtClean="0"/>
              <a:t>Asıl borçluya müracaat edilmeksizin ve de var ise rehnin paraya çevrilmesi yolu ile takibe geçilmeksizin kefile başvurulabilir.</a:t>
            </a:r>
          </a:p>
          <a:p>
            <a:r>
              <a:rPr lang="tr-TR" b="1" dirty="0" smtClean="0"/>
              <a:t>Birlikte kefalet </a:t>
            </a:r>
            <a:r>
              <a:rPr lang="tr-TR" dirty="0" smtClean="0"/>
              <a:t>: Aynı borca birden fazla kimsenin kefil olmasıdır.Adi birlikte kefalet ve müteselsil birlikte kefalet  olarak ortaya çıkabilir.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a-)</a:t>
            </a:r>
            <a:r>
              <a:rPr lang="tr-TR" b="1" dirty="0" smtClean="0"/>
              <a:t>Adi birlikte kefalet </a:t>
            </a:r>
            <a:r>
              <a:rPr lang="tr-TR" dirty="0" smtClean="0"/>
              <a:t>:Birden fazla kefilin bölünebilir bir borca kefil olması halinde mümkün olur. Örn.100 </a:t>
            </a:r>
            <a:r>
              <a:rPr lang="tr-TR" dirty="0" err="1" smtClean="0"/>
              <a:t>tl</a:t>
            </a:r>
            <a:r>
              <a:rPr lang="tr-TR" dirty="0" smtClean="0"/>
              <a:t> borç 4 kefil varsa her kefil 25 </a:t>
            </a:r>
            <a:r>
              <a:rPr lang="tr-TR" dirty="0" err="1" smtClean="0"/>
              <a:t>tl</a:t>
            </a:r>
            <a:r>
              <a:rPr lang="tr-TR" dirty="0" smtClean="0"/>
              <a:t> den sorumlu olur</a:t>
            </a:r>
          </a:p>
          <a:p>
            <a:pPr>
              <a:buNone/>
            </a:pPr>
            <a:r>
              <a:rPr lang="tr-TR" dirty="0" smtClean="0"/>
              <a:t> b-)</a:t>
            </a:r>
            <a:r>
              <a:rPr lang="tr-TR" b="1" dirty="0" smtClean="0"/>
              <a:t>Müteselsil birlikte kefalet</a:t>
            </a:r>
            <a:r>
              <a:rPr lang="tr-TR" dirty="0" smtClean="0"/>
              <a:t>:Bu tür kefalette kefillerden her biri borcun tamamından sorumludur.Ancak borcun tamamını ödemiş olan kefilin kendi payından fazla ödediği miktar için </a:t>
            </a:r>
            <a:r>
              <a:rPr lang="tr-TR" u="sng" dirty="0" smtClean="0"/>
              <a:t>diğer kefillere </a:t>
            </a:r>
            <a:r>
              <a:rPr lang="tr-TR" u="sng" dirty="0" err="1" smtClean="0"/>
              <a:t>rücu</a:t>
            </a:r>
            <a:r>
              <a:rPr lang="tr-TR" u="sng" dirty="0" smtClean="0"/>
              <a:t> hakkı vardır</a:t>
            </a:r>
            <a:r>
              <a:rPr lang="tr-TR" dirty="0" smtClean="0"/>
              <a:t>.</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Kefalet alınırken dikkat  edilecek unsurlar:</a:t>
            </a:r>
            <a:endParaRPr lang="tr-TR" dirty="0"/>
          </a:p>
        </p:txBody>
      </p:sp>
      <p:sp>
        <p:nvSpPr>
          <p:cNvPr id="3" name="2 İçerik Yer Tutucusu"/>
          <p:cNvSpPr>
            <a:spLocks noGrp="1"/>
          </p:cNvSpPr>
          <p:nvPr>
            <p:ph idx="1"/>
          </p:nvPr>
        </p:nvSpPr>
        <p:spPr/>
        <p:txBody>
          <a:bodyPr>
            <a:normAutofit/>
          </a:bodyPr>
          <a:lstStyle/>
          <a:p>
            <a:pPr>
              <a:buNone/>
            </a:pPr>
            <a:r>
              <a:rPr lang="tr-TR" dirty="0" smtClean="0"/>
              <a:t>Öncelikle kefil olacak kişinin kefalet verebilme yetkisinin saptanması ve imzaların kontrol edilmesi gerekir.İmza sirküleri alınarak imzaların bankada alınması gerekmektedir.</a:t>
            </a:r>
          </a:p>
          <a:p>
            <a:r>
              <a:rPr lang="tr-TR" b="1" dirty="0" smtClean="0">
                <a:solidFill>
                  <a:schemeClr val="tx2">
                    <a:lumMod val="50000"/>
                  </a:schemeClr>
                </a:solidFill>
              </a:rPr>
              <a:t>Kefil tüzel kişiyse </a:t>
            </a:r>
            <a:r>
              <a:rPr lang="tr-TR" dirty="0" smtClean="0"/>
              <a:t> </a:t>
            </a:r>
            <a:r>
              <a:rPr lang="tr-TR" b="1" dirty="0" smtClean="0">
                <a:solidFill>
                  <a:schemeClr val="tx2">
                    <a:lumMod val="50000"/>
                  </a:schemeClr>
                </a:solidFill>
              </a:rPr>
              <a:t>Kefalet alınırken dikkat  edilecek unsurlar:</a:t>
            </a:r>
          </a:p>
          <a:p>
            <a:r>
              <a:rPr lang="tr-TR" dirty="0" smtClean="0"/>
              <a:t>Şirket ana sözleşmesinde kefil olunabileceğine dair karar alınmış ve  imzayı atacak kişinin buna yetkili olması gerekmektedir.Ana sözleşmede böyle bir karar yoksa tüm ortakların ittifakıyla </a:t>
            </a:r>
            <a:r>
              <a:rPr lang="tr-TR" dirty="0" err="1" smtClean="0"/>
              <a:t>muvaffakatname</a:t>
            </a:r>
            <a:r>
              <a:rPr lang="tr-TR" dirty="0" smtClean="0"/>
              <a:t> alınabilir.</a:t>
            </a:r>
          </a:p>
          <a:p>
            <a:endParaRPr lang="tr-TR" b="1"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TTK.’</a:t>
            </a:r>
            <a:r>
              <a:rPr lang="tr-TR" dirty="0" err="1" smtClean="0"/>
              <a:t>na</a:t>
            </a:r>
            <a:r>
              <a:rPr lang="tr-TR" dirty="0" smtClean="0"/>
              <a:t> göre adi ortaklıklar tüzel kişi sayılmadıklarından bunlar lehine kredi tesis edilemez,kefaletleri kabul edilmez.Kredi talebi olan adi ortaklığa kredi ortak adına kullandırılıp diğer ortakların sözleşmeyi müteselsil kefil olarak imzalamaları gerekmektedir.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a:xfrm>
            <a:off x="357158" y="571480"/>
            <a:ext cx="7239000" cy="5786478"/>
          </a:xfrm>
        </p:spPr>
        <p:txBody>
          <a:bodyPr>
            <a:normAutofit/>
          </a:bodyPr>
          <a:lstStyle/>
          <a:p>
            <a:pPr>
              <a:buNone/>
            </a:pPr>
            <a:r>
              <a:rPr lang="tr-TR" b="1" dirty="0" smtClean="0">
                <a:solidFill>
                  <a:schemeClr val="tx2">
                    <a:lumMod val="50000"/>
                  </a:schemeClr>
                </a:solidFill>
              </a:rPr>
              <a:t>Evli kadının eşi lehine kefalet vermesi :</a:t>
            </a:r>
            <a:endParaRPr lang="tr-TR" dirty="0" smtClean="0">
              <a:solidFill>
                <a:schemeClr val="tx2">
                  <a:lumMod val="50000"/>
                </a:schemeClr>
              </a:solidFill>
            </a:endParaRPr>
          </a:p>
          <a:p>
            <a:endParaRPr lang="tr-TR" dirty="0" smtClean="0"/>
          </a:p>
          <a:p>
            <a:endParaRPr lang="tr-TR" dirty="0" smtClean="0"/>
          </a:p>
          <a:p>
            <a:r>
              <a:rPr lang="tr-TR" dirty="0" smtClean="0"/>
              <a:t>Eşlerden her biri, diğeri ve 3. şahıslarla her türlü hukuki muameleyi yapabilir.!!!!</a:t>
            </a:r>
          </a:p>
          <a:p>
            <a:r>
              <a:rPr lang="tr-TR" dirty="0" smtClean="0"/>
              <a:t/>
            </a:r>
            <a:br>
              <a:rPr lang="tr-TR" dirty="0" smtClean="0"/>
            </a:br>
            <a:r>
              <a:rPr lang="tr-TR" b="1" dirty="0" smtClean="0">
                <a:solidFill>
                  <a:srgbClr val="FF0000"/>
                </a:solidFill>
              </a:rPr>
              <a:t>*******</a:t>
            </a:r>
            <a:r>
              <a:rPr lang="tr-TR" b="1" dirty="0" smtClean="0"/>
              <a:t>Bankalardan ticari işletmelere alınan veya işletme adına kefil olunan kredilerdeki eş rızası uygulaması kalktı. Bankaların tüketici, konut ve araç gibi bireysel kredilerinde ve kefaletlerinde ise eş rızası istenmeye devam edecek.</a:t>
            </a:r>
            <a:r>
              <a:rPr lang="tr-TR" b="1" dirty="0" smtClean="0">
                <a:solidFill>
                  <a:srgbClr val="FF0000"/>
                </a:solidFill>
              </a:rPr>
              <a:t>*******</a:t>
            </a:r>
            <a:endParaRPr lang="tr-TR" dirty="0" smtClean="0">
              <a:solidFill>
                <a:srgbClr val="FF0000"/>
              </a:solidFill>
            </a:endParaRPr>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b="1" dirty="0" smtClean="0">
                <a:solidFill>
                  <a:schemeClr val="bg2">
                    <a:lumMod val="10000"/>
                  </a:schemeClr>
                </a:solidFill>
              </a:rPr>
              <a:t>Vekaletnameye ilişkin Müvekkil namına kefalet imzası atılması: </a:t>
            </a:r>
          </a:p>
          <a:p>
            <a:pPr>
              <a:buNone/>
            </a:pPr>
            <a:r>
              <a:rPr lang="tr-TR" dirty="0" smtClean="0"/>
              <a:t>Vekaletnamenin </a:t>
            </a:r>
            <a:r>
              <a:rPr lang="tr-TR" b="1" u="sng" dirty="0" smtClean="0"/>
              <a:t>noter huzurunda düzenlenmiş olması şarttır ve vekaletnamede açıkça kefil olmaya ait yetkinin varlığı bulunmalıdır.</a:t>
            </a:r>
          </a:p>
          <a:p>
            <a:pPr>
              <a:buNone/>
            </a:pPr>
            <a:r>
              <a:rPr lang="tr-TR" b="1" u="sng" dirty="0" smtClean="0"/>
              <a:t>Vekilin müvekkili adına kendi lehine işlem yapması </a:t>
            </a:r>
            <a:r>
              <a:rPr lang="tr-TR" b="1" dirty="0" smtClean="0">
                <a:solidFill>
                  <a:srgbClr val="FF0000"/>
                </a:solidFill>
              </a:rPr>
              <a:t>yasaktır</a:t>
            </a:r>
            <a:r>
              <a:rPr lang="tr-TR" b="1" dirty="0" smtClean="0"/>
              <a:t>. </a:t>
            </a:r>
          </a:p>
          <a:p>
            <a:pPr>
              <a:buNone/>
            </a:pPr>
            <a:r>
              <a:rPr lang="tr-TR" b="1" dirty="0" smtClean="0"/>
              <a:t>Yani </a:t>
            </a:r>
            <a:r>
              <a:rPr lang="tr-TR" dirty="0" smtClean="0"/>
              <a:t>vekil borçlu, müvekkil kefil olacak şekilde müvekkili adına </a:t>
            </a:r>
            <a:r>
              <a:rPr lang="tr-TR" b="1" u="sng" dirty="0" smtClean="0">
                <a:solidFill>
                  <a:srgbClr val="FF0000"/>
                </a:solidFill>
              </a:rPr>
              <a:t>sözleşme imzalayamaz</a:t>
            </a:r>
            <a:endParaRPr lang="tr-TR" b="1" dirty="0"/>
          </a:p>
        </p:txBody>
      </p:sp>
      <p:sp>
        <p:nvSpPr>
          <p:cNvPr id="4" name="3 5-Nokta Yıldız"/>
          <p:cNvSpPr/>
          <p:nvPr/>
        </p:nvSpPr>
        <p:spPr>
          <a:xfrm>
            <a:off x="6660232" y="5085184"/>
            <a:ext cx="792088" cy="72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b="1" dirty="0" smtClean="0">
                <a:solidFill>
                  <a:schemeClr val="tx2">
                    <a:lumMod val="50000"/>
                  </a:schemeClr>
                </a:solidFill>
              </a:rPr>
              <a:t>Sözleşmede kefil olunan miktarın boş bırakılmaması gerekir</a:t>
            </a:r>
            <a:r>
              <a:rPr lang="tr-TR" b="1" dirty="0" smtClean="0"/>
              <a:t>. </a:t>
            </a:r>
            <a:r>
              <a:rPr lang="tr-TR" dirty="0" smtClean="0"/>
              <a:t>Ancak sözleşmede kefilin kefalet miktarı açıkça anlaşılıyorsa meblağın yazılmamış olması önemli değildir.</a:t>
            </a:r>
          </a:p>
          <a:p>
            <a:r>
              <a:rPr lang="tr-TR" b="1" dirty="0" err="1" smtClean="0">
                <a:solidFill>
                  <a:schemeClr val="tx2">
                    <a:lumMod val="50000"/>
                  </a:schemeClr>
                </a:solidFill>
              </a:rPr>
              <a:t>Kollektif</a:t>
            </a:r>
            <a:r>
              <a:rPr lang="tr-TR" b="1" dirty="0" smtClean="0">
                <a:solidFill>
                  <a:schemeClr val="tx2">
                    <a:lumMod val="50000"/>
                  </a:schemeClr>
                </a:solidFill>
              </a:rPr>
              <a:t> şirketlere açılacak kredilere ortakların kefil olarak alınmasının yararları</a:t>
            </a:r>
            <a:r>
              <a:rPr lang="tr-TR" dirty="0" smtClean="0"/>
              <a:t>: </a:t>
            </a:r>
            <a:r>
              <a:rPr lang="tr-TR" dirty="0" err="1" smtClean="0"/>
              <a:t>Koll</a:t>
            </a:r>
            <a:r>
              <a:rPr lang="tr-TR" dirty="0" smtClean="0"/>
              <a:t>.şirketlerde ortakların </a:t>
            </a:r>
            <a:r>
              <a:rPr lang="tr-TR" b="1" dirty="0" smtClean="0"/>
              <a:t>sorumluluğu sınırsız ancak 2.derecedendir</a:t>
            </a:r>
            <a:r>
              <a:rPr lang="tr-TR" dirty="0" smtClean="0"/>
              <a:t>. Yani şirket borcundan dolayı ortağın üzerine gidebilmek için şirketin aciz vesikası almış olması gerekir ki bu uzunca bir süreçtir ve ortakların mal kaçırmayacağının garantisi yoktur.Ortakların kefil olarak imza atmaları takibin çok hızlı sonuçlanmasını sağlayabilir.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REHİN :</a:t>
            </a:r>
            <a:endParaRPr lang="tr-TR" dirty="0"/>
          </a:p>
        </p:txBody>
      </p:sp>
      <p:sp>
        <p:nvSpPr>
          <p:cNvPr id="3" name="2 İçerik Yer Tutucusu"/>
          <p:cNvSpPr>
            <a:spLocks noGrp="1"/>
          </p:cNvSpPr>
          <p:nvPr>
            <p:ph idx="1"/>
          </p:nvPr>
        </p:nvSpPr>
        <p:spPr/>
        <p:txBody>
          <a:bodyPr>
            <a:normAutofit lnSpcReduction="10000"/>
          </a:bodyPr>
          <a:lstStyle/>
          <a:p>
            <a:r>
              <a:rPr lang="tr-TR" dirty="0" smtClean="0">
                <a:solidFill>
                  <a:schemeClr val="tx1">
                    <a:lumMod val="95000"/>
                    <a:lumOff val="5000"/>
                  </a:schemeClr>
                </a:solidFill>
              </a:rPr>
              <a:t>Rehin,bir borcun öngörülen şartlara uygun olarak ödenmesini veya alacağın tehlikeye girmesi halinde bu alacağın tahsilini sağlamak amacıyla alacaklıya menkul ya da gayrimenkul bir malın karşılık gösterilmesi halidir</a:t>
            </a:r>
            <a:r>
              <a:rPr lang="tr-TR" dirty="0" smtClean="0">
                <a:solidFill>
                  <a:srgbClr val="FF0000"/>
                </a:solidFill>
              </a:rPr>
              <a:t>. </a:t>
            </a:r>
          </a:p>
          <a:p>
            <a:r>
              <a:rPr lang="tr-TR" b="1" dirty="0" smtClean="0">
                <a:solidFill>
                  <a:srgbClr val="FF0000"/>
                </a:solidFill>
              </a:rPr>
              <a:t>Rehin</a:t>
            </a:r>
            <a:r>
              <a:rPr lang="tr-TR" dirty="0" smtClean="0">
                <a:solidFill>
                  <a:srgbClr val="FF0000"/>
                </a:solidFill>
              </a:rPr>
              <a:t>; </a:t>
            </a:r>
            <a:r>
              <a:rPr lang="tr-TR" i="1" dirty="0" smtClean="0">
                <a:solidFill>
                  <a:schemeClr val="tx1">
                    <a:lumMod val="95000"/>
                    <a:lumOff val="5000"/>
                  </a:schemeClr>
                </a:solidFill>
              </a:rPr>
              <a:t>rehin alan kişiye, yani </a:t>
            </a:r>
            <a:r>
              <a:rPr lang="tr-TR" b="1" i="1" dirty="0" err="1" smtClean="0">
                <a:solidFill>
                  <a:schemeClr val="tx1">
                    <a:lumMod val="95000"/>
                    <a:lumOff val="5000"/>
                  </a:schemeClr>
                </a:solidFill>
              </a:rPr>
              <a:t>mürtehine</a:t>
            </a:r>
            <a:r>
              <a:rPr lang="tr-TR" b="1" i="1" dirty="0" smtClean="0">
                <a:solidFill>
                  <a:schemeClr val="tx1">
                    <a:lumMod val="95000"/>
                    <a:lumOff val="5000"/>
                  </a:schemeClr>
                </a:solidFill>
              </a:rPr>
              <a:t>,</a:t>
            </a:r>
            <a:r>
              <a:rPr lang="tr-TR" i="1" dirty="0" smtClean="0">
                <a:solidFill>
                  <a:schemeClr val="tx1">
                    <a:lumMod val="95000"/>
                    <a:lumOff val="5000"/>
                  </a:schemeClr>
                </a:solidFill>
              </a:rPr>
              <a:t> rehin verilen varlığı sattırarak alacağın bu şekilde tahsili imkanını veren bir haktır</a:t>
            </a:r>
            <a:r>
              <a:rPr lang="tr-TR" dirty="0" smtClean="0"/>
              <a:t>. </a:t>
            </a:r>
          </a:p>
          <a:p>
            <a:r>
              <a:rPr lang="tr-TR" dirty="0" smtClean="0"/>
              <a:t>Rehin hakkı,sahibine sadece rehin konusu eşyayı icra yoluyla sattırarak, alacağını satış bedelinden tahsil yetkisi </a:t>
            </a:r>
            <a:r>
              <a:rPr lang="tr-TR" dirty="0" smtClean="0">
                <a:solidFill>
                  <a:schemeClr val="tx1">
                    <a:lumMod val="95000"/>
                    <a:lumOff val="5000"/>
                  </a:schemeClr>
                </a:solidFill>
              </a:rPr>
              <a:t>verir</a:t>
            </a:r>
            <a:r>
              <a:rPr lang="tr-TR" dirty="0" smtClean="0">
                <a:solidFill>
                  <a:srgbClr val="FF0000"/>
                </a:solidFill>
              </a:rPr>
              <a:t>. </a:t>
            </a:r>
            <a:r>
              <a:rPr lang="tr-TR" b="1" dirty="0" smtClean="0">
                <a:solidFill>
                  <a:srgbClr val="FF0000"/>
                </a:solidFill>
              </a:rPr>
              <a:t>Rehnedilen eşyayı kullanmak veya ondan yararlanmak imkanı vermez </a:t>
            </a:r>
            <a:r>
              <a:rPr lang="tr-TR" dirty="0" smtClean="0"/>
              <a:t>.</a:t>
            </a:r>
            <a:endParaRPr lang="tr-TR" dirty="0"/>
          </a:p>
        </p:txBody>
      </p:sp>
      <p:sp>
        <p:nvSpPr>
          <p:cNvPr id="4" name="3 5-Nokta Yıldız"/>
          <p:cNvSpPr/>
          <p:nvPr/>
        </p:nvSpPr>
        <p:spPr>
          <a:xfrm>
            <a:off x="6572264" y="6072206"/>
            <a:ext cx="357190"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pPr>
              <a:buNone/>
            </a:pPr>
            <a:r>
              <a:rPr lang="tr-TR" dirty="0" smtClean="0"/>
              <a:t>Rehin konusu eşyayı cinsine göre;</a:t>
            </a:r>
          </a:p>
          <a:p>
            <a:pPr>
              <a:buNone/>
            </a:pPr>
            <a:endParaRPr lang="tr-TR" dirty="0" smtClean="0"/>
          </a:p>
          <a:p>
            <a:r>
              <a:rPr lang="tr-TR" dirty="0" smtClean="0"/>
              <a:t>Gayrimenkul </a:t>
            </a:r>
            <a:r>
              <a:rPr lang="tr-TR" dirty="0" err="1" smtClean="0"/>
              <a:t>rehni</a:t>
            </a:r>
            <a:r>
              <a:rPr lang="tr-TR" dirty="0" smtClean="0"/>
              <a:t>,</a:t>
            </a:r>
          </a:p>
          <a:p>
            <a:r>
              <a:rPr lang="tr-TR" dirty="0" smtClean="0"/>
              <a:t>Menkul </a:t>
            </a:r>
            <a:r>
              <a:rPr lang="tr-TR" dirty="0" err="1" smtClean="0"/>
              <a:t>rehni</a:t>
            </a:r>
            <a:r>
              <a:rPr lang="tr-TR" dirty="0" smtClean="0"/>
              <a:t>,</a:t>
            </a:r>
          </a:p>
          <a:p>
            <a:r>
              <a:rPr lang="tr-TR" dirty="0" smtClean="0"/>
              <a:t>Ticari işletme rehni </a:t>
            </a:r>
          </a:p>
          <a:p>
            <a:endParaRPr lang="tr-TR" dirty="0"/>
          </a:p>
          <a:p>
            <a:pPr>
              <a:buNone/>
            </a:pPr>
            <a:r>
              <a:rPr lang="tr-TR" dirty="0" smtClean="0"/>
              <a:t>olmak üzere üçe ayırmak mümkündür.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İlgili kredi onay yetki seviyesinde görüşülerek tür,miktar,vade,teminat  konularında karara bağlanarak imzalanan kredi talebi ilgili şube pazarlama personeli tarafından müşteriye fiyatlama ile birlikte tebliğ edilir,mutabakat sağlanması halinde teminat ve sözleşmenin alınması süreçlerine geçilir.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Gayrimenkul </a:t>
            </a:r>
            <a:r>
              <a:rPr lang="tr-TR" dirty="0" err="1" smtClean="0">
                <a:solidFill>
                  <a:srgbClr val="FF0000"/>
                </a:solidFill>
                <a:effectLst>
                  <a:outerShdw blurRad="38100" dist="38100" dir="2700000" algn="tl">
                    <a:srgbClr val="000000">
                      <a:alpha val="43137"/>
                    </a:srgbClr>
                  </a:outerShdw>
                </a:effectLst>
              </a:rPr>
              <a:t>rehni</a:t>
            </a:r>
            <a:r>
              <a:rPr lang="tr-TR" dirty="0" smtClean="0">
                <a:solidFill>
                  <a:srgbClr val="FF0000"/>
                </a:solidFill>
                <a:effectLst>
                  <a:outerShdw blurRad="38100" dist="38100" dir="2700000" algn="tl">
                    <a:srgbClr val="000000">
                      <a:alpha val="43137"/>
                    </a:srgbClr>
                  </a:outerShdw>
                </a:effectLst>
              </a:rPr>
              <a:t>(ipotek)</a:t>
            </a:r>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r>
              <a:rPr lang="tr-TR" b="1" dirty="0" smtClean="0"/>
              <a:t>İpoteğin Hukuksal  İçeriği</a:t>
            </a:r>
            <a:r>
              <a:rPr lang="tr-TR" dirty="0" smtClean="0"/>
              <a:t>: İpotek; bir alacağın teminat altına alınması amacını güden, tedavüle elverişli olmayan salt tali nitelik taşıyan bir gayrimenkul rehnidir.</a:t>
            </a:r>
          </a:p>
          <a:p>
            <a:r>
              <a:rPr lang="tr-TR" dirty="0" smtClean="0"/>
              <a:t>İpotek,kişisel bir alacağın teminat altına alınmasını sağlayan ve bir taşınmazın,alacaklının alacağını elde etmesi olanağını sağlayan </a:t>
            </a:r>
            <a:r>
              <a:rPr lang="tr-TR" dirty="0" smtClean="0">
                <a:solidFill>
                  <a:srgbClr val="FF0000"/>
                </a:solidFill>
              </a:rPr>
              <a:t>sınırlı bir ayni haktır.</a:t>
            </a:r>
          </a:p>
          <a:p>
            <a:endParaRPr lang="tr-TR"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Diğer mutlak haklar gibi ipotek hakkı da </a:t>
            </a:r>
            <a:r>
              <a:rPr lang="tr-TR" dirty="0" smtClean="0">
                <a:solidFill>
                  <a:srgbClr val="FF0000"/>
                </a:solidFill>
              </a:rPr>
              <a:t>herkese karşı dermeyan olunabilir</a:t>
            </a:r>
            <a:r>
              <a:rPr lang="tr-TR" dirty="0" smtClean="0"/>
              <a:t>(ileri sürülebilir.) ve rehinli alacaklıya taşınmazın bedelinden, öncelikle alacağını alma hakkını verir. </a:t>
            </a:r>
          </a:p>
          <a:p>
            <a:r>
              <a:rPr lang="tr-TR" dirty="0" smtClean="0"/>
              <a:t>İpotek mevcut bir alacak için kurulabildiği gibi ileride doğabilecek olan herhangi bir alacağın temini için de kurulabilir ki,bankacılıktaki uygulamada ipotekler bu şekilde tesis edilmektedir.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t">
            <a:normAutofit fontScale="90000"/>
          </a:bodyPr>
          <a:lstStyle/>
          <a:p>
            <a:r>
              <a:rPr lang="tr-TR" dirty="0" smtClean="0">
                <a:solidFill>
                  <a:srgbClr val="FF0000"/>
                </a:solidFill>
              </a:rPr>
              <a:t>İPOTEK TÜRLERİ :</a:t>
            </a:r>
            <a:br>
              <a:rPr lang="tr-TR" dirty="0" smtClean="0">
                <a:solidFill>
                  <a:srgbClr val="FF0000"/>
                </a:solidFill>
              </a:rPr>
            </a:br>
            <a:r>
              <a:rPr lang="tr-TR" dirty="0" smtClean="0">
                <a:solidFill>
                  <a:srgbClr val="FF0000"/>
                </a:solidFill>
              </a:rPr>
              <a:t>1- Anapara (</a:t>
            </a:r>
            <a:r>
              <a:rPr lang="tr-TR" dirty="0" err="1" smtClean="0">
                <a:solidFill>
                  <a:srgbClr val="FF0000"/>
                </a:solidFill>
              </a:rPr>
              <a:t>karz</a:t>
            </a:r>
            <a:r>
              <a:rPr lang="tr-TR" dirty="0" smtClean="0">
                <a:solidFill>
                  <a:srgbClr val="FF0000"/>
                </a:solidFill>
              </a:rPr>
              <a:t>) ipoteği</a:t>
            </a:r>
            <a:r>
              <a:rPr lang="tr-TR" dirty="0" smtClean="0"/>
              <a:t/>
            </a:r>
            <a:br>
              <a:rPr lang="tr-TR" dirty="0" smtClean="0"/>
            </a:b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İpotek belli bir alacağı güvence altına almak için kuruluyorsa,”</a:t>
            </a:r>
            <a:r>
              <a:rPr lang="tr-TR" dirty="0" smtClean="0">
                <a:solidFill>
                  <a:srgbClr val="FF0000"/>
                </a:solidFill>
              </a:rPr>
              <a:t>anapara ipoteği</a:t>
            </a:r>
            <a:r>
              <a:rPr lang="tr-TR" dirty="0" smtClean="0"/>
              <a:t>”</a:t>
            </a:r>
            <a:r>
              <a:rPr lang="tr-TR" dirty="0" smtClean="0">
                <a:solidFill>
                  <a:srgbClr val="FF0000"/>
                </a:solidFill>
              </a:rPr>
              <a:t> (</a:t>
            </a:r>
            <a:r>
              <a:rPr lang="tr-TR" dirty="0" err="1" smtClean="0">
                <a:solidFill>
                  <a:srgbClr val="FF0000"/>
                </a:solidFill>
              </a:rPr>
              <a:t>karz</a:t>
            </a:r>
            <a:r>
              <a:rPr lang="tr-TR" dirty="0" smtClean="0">
                <a:solidFill>
                  <a:srgbClr val="FF0000"/>
                </a:solidFill>
              </a:rPr>
              <a:t>)</a:t>
            </a:r>
            <a:r>
              <a:rPr lang="tr-TR" dirty="0" smtClean="0"/>
              <a:t> tesis edilecektir.Anapara ipoteğinin</a:t>
            </a:r>
            <a:r>
              <a:rPr lang="tr-TR" dirty="0" smtClean="0">
                <a:solidFill>
                  <a:srgbClr val="FF0000"/>
                </a:solidFill>
              </a:rPr>
              <a:t> (</a:t>
            </a:r>
            <a:r>
              <a:rPr lang="tr-TR" dirty="0" err="1" smtClean="0">
                <a:solidFill>
                  <a:srgbClr val="FF0000"/>
                </a:solidFill>
              </a:rPr>
              <a:t>karz</a:t>
            </a:r>
            <a:r>
              <a:rPr lang="tr-TR" dirty="0" smtClean="0">
                <a:solidFill>
                  <a:srgbClr val="FF0000"/>
                </a:solidFill>
              </a:rPr>
              <a:t>)</a:t>
            </a:r>
            <a:r>
              <a:rPr lang="tr-TR" dirty="0" smtClean="0"/>
              <a:t> kurulması halinde, borçlu resmi sözleşmede </a:t>
            </a:r>
            <a:r>
              <a:rPr lang="tr-TR" u="sng" dirty="0" smtClean="0">
                <a:solidFill>
                  <a:srgbClr val="FF0000"/>
                </a:solidFill>
              </a:rPr>
              <a:t>borç ikrarında </a:t>
            </a:r>
            <a:r>
              <a:rPr lang="tr-TR" dirty="0" smtClean="0"/>
              <a:t>bulunduğundan, ipoteğin paraya çevrilmesi söz konusu olduğunda borçluya, ipotekli taşınmaz üçüncü bir şahsa aitse taşınmazın malikine doğrudan doğruya “</a:t>
            </a:r>
            <a:r>
              <a:rPr lang="tr-TR" dirty="0" smtClean="0">
                <a:solidFill>
                  <a:srgbClr val="FF0000"/>
                </a:solidFill>
              </a:rPr>
              <a:t>icra emri</a:t>
            </a:r>
            <a:r>
              <a:rPr lang="tr-TR" dirty="0" smtClean="0"/>
              <a:t>” gönderilecektir. Anapara ipoteği belli bir alacağı garanti ettiğinden </a:t>
            </a:r>
            <a:r>
              <a:rPr lang="tr-TR" dirty="0" smtClean="0">
                <a:solidFill>
                  <a:srgbClr val="FF0000"/>
                </a:solidFill>
              </a:rPr>
              <a:t>işbu </a:t>
            </a:r>
            <a:r>
              <a:rPr lang="tr-TR" b="1" dirty="0" smtClean="0">
                <a:solidFill>
                  <a:srgbClr val="FF0000"/>
                </a:solidFill>
              </a:rPr>
              <a:t>alacak ödendiğinde ipotek sona erecektir</a:t>
            </a:r>
            <a:r>
              <a:rPr lang="tr-TR" dirty="0" smtClean="0">
                <a:solidFill>
                  <a:srgbClr val="FF0000"/>
                </a:solidFill>
              </a:rPr>
              <a:t>.</a:t>
            </a:r>
            <a:endParaRPr lang="tr-TR" dirty="0">
              <a:solidFill>
                <a:srgbClr val="FF0000"/>
              </a:solidFill>
            </a:endParaRPr>
          </a:p>
        </p:txBody>
      </p:sp>
      <p:sp>
        <p:nvSpPr>
          <p:cNvPr id="4" name="3 5-Nokta Yıldız"/>
          <p:cNvSpPr/>
          <p:nvPr/>
        </p:nvSpPr>
        <p:spPr>
          <a:xfrm>
            <a:off x="7358082" y="3714752"/>
            <a:ext cx="571504" cy="7143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a:t>
            </a:r>
            <a:r>
              <a:rPr lang="tr-TR" dirty="0" smtClean="0">
                <a:solidFill>
                  <a:srgbClr val="FF0000"/>
                </a:solidFill>
              </a:rPr>
              <a:t> üst sınır ipoteği</a:t>
            </a:r>
            <a:endParaRPr lang="tr-TR" dirty="0"/>
          </a:p>
        </p:txBody>
      </p:sp>
      <p:sp>
        <p:nvSpPr>
          <p:cNvPr id="3" name="2 İçerik Yer Tutucusu"/>
          <p:cNvSpPr>
            <a:spLocks noGrp="1"/>
          </p:cNvSpPr>
          <p:nvPr>
            <p:ph idx="1"/>
          </p:nvPr>
        </p:nvSpPr>
        <p:spPr/>
        <p:txBody>
          <a:bodyPr>
            <a:normAutofit fontScale="92500"/>
          </a:bodyPr>
          <a:lstStyle/>
          <a:p>
            <a:r>
              <a:rPr lang="tr-TR" dirty="0" smtClean="0"/>
              <a:t>Alacağın miktarı belli değilse,doğması kesin veya olası bulunan alacakları güvence altına almak için ipotek kurulacaksa bir” </a:t>
            </a:r>
            <a:r>
              <a:rPr lang="tr-TR" b="1" dirty="0" smtClean="0">
                <a:solidFill>
                  <a:srgbClr val="FF0000"/>
                </a:solidFill>
              </a:rPr>
              <a:t>üst sınır ipoteği</a:t>
            </a:r>
            <a:r>
              <a:rPr lang="tr-TR" dirty="0" smtClean="0"/>
              <a:t>” diğer bir ifade ile </a:t>
            </a:r>
            <a:r>
              <a:rPr lang="tr-TR" b="1" dirty="0" smtClean="0"/>
              <a:t>“</a:t>
            </a:r>
            <a:r>
              <a:rPr lang="tr-TR" b="1" dirty="0" smtClean="0">
                <a:solidFill>
                  <a:srgbClr val="FF0000"/>
                </a:solidFill>
              </a:rPr>
              <a:t>maksimal ipotek</a:t>
            </a:r>
            <a:r>
              <a:rPr lang="tr-TR" dirty="0" smtClean="0"/>
              <a:t>” tesis edilebilecektir. Üst sınır ipoteği ile </a:t>
            </a:r>
            <a:r>
              <a:rPr lang="tr-TR" u="sng" dirty="0" smtClean="0"/>
              <a:t>doğmuş ve doğacak tüm alacaklar güvence altına </a:t>
            </a:r>
            <a:r>
              <a:rPr lang="tr-TR" dirty="0" smtClean="0"/>
              <a:t>alınabilir. İpotekle sağlanacak güvencenin üst sınırı taraflarca ipotek kurulurken </a:t>
            </a:r>
            <a:r>
              <a:rPr lang="tr-TR" u="sng" dirty="0" smtClean="0"/>
              <a:t>resmi sözleşme ile </a:t>
            </a:r>
            <a:r>
              <a:rPr lang="tr-TR" dirty="0" smtClean="0"/>
              <a:t>belirlenir ve tapu sicilinde gösterilir.</a:t>
            </a:r>
          </a:p>
          <a:p>
            <a:r>
              <a:rPr lang="tr-TR" dirty="0" smtClean="0"/>
              <a:t>Üst sınır ipoteğinde anapara ipoteğinden farklı olarak alacaklının bütün işlemleri (anapara,temerrüt faizi,akdi faiz,takip giderleri) bu üst sınırı aşmayacak şekilde güvence altına alınış olur.</a:t>
            </a:r>
            <a:endParaRPr lang="tr-TR" dirty="0"/>
          </a:p>
        </p:txBody>
      </p:sp>
      <p:sp>
        <p:nvSpPr>
          <p:cNvPr id="4" name="3 5-Nokta Yıldız"/>
          <p:cNvSpPr/>
          <p:nvPr/>
        </p:nvSpPr>
        <p:spPr>
          <a:xfrm>
            <a:off x="7429520" y="3643314"/>
            <a:ext cx="571504" cy="4286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Banka uygulamasında cari hesap şeklinde çalışan kredilerde,teminat mektubu, kefalet gibi olası bir riskin garanti edildiği gayrinakdi kredilerde, bankanın muhtemel alacağı üst sınır ipoteği ile garanti edilmektedir. Zira bu durumlarda belli bir alacak olmadığı için “</a:t>
            </a:r>
            <a:r>
              <a:rPr lang="tr-TR" b="1" dirty="0" smtClean="0">
                <a:solidFill>
                  <a:srgbClr val="FF0000"/>
                </a:solidFill>
              </a:rPr>
              <a:t>anapara ipoteği” </a:t>
            </a:r>
            <a:r>
              <a:rPr lang="tr-TR" dirty="0" smtClean="0"/>
              <a:t>kurulması olanağı yoktur. </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 gayrimenkul üzerinde 25.000 TL ipotek olduğunu farz edelim. Bu eğer üst sınır ipoteği olursa alacaklı tüm alacak ve faiz dahil 25.000 TL talep edebilecek, ipotek ana para(</a:t>
            </a:r>
            <a:r>
              <a:rPr lang="tr-TR" dirty="0" err="1" smtClean="0"/>
              <a:t>karz</a:t>
            </a:r>
            <a:r>
              <a:rPr lang="tr-TR" dirty="0" smtClean="0"/>
              <a:t>) ipoteği ise asıl alacak ile birlikte faiz ve giderleri de talep edebilecektir.</a:t>
            </a:r>
            <a:endParaRPr lang="tr-TR" dirty="0"/>
          </a:p>
        </p:txBody>
      </p:sp>
      <p:sp>
        <p:nvSpPr>
          <p:cNvPr id="4" name="3 5-Nokta Yıldız"/>
          <p:cNvSpPr/>
          <p:nvPr/>
        </p:nvSpPr>
        <p:spPr>
          <a:xfrm>
            <a:off x="3786182" y="4143380"/>
            <a:ext cx="1143008" cy="114300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FF0000"/>
                </a:solidFill>
              </a:rPr>
              <a:t>İPOTEKTE DERECE/SIRA SİSTEMİ :</a:t>
            </a:r>
            <a:endParaRPr lang="tr-TR" dirty="0">
              <a:solidFill>
                <a:srgbClr val="FF0000"/>
              </a:solidFill>
            </a:endParaRPr>
          </a:p>
        </p:txBody>
      </p:sp>
      <p:sp>
        <p:nvSpPr>
          <p:cNvPr id="3" name="2 İçerik Yer Tutucusu"/>
          <p:cNvSpPr>
            <a:spLocks noGrp="1"/>
          </p:cNvSpPr>
          <p:nvPr>
            <p:ph idx="1"/>
          </p:nvPr>
        </p:nvSpPr>
        <p:spPr/>
        <p:txBody>
          <a:bodyPr>
            <a:normAutofit/>
          </a:bodyPr>
          <a:lstStyle/>
          <a:p>
            <a:pPr>
              <a:buNone/>
            </a:pPr>
            <a:r>
              <a:rPr lang="tr-TR" dirty="0" smtClean="0"/>
              <a:t/>
            </a:r>
            <a:br>
              <a:rPr lang="tr-TR" dirty="0" smtClean="0"/>
            </a:br>
            <a:r>
              <a:rPr lang="tr-TR" dirty="0" smtClean="0"/>
              <a:t>İpoteğin kurulmasında iki yol izlenebilir. Biri “</a:t>
            </a:r>
            <a:r>
              <a:rPr lang="tr-TR" b="1" dirty="0" smtClean="0">
                <a:solidFill>
                  <a:srgbClr val="FF0000"/>
                </a:solidFill>
              </a:rPr>
              <a:t>Sabit Dereceler Sistem</a:t>
            </a:r>
            <a:r>
              <a:rPr lang="tr-TR" b="1" dirty="0" smtClean="0"/>
              <a:t>i” diğeri ise “</a:t>
            </a:r>
            <a:r>
              <a:rPr lang="tr-TR" b="1" dirty="0" smtClean="0">
                <a:solidFill>
                  <a:srgbClr val="FF0000"/>
                </a:solidFill>
              </a:rPr>
              <a:t>İlerleme Sistemi(serbest </a:t>
            </a:r>
            <a:r>
              <a:rPr lang="tr-TR" b="1" dirty="0" err="1" smtClean="0">
                <a:solidFill>
                  <a:srgbClr val="FF0000"/>
                </a:solidFill>
              </a:rPr>
              <a:t>derceler</a:t>
            </a:r>
            <a:r>
              <a:rPr lang="tr-TR" b="1" dirty="0" smtClean="0">
                <a:solidFill>
                  <a:srgbClr val="FF0000"/>
                </a:solidFill>
              </a:rPr>
              <a:t>)</a:t>
            </a:r>
            <a:r>
              <a:rPr lang="tr-TR" b="1" dirty="0" smtClean="0"/>
              <a:t>”</a:t>
            </a:r>
            <a:r>
              <a:rPr lang="tr-TR" b="1" dirty="0" err="1" smtClean="0"/>
              <a:t>dir</a:t>
            </a:r>
            <a:r>
              <a:rPr lang="tr-TR" b="1" dirty="0" smtClean="0"/>
              <a:t>. İlerleme Sisteminde</a:t>
            </a:r>
            <a:r>
              <a:rPr lang="tr-TR" dirty="0" smtClean="0"/>
              <a:t>, ipotekler kuruldukları kronolojik sıraya göre güvence oluşturdukları halde, </a:t>
            </a:r>
            <a:r>
              <a:rPr lang="tr-TR" b="1" dirty="0" smtClean="0"/>
              <a:t>Sabit Dereceler Sisteminde</a:t>
            </a:r>
            <a:r>
              <a:rPr lang="tr-TR" dirty="0" smtClean="0"/>
              <a:t>, ipotek içinde bulunduğu derece itibari ile güvence sağlayacaktır.</a:t>
            </a:r>
          </a:p>
          <a:p>
            <a:pPr>
              <a:buNone/>
            </a:pPr>
            <a:r>
              <a:rPr lang="tr-TR" dirty="0" smtClean="0"/>
              <a:t/>
            </a:r>
            <a:br>
              <a:rPr lang="tr-TR" dirty="0" smtClean="0"/>
            </a:br>
            <a:r>
              <a:rPr lang="tr-TR" dirty="0" smtClean="0"/>
              <a:t/>
            </a:r>
            <a:br>
              <a:rPr lang="tr-TR" dirty="0" smtClean="0"/>
            </a:br>
            <a:endParaRPr lang="tr-TR" dirty="0"/>
          </a:p>
        </p:txBody>
      </p:sp>
      <p:sp>
        <p:nvSpPr>
          <p:cNvPr id="4" name="3 5-Nokta Yıldız"/>
          <p:cNvSpPr/>
          <p:nvPr/>
        </p:nvSpPr>
        <p:spPr>
          <a:xfrm>
            <a:off x="6715140" y="5286388"/>
            <a:ext cx="785818" cy="6429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b="1" dirty="0" smtClean="0">
                <a:solidFill>
                  <a:srgbClr val="FF0000"/>
                </a:solidFill>
              </a:rPr>
              <a:t>İlerleme Sisteminde</a:t>
            </a:r>
            <a:r>
              <a:rPr lang="tr-TR" dirty="0" smtClean="0"/>
              <a:t>, bir taşınmaz üzerindeki birden fazla ipotek arasındaki sıra, kuruluş (ipoteğin konulduğu) tarihlerine göre belirlenir. </a:t>
            </a:r>
            <a:r>
              <a:rPr lang="tr-TR" b="1" dirty="0" smtClean="0">
                <a:solidFill>
                  <a:srgbClr val="FF0000"/>
                </a:solidFill>
              </a:rPr>
              <a:t>Daha önce konulan ipotek, daha yeni olandan önce gelir</a:t>
            </a:r>
            <a:r>
              <a:rPr lang="tr-TR" b="1" dirty="0" smtClean="0"/>
              <a:t>. </a:t>
            </a:r>
            <a:r>
              <a:rPr lang="tr-TR" dirty="0" smtClean="0"/>
              <a:t>Böylece, taşınmaz paraya çevrildiğinde, elde edilen bedel </a:t>
            </a:r>
            <a:r>
              <a:rPr lang="tr-TR" b="1" dirty="0" smtClean="0">
                <a:solidFill>
                  <a:srgbClr val="FF0000"/>
                </a:solidFill>
              </a:rPr>
              <a:t>önceki tarihli </a:t>
            </a:r>
            <a:r>
              <a:rPr lang="tr-TR" b="1" dirty="0" err="1" smtClean="0">
                <a:solidFill>
                  <a:srgbClr val="FF0000"/>
                </a:solidFill>
              </a:rPr>
              <a:t>rehnin</a:t>
            </a:r>
            <a:r>
              <a:rPr lang="tr-TR" b="1" dirty="0" smtClean="0">
                <a:solidFill>
                  <a:srgbClr val="FF0000"/>
                </a:solidFill>
              </a:rPr>
              <a:t> güvence altına aldığı alacağa ayrılır</a:t>
            </a:r>
            <a:r>
              <a:rPr lang="tr-TR" dirty="0" smtClean="0"/>
              <a:t>. Artan olur ise, sonraki tarihli </a:t>
            </a:r>
            <a:r>
              <a:rPr lang="tr-TR" dirty="0" err="1" smtClean="0"/>
              <a:t>rehnin</a:t>
            </a:r>
            <a:r>
              <a:rPr lang="tr-TR" dirty="0" smtClean="0"/>
              <a:t> güvence altına aldığı alacağın ödenmesine geçilir…</a:t>
            </a:r>
            <a:br>
              <a:rPr lang="tr-TR" dirty="0" smtClean="0"/>
            </a:br>
            <a:endParaRPr lang="tr-TR" dirty="0"/>
          </a:p>
        </p:txBody>
      </p:sp>
      <p:sp>
        <p:nvSpPr>
          <p:cNvPr id="4" name="3 5-Nokta Yıldız"/>
          <p:cNvSpPr/>
          <p:nvPr/>
        </p:nvSpPr>
        <p:spPr>
          <a:xfrm>
            <a:off x="6012160" y="5157192"/>
            <a:ext cx="1224136" cy="93610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Bu sistemin farklarından  biri de, eski tarihli bir ipoteğin herhangi bir sebeple sona ermesi, alt sıradaki rehnin otomatik olarak sona eren rehnin yerine ilerlemesini sağlamasıdır. Bu nedenle ipotek için bir sırayı saklı tutma ve alt sırada taşınmaz rehni kurma olanaksızdır. </a:t>
            </a:r>
            <a:r>
              <a:rPr lang="tr-TR" b="1" dirty="0" smtClean="0"/>
              <a:t>Roma ve Fransız hukukları bu sistemi benimsemiştir. </a:t>
            </a: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b="1" dirty="0" smtClean="0">
                <a:solidFill>
                  <a:srgbClr val="FF0000"/>
                </a:solidFill>
              </a:rPr>
              <a:t>Sabit Dereceler Sistemine </a:t>
            </a:r>
            <a:r>
              <a:rPr lang="tr-TR" dirty="0" smtClean="0"/>
              <a:t>göre, taşınmaz, farazi olarak “Derece” adı verilen değer parçalarına bölünmektedir. Dereceler 1,2,3,4,...vb. şeklinde bir sıralamaya konulur. İpoteğin, bu derecelerden hangisinin üzerinde kurulacağı tarafların iradesi ile belirlenir. Her bir derece bağımsız olarak her bir alacak için güvence sağlar. Kaçıncı dereceye kadar rehin tesis edilebileceği hususunda bir sınırlama yapılmamıştır. MK md 870/2’de ön sıradaki rehin derecelerinin farazi değer miktarının belirtilmesi geçerlilik şartı ile taşınmaz malikinin </a:t>
            </a:r>
            <a:r>
              <a:rPr lang="tr-TR" b="1" dirty="0" smtClean="0"/>
              <a:t>bir dereceyi boş tutup sonraki bir derecede</a:t>
            </a:r>
            <a:r>
              <a:rPr lang="tr-TR" dirty="0" smtClean="0"/>
              <a:t> rehin kurmasına olanak verilmiştir.Daha önce kurulan hak önce gelir buna z</a:t>
            </a:r>
            <a:r>
              <a:rPr lang="tr-TR" b="1" dirty="0" smtClean="0"/>
              <a:t>aman içinde öncelik sistemi  de</a:t>
            </a:r>
            <a:r>
              <a:rPr lang="tr-TR" dirty="0" smtClean="0"/>
              <a:t> denir.</a:t>
            </a:r>
            <a:br>
              <a:rPr lang="tr-TR" dirty="0" smtClean="0"/>
            </a:b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Gerçek ve tüzel kişilerin </a:t>
            </a:r>
            <a:r>
              <a:rPr lang="tr-TR" dirty="0" err="1" smtClean="0"/>
              <a:t>kullandırım</a:t>
            </a:r>
            <a:r>
              <a:rPr lang="tr-TR" dirty="0" smtClean="0"/>
              <a:t> öncesi kredi limitlerinin tahsis edilmiş, limit tahsis ve ve </a:t>
            </a:r>
            <a:r>
              <a:rPr lang="tr-TR" dirty="0" err="1" smtClean="0"/>
              <a:t>kullandırım</a:t>
            </a:r>
            <a:r>
              <a:rPr lang="tr-TR" dirty="0" smtClean="0"/>
              <a:t> şartları yerine </a:t>
            </a:r>
            <a:r>
              <a:rPr lang="tr-TR" u="sng" dirty="0" smtClean="0"/>
              <a:t>getirilmiş öngörülen teminatların tam ve doğru alınarak sisteme girilmiş ve müşteriden temin edilmesi gereken evrak ve belgelerin ilgili politika ve prosedürlere uygun olarak alınmış olması gerekmektedir. </a:t>
            </a:r>
            <a:r>
              <a:rPr lang="tr-TR" dirty="0" smtClean="0"/>
              <a:t>Bununla ilgili </a:t>
            </a:r>
            <a:r>
              <a:rPr lang="tr-TR" b="1" dirty="0" smtClean="0">
                <a:solidFill>
                  <a:srgbClr val="FF0000"/>
                </a:solidFill>
              </a:rPr>
              <a:t>sorumluluk; </a:t>
            </a:r>
            <a:r>
              <a:rPr lang="tr-TR" b="1" u="sng" dirty="0" smtClean="0"/>
              <a:t>şube müdürü,müşteri temsilcisi</a:t>
            </a:r>
            <a:r>
              <a:rPr lang="tr-TR" b="1" dirty="0" smtClean="0"/>
              <a:t>,şube ve genel müdürlük </a:t>
            </a:r>
            <a:r>
              <a:rPr lang="tr-TR" b="1" u="sng" dirty="0" smtClean="0"/>
              <a:t>operasyon personelinindir</a:t>
            </a:r>
            <a:r>
              <a:rPr lang="tr-TR" dirty="0" smtClean="0"/>
              <a:t>. İlgili personelin uygunluk onaylarından sonra kredi kullandırılır.</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Temin olunan alacakta ne gibi bir değişiklik meydana gelirse gelsin tescildeki derecesini korur. Yani dereceler sabittir. Tesis edilen dereceler değişmez. Ancak, birinci dereceden sonra tesis edilen ipotek derecelerinin tesisinde resmi senette, “</a:t>
            </a:r>
            <a:r>
              <a:rPr lang="tr-TR" b="1" dirty="0" smtClean="0">
                <a:solidFill>
                  <a:srgbClr val="FF0000"/>
                </a:solidFill>
              </a:rPr>
              <a:t>Serbest Dereceden İstifade Eder</a:t>
            </a:r>
            <a:r>
              <a:rPr lang="tr-TR" dirty="0" smtClean="0"/>
              <a:t>” kaydı konulursa, bu kaydın bulunduğu derecenin önündeki herhangi bir derece boşaldığı takdirde, bu derecedeki ipotek, boşalan önceki derecenin yerine geçer. Ancak, gerek dereceleri ve gerekse her derecedeki ipotek miktarlarını taraflar kendi serbest iradeleri ile anlaşarak tayin ve tespit ederler. Yani ipotek dereceleri, tesis edildiği tarihe göre değil, tarafların iradesine göre belirlenir.</a:t>
            </a:r>
            <a:br>
              <a:rPr lang="tr-TR" dirty="0" smtClean="0"/>
            </a:br>
            <a:r>
              <a:rPr lang="tr-TR" dirty="0" smtClean="0"/>
              <a:t/>
            </a:r>
            <a:br>
              <a:rPr lang="tr-TR" dirty="0" smtClean="0"/>
            </a:b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cstate="print"/>
          <a:srcRect/>
          <a:stretch>
            <a:fillRect/>
          </a:stretch>
        </p:blipFill>
        <p:spPr bwMode="auto">
          <a:xfrm>
            <a:off x="179512" y="1916832"/>
            <a:ext cx="7969498"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İpoteğin hükümleri	</a:t>
            </a:r>
            <a:endParaRPr lang="tr-TR" dirty="0"/>
          </a:p>
        </p:txBody>
      </p:sp>
      <p:sp>
        <p:nvSpPr>
          <p:cNvPr id="3" name="2 İçerik Yer Tutucusu"/>
          <p:cNvSpPr>
            <a:spLocks noGrp="1"/>
          </p:cNvSpPr>
          <p:nvPr>
            <p:ph idx="1"/>
          </p:nvPr>
        </p:nvSpPr>
        <p:spPr/>
        <p:txBody>
          <a:bodyPr>
            <a:normAutofit/>
          </a:bodyPr>
          <a:lstStyle/>
          <a:p>
            <a:pPr>
              <a:buNone/>
            </a:pPr>
            <a:r>
              <a:rPr lang="tr-TR" b="1" dirty="0" smtClean="0">
                <a:solidFill>
                  <a:srgbClr val="FF0000"/>
                </a:solidFill>
              </a:rPr>
              <a:t>a-)Ş</a:t>
            </a:r>
            <a:r>
              <a:rPr lang="tr-TR" dirty="0" smtClean="0">
                <a:solidFill>
                  <a:srgbClr val="FF0000"/>
                </a:solidFill>
              </a:rPr>
              <a:t>ahıslara devir ve dermeyan açısından:</a:t>
            </a:r>
          </a:p>
          <a:p>
            <a:r>
              <a:rPr lang="tr-TR" dirty="0" smtClean="0"/>
              <a:t>İpotek alacaklısına ayni bir hak vermekte olup, mutlak nitelikteki bu hak herkese karşı ileri sürülebilir. Öyle ki; </a:t>
            </a:r>
            <a:r>
              <a:rPr lang="tr-TR" dirty="0" smtClean="0">
                <a:solidFill>
                  <a:srgbClr val="FF0000"/>
                </a:solidFill>
              </a:rPr>
              <a:t>ipotekli bir gayrimenkulün başkasına devri, aksine bir sözleşme yapılmadıkça borçlunun borcunda ve teminatta herhangi bir değişiklik doğurmaz</a:t>
            </a:r>
            <a:r>
              <a:rPr lang="tr-TR" dirty="0" smtClean="0"/>
              <a:t>. </a:t>
            </a:r>
          </a:p>
          <a:p>
            <a:pPr>
              <a:buNone/>
            </a:pPr>
            <a:r>
              <a:rPr lang="tr-TR" dirty="0" smtClean="0"/>
              <a:t>	</a:t>
            </a:r>
            <a:endParaRPr lang="tr-TR" dirty="0"/>
          </a:p>
        </p:txBody>
      </p:sp>
      <p:sp>
        <p:nvSpPr>
          <p:cNvPr id="4" name="3 5-Nokta Yıldız"/>
          <p:cNvSpPr/>
          <p:nvPr/>
        </p:nvSpPr>
        <p:spPr>
          <a:xfrm>
            <a:off x="4860032" y="4581128"/>
            <a:ext cx="1440160" cy="7920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İpotek,gayrimenkulün satışına mani olmadığı gibi devir işlemi sırasında rehinli alacaklının </a:t>
            </a:r>
            <a:r>
              <a:rPr lang="tr-TR" u="sng" dirty="0" smtClean="0"/>
              <a:t>onayına da gerek yoktur. </a:t>
            </a:r>
          </a:p>
          <a:p>
            <a:r>
              <a:rPr lang="tr-TR" dirty="0" smtClean="0"/>
              <a:t>Ancak,ipotekli gayrimenkulün devri halinde,mutlak bir hak olan ipotek hakkı,rehin alacaklısı tarafından yeni malike karşı da ileri sürülebilir.</a:t>
            </a:r>
            <a:endParaRPr lang="tr-TR" dirty="0"/>
          </a:p>
        </p:txBody>
      </p:sp>
      <p:sp>
        <p:nvSpPr>
          <p:cNvPr id="4" name="3 5-Nokta Yıldız"/>
          <p:cNvSpPr/>
          <p:nvPr/>
        </p:nvSpPr>
        <p:spPr>
          <a:xfrm>
            <a:off x="5724128" y="4581128"/>
            <a:ext cx="1080120"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Yeni malik ile borçlu eski malik arasında resmi biçimde yapılacak </a:t>
            </a:r>
            <a:r>
              <a:rPr lang="tr-TR" b="1" dirty="0" smtClean="0"/>
              <a:t>olan borcun yüklenilmesi sözleşmesi ile, eski borçlunun borcundan kurtulabilmesi mümkündür</a:t>
            </a:r>
            <a:r>
              <a:rPr lang="tr-TR" dirty="0" smtClean="0"/>
              <a:t>. Yeni malikin,eski maliki borçtan kurtarmaya yönelik sözleşmesi tapu sicil muhafızı tarafından alacaklıya bildirilir.</a:t>
            </a:r>
          </a:p>
          <a:p>
            <a:r>
              <a:rPr lang="tr-TR" dirty="0" smtClean="0"/>
              <a:t>Gayrimenkul ve ipotekli gayrimenkulde olduğu gibi, </a:t>
            </a:r>
            <a:r>
              <a:rPr lang="tr-TR" i="1" dirty="0" smtClean="0">
                <a:solidFill>
                  <a:srgbClr val="FF0000"/>
                </a:solidFill>
              </a:rPr>
              <a:t>ipotekli alacak da </a:t>
            </a:r>
            <a:r>
              <a:rPr lang="tr-TR" dirty="0" smtClean="0"/>
              <a:t>başkasına devredilebilir ancak bu devrin geçerli olması için yazılı olarak yapılması gerekir.</a:t>
            </a:r>
            <a:endParaRPr lang="tr-TR" dirty="0"/>
          </a:p>
        </p:txBody>
      </p:sp>
      <p:sp>
        <p:nvSpPr>
          <p:cNvPr id="4" name="3 5-Nokta Yıldız"/>
          <p:cNvSpPr/>
          <p:nvPr/>
        </p:nvSpPr>
        <p:spPr>
          <a:xfrm>
            <a:off x="3214678" y="5715016"/>
            <a:ext cx="571504"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b="1" dirty="0" smtClean="0">
                <a:solidFill>
                  <a:srgbClr val="FF0000"/>
                </a:solidFill>
              </a:rPr>
              <a:t>b-)Faiz İsteme Hakkı :</a:t>
            </a:r>
          </a:p>
          <a:p>
            <a:pPr>
              <a:buNone/>
            </a:pPr>
            <a:r>
              <a:rPr lang="tr-TR" dirty="0" smtClean="0"/>
              <a:t>Taşınmaz rehninin kapsamına ;</a:t>
            </a:r>
          </a:p>
          <a:p>
            <a:pPr>
              <a:buNone/>
            </a:pPr>
            <a:r>
              <a:rPr lang="tr-TR" dirty="0" smtClean="0"/>
              <a:t>Anapara</a:t>
            </a:r>
          </a:p>
          <a:p>
            <a:pPr>
              <a:buNone/>
            </a:pPr>
            <a:r>
              <a:rPr lang="tr-TR" dirty="0" smtClean="0"/>
              <a:t>Takip masrafları</a:t>
            </a:r>
          </a:p>
          <a:p>
            <a:pPr>
              <a:buNone/>
            </a:pPr>
            <a:r>
              <a:rPr lang="tr-TR" dirty="0" smtClean="0"/>
              <a:t>Gecikme faizi</a:t>
            </a:r>
          </a:p>
          <a:p>
            <a:pPr>
              <a:buNone/>
            </a:pPr>
            <a:r>
              <a:rPr lang="tr-TR" dirty="0" smtClean="0"/>
              <a:t>Taşınmazın muhafazası veya malik adına sigorta ücretlerini ödemek için alacaklının yaptığı masraflar girer.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buNone/>
            </a:pPr>
            <a:r>
              <a:rPr lang="tr-TR" b="1" dirty="0" smtClean="0">
                <a:solidFill>
                  <a:srgbClr val="FF0000"/>
                </a:solidFill>
              </a:rPr>
              <a:t>c-)</a:t>
            </a:r>
            <a:r>
              <a:rPr lang="tr-TR" dirty="0" smtClean="0">
                <a:solidFill>
                  <a:srgbClr val="FF0000"/>
                </a:solidFill>
              </a:rPr>
              <a:t>Mütemmim cüz ve Teferruat </a:t>
            </a:r>
            <a:r>
              <a:rPr lang="tr-TR" dirty="0" smtClean="0"/>
              <a:t>: </a:t>
            </a:r>
          </a:p>
          <a:p>
            <a:r>
              <a:rPr lang="tr-TR" dirty="0" smtClean="0"/>
              <a:t>Rehin taşınmazın bütünleyici parçalarıyla yükümlü kılar.</a:t>
            </a:r>
          </a:p>
          <a:p>
            <a:r>
              <a:rPr lang="tr-TR" dirty="0" smtClean="0">
                <a:solidFill>
                  <a:srgbClr val="FF0000"/>
                </a:solidFill>
              </a:rPr>
              <a:t>Mütemmim cüz</a:t>
            </a:r>
            <a:r>
              <a:rPr lang="tr-TR" dirty="0" smtClean="0"/>
              <a:t>: Bütünleyici parçalar (</a:t>
            </a:r>
            <a:r>
              <a:rPr lang="tr-TR" dirty="0" err="1" smtClean="0"/>
              <a:t>örn.sürekli</a:t>
            </a:r>
            <a:r>
              <a:rPr lang="tr-TR" dirty="0" smtClean="0"/>
              <a:t> olarak fabrikaya bağlı, fabrikanın esaslı unsuru olan fabrika tahrip edilmedikçe ondan ayrılması mümkün olmayan sabit tesisler) </a:t>
            </a:r>
          </a:p>
          <a:p>
            <a:r>
              <a:rPr lang="tr-TR" dirty="0" smtClean="0">
                <a:solidFill>
                  <a:srgbClr val="FF0000"/>
                </a:solidFill>
              </a:rPr>
              <a:t>Teferruat</a:t>
            </a:r>
            <a:r>
              <a:rPr lang="tr-TR" dirty="0" smtClean="0"/>
              <a:t> :Eklenti ,fabrikanın  bütünleyici parçası olmayan diğer makine araç gereç vs.dir. Ya da bir otelin döşeme eşyası teferruat sayılır. Teferruatın rehin tesis edilirken senet akit tablosunda gösterilmesi, tapu sicilinde beyanlar hanesine yazılması halinde bunlar ipoteğin kapsamına girmiş olur. Ayrıca teferruatın bir </a:t>
            </a:r>
            <a:r>
              <a:rPr lang="tr-TR" dirty="0" smtClean="0">
                <a:solidFill>
                  <a:srgbClr val="FF0000"/>
                </a:solidFill>
              </a:rPr>
              <a:t>yed-i emin </a:t>
            </a:r>
            <a:r>
              <a:rPr lang="tr-TR" dirty="0" smtClean="0"/>
              <a:t>sözleşmesiyle firmanın ortak ya da yöneticisine bırakılması uygulamada yaşanan zorlukların önlenmesinde faydalı olur.</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rgbClr val="FF0000"/>
                </a:solidFill>
              </a:rPr>
              <a:t>d-) Sigorta Tazminatı : </a:t>
            </a:r>
          </a:p>
          <a:p>
            <a:pPr>
              <a:buNone/>
            </a:pPr>
            <a:r>
              <a:rPr lang="tr-TR" dirty="0" smtClean="0"/>
              <a:t>Rehin gayrimenkulün sigortasından doğan sigorta tazminatını da kapsar.</a:t>
            </a:r>
          </a:p>
          <a:p>
            <a:pPr>
              <a:buNone/>
            </a:pPr>
            <a:r>
              <a:rPr lang="tr-TR" b="1" dirty="0" smtClean="0">
                <a:solidFill>
                  <a:srgbClr val="FF0000"/>
                </a:solidFill>
              </a:rPr>
              <a:t>e-)Kıymet azalması veya bazı parçaların elden çıkarılması hali:</a:t>
            </a:r>
          </a:p>
          <a:p>
            <a:pPr>
              <a:buNone/>
            </a:pPr>
            <a:r>
              <a:rPr lang="tr-TR" dirty="0" smtClean="0"/>
              <a:t>Alacaklı ipotekli gayrimenkulün kıymetinin her ne sebeple olursa olsun azalması tehlikesi veya azalması halinde,bunu önleyen tedbirlerin alınmasını </a:t>
            </a:r>
            <a:r>
              <a:rPr lang="tr-TR" u="sng" dirty="0" smtClean="0"/>
              <a:t>isteme hakkına sahiptir.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İpotek verme Ehliyeti</a:t>
            </a:r>
            <a:endParaRPr lang="tr-TR" dirty="0"/>
          </a:p>
        </p:txBody>
      </p:sp>
      <p:sp>
        <p:nvSpPr>
          <p:cNvPr id="3" name="2 İçerik Yer Tutucusu"/>
          <p:cNvSpPr>
            <a:spLocks noGrp="1"/>
          </p:cNvSpPr>
          <p:nvPr>
            <p:ph idx="1"/>
          </p:nvPr>
        </p:nvSpPr>
        <p:spPr/>
        <p:txBody>
          <a:bodyPr/>
          <a:lstStyle/>
          <a:p>
            <a:pPr>
              <a:buNone/>
            </a:pPr>
            <a:r>
              <a:rPr lang="tr-TR" b="1" dirty="0" smtClean="0">
                <a:solidFill>
                  <a:srgbClr val="FF0000"/>
                </a:solidFill>
              </a:rPr>
              <a:t>a-)Gerçek Kişilerin İpotek Verme Ehliyeti</a:t>
            </a:r>
            <a:r>
              <a:rPr lang="tr-TR" dirty="0" smtClean="0"/>
              <a:t>: </a:t>
            </a:r>
          </a:p>
          <a:p>
            <a:pPr>
              <a:buNone/>
            </a:pPr>
            <a:r>
              <a:rPr lang="tr-TR" dirty="0" smtClean="0"/>
              <a:t>Medeni Kanunumuz;</a:t>
            </a:r>
          </a:p>
          <a:p>
            <a:r>
              <a:rPr lang="tr-TR" dirty="0" smtClean="0"/>
              <a:t>Evli kadının kocası lehine ipotek vermesinde</a:t>
            </a:r>
          </a:p>
          <a:p>
            <a:r>
              <a:rPr lang="tr-TR" dirty="0" smtClean="0"/>
              <a:t>Velayet/vesayet altındakilerin gayrimenkullerinin ipoteği ile</a:t>
            </a:r>
          </a:p>
          <a:p>
            <a:r>
              <a:rPr lang="tr-TR" dirty="0" smtClean="0"/>
              <a:t>Kendisine kayyum ve kanuni müşavir tayin edilenlerin gayrimenkullerinin ipoteği konusunda bazı sınırlamalar getirmiştir.</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solidFill>
                  <a:srgbClr val="FF0000"/>
                </a:solidFill>
              </a:rPr>
              <a:t>Evli Kadının Kocası Lehine İpotek Vermesi;</a:t>
            </a:r>
          </a:p>
          <a:p>
            <a:r>
              <a:rPr lang="tr-TR" dirty="0" smtClean="0"/>
              <a:t>Kural olarak eşlerden biri;diğeri veya üçüncü kişilerle </a:t>
            </a:r>
            <a:r>
              <a:rPr lang="tr-TR" dirty="0" smtClean="0">
                <a:solidFill>
                  <a:srgbClr val="FF0000"/>
                </a:solidFill>
              </a:rPr>
              <a:t>her türlü hukuki işlemi yapabilir</a:t>
            </a:r>
            <a:r>
              <a:rPr lang="tr-TR" dirty="0" smtClean="0"/>
              <a:t>.</a:t>
            </a:r>
          </a:p>
          <a:p>
            <a:r>
              <a:rPr lang="tr-TR" dirty="0" smtClean="0"/>
              <a:t> </a:t>
            </a:r>
            <a:r>
              <a:rPr lang="tr-TR" u="sng" dirty="0" smtClean="0"/>
              <a:t>Ancak eşlerden biri diğerinin açık rızası bulunmadıkça aile konutu ile ilgili kira sözleşmesini feshedemez,devredemez ,aile konutu üzerindeki hakları sınırlayamaz</a:t>
            </a:r>
            <a:r>
              <a:rPr lang="tr-TR" dirty="0" smtClean="0"/>
              <a:t>. Rıza alamayan eş hakim müdahalesi isteyebilir.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Müşteriye kredi tahsis etmeden önce kredi kararında öngörülen teminatların eksiksiz olarak alınması yetkili şube personelinin sorumluluğunda sağlanmalıdır.Kredinin onaylandığı ve kullandırım şartlarının detaylandırıldığı kredi onay formu şubeye düştüğünde/gönderildiğinde uygun görülen teminatların doğru ve tam alınıp alınmadığı </a:t>
            </a:r>
            <a:r>
              <a:rPr lang="tr-TR" b="1" i="1" dirty="0" smtClean="0"/>
              <a:t>şube yönetiminin sorumluluğundadır</a:t>
            </a:r>
            <a:r>
              <a:rPr lang="tr-TR" dirty="0" smtClean="0"/>
              <a:t>.</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solidFill>
                  <a:srgbClr val="FF0000"/>
                </a:solidFill>
              </a:rPr>
              <a:t>Velayet/vesayet altındakilerin gayrimenkullerinin ipoteği: </a:t>
            </a:r>
            <a:r>
              <a:rPr lang="tr-TR" b="1" i="1" dirty="0" smtClean="0"/>
              <a:t>Sulh Mahkemesinden izin alınmadıkça </a:t>
            </a:r>
            <a:r>
              <a:rPr lang="tr-TR" dirty="0" smtClean="0">
                <a:solidFill>
                  <a:srgbClr val="FF0000"/>
                </a:solidFill>
              </a:rPr>
              <a:t>vesayet altındaki kişinin </a:t>
            </a:r>
            <a:r>
              <a:rPr lang="tr-TR" dirty="0" smtClean="0"/>
              <a:t>gayrimenkulü ipotek ettirilemez.</a:t>
            </a:r>
          </a:p>
          <a:p>
            <a:r>
              <a:rPr lang="tr-TR" dirty="0" smtClean="0"/>
              <a:t>Veli çocukların borçları için onların gayrimenkulleri üzerinde kanuni temsilci olarak herhangi bir izne gerek olmadan ipotek tesis edebilir. </a:t>
            </a:r>
            <a:r>
              <a:rPr lang="tr-TR" dirty="0" smtClean="0">
                <a:solidFill>
                  <a:srgbClr val="FF0000"/>
                </a:solidFill>
              </a:rPr>
              <a:t>Ancak çocuk ile ana baba arasında ya da ana baba lehine olacak şekilde üçüncü kişi arasında yapılacak bir hukuki işlemle çocuğun borç altına sokulması  bir kayyımın katılması ve hakimin onayına bağlıdır.</a:t>
            </a:r>
          </a:p>
          <a:p>
            <a:endParaRPr lang="tr-TR" dirty="0" smtClean="0"/>
          </a:p>
          <a:p>
            <a:r>
              <a:rPr lang="tr-TR" dirty="0" smtClean="0">
                <a:solidFill>
                  <a:srgbClr val="FF0000"/>
                </a:solidFill>
              </a:rPr>
              <a:t>Kendisine kayyım ve kanuni müşavir tayin edilenlerin gayrimenkullerinin ipoteği :</a:t>
            </a:r>
            <a:r>
              <a:rPr lang="tr-TR" dirty="0" smtClean="0"/>
              <a:t> Bir kişiye kayyım atanması onun fiil ehliyetini etkilemez ancak kısıtlanması için yeterli sebep bulunmamakla birlikte korunması bakımından fiil ehliyetinin sınırlanması gerekli görülerek kendisine bir yasal danışman atanmış  olan ergin bir kişinin taşınmazı </a:t>
            </a:r>
            <a:r>
              <a:rPr lang="tr-TR" dirty="0" err="1" smtClean="0"/>
              <a:t>rehnedilirken</a:t>
            </a:r>
            <a:r>
              <a:rPr lang="tr-TR" dirty="0" smtClean="0"/>
              <a:t> bu danışmanın </a:t>
            </a:r>
            <a:r>
              <a:rPr lang="tr-TR" i="1" u="sng" dirty="0" smtClean="0">
                <a:solidFill>
                  <a:schemeClr val="tx1">
                    <a:lumMod val="95000"/>
                    <a:lumOff val="5000"/>
                  </a:schemeClr>
                </a:solidFill>
              </a:rPr>
              <a:t>olumlu görüşünün </a:t>
            </a:r>
            <a:r>
              <a:rPr lang="tr-TR" dirty="0" smtClean="0"/>
              <a:t>alınması zorunludur.</a:t>
            </a:r>
          </a:p>
          <a:p>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solidFill>
                  <a:srgbClr val="FF0000"/>
                </a:solidFill>
              </a:rPr>
              <a:t>Hükmi Şahısların İpotek Verme Ehliyeti:</a:t>
            </a:r>
          </a:p>
          <a:p>
            <a:pPr>
              <a:buNone/>
            </a:pPr>
            <a:r>
              <a:rPr lang="tr-TR" dirty="0" smtClean="0"/>
              <a:t>Tapu sicil müdürlüğüne başvuran her tüzel kişi temsilcisi tüzel kişiliğe haiz olduklarını,bu tüzel kişinin gayrimenkul tasarrufuna izinli ve kendisinin temsilci olduğunu belge ile kanıtlamak zorundadır.Hükmi şahısların medeni hakları kullanma yetkisi; gerekli organlara sahip olmayla başlar.</a:t>
            </a:r>
          </a:p>
          <a:p>
            <a:pPr>
              <a:buNone/>
            </a:pPr>
            <a:r>
              <a:rPr lang="tr-TR" dirty="0" smtClean="0"/>
              <a:t>Şirketlerin ipotek vermeleri halinde esas mukavelelerinde bu konuda açık bir hüküm bulunması zorunlu olduğu gibi bu konuyla ayrıca TTK 137.md.de de; “</a:t>
            </a:r>
            <a:r>
              <a:rPr lang="tr-TR" dirty="0" smtClean="0">
                <a:solidFill>
                  <a:srgbClr val="FF0000"/>
                </a:solidFill>
              </a:rPr>
              <a:t>Ticaret şirketleri hükmi şahsiyeti haiz olup,ancak şirket mukavelelerinde yazılı işletme konularının çerçevesi içerisinde kalmak şartıyla bütün hakları iktisap (kazanma) ve borçları iltizam edebilirler </a:t>
            </a:r>
            <a:r>
              <a:rPr lang="tr-TR" dirty="0" smtClean="0"/>
              <a:t>.” der. </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a-</a:t>
            </a:r>
            <a:r>
              <a:rPr lang="tr-TR" dirty="0" smtClean="0">
                <a:solidFill>
                  <a:srgbClr val="FF0000"/>
                </a:solidFill>
              </a:rPr>
              <a:t>)Ticaret Şirketlerinin Kendi Borçları İçin İpotek Vermeleri:</a:t>
            </a:r>
          </a:p>
          <a:p>
            <a:pPr>
              <a:buNone/>
            </a:pPr>
            <a:r>
              <a:rPr lang="tr-TR" dirty="0" smtClean="0"/>
              <a:t>Şirketlerin kendi borçları için bile ipotek verebilmeleri için bu konuda ana sözleşmede açık hüküm bulunmalıdır.Esas sözleşmede bulunan “</a:t>
            </a:r>
            <a:r>
              <a:rPr lang="tr-TR" b="1" dirty="0" smtClean="0">
                <a:solidFill>
                  <a:srgbClr val="0070C0"/>
                </a:solidFill>
              </a:rPr>
              <a:t>gayrimenkul üzerinde tasarrufta bulunulabilir</a:t>
            </a:r>
            <a:r>
              <a:rPr lang="tr-TR" dirty="0" smtClean="0"/>
              <a:t>” ya da “</a:t>
            </a:r>
            <a:r>
              <a:rPr lang="tr-TR" b="1" i="1" dirty="0" smtClean="0">
                <a:solidFill>
                  <a:srgbClr val="0070C0"/>
                </a:solidFill>
              </a:rPr>
              <a:t>Gayrimenkul üzerinde ayni haklar tesis edilebilir </a:t>
            </a:r>
            <a:r>
              <a:rPr lang="tr-TR" dirty="0" smtClean="0"/>
              <a:t>“ gibi ibareler ipotek verme ehliyeti açısından yeterlidir.</a:t>
            </a:r>
          </a:p>
          <a:p>
            <a:endParaRPr lang="tr-TR"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b-)Şirketlerin Gayrimenkullerini Üçüncü Kişilerin Borcu İçin İpotek vermesi </a:t>
            </a:r>
            <a:r>
              <a:rPr lang="tr-TR" dirty="0" smtClean="0"/>
              <a:t>:</a:t>
            </a:r>
          </a:p>
          <a:p>
            <a:r>
              <a:rPr lang="tr-TR" dirty="0" smtClean="0"/>
              <a:t>Bunun için şirket ana sözleşmesinde “</a:t>
            </a:r>
            <a:r>
              <a:rPr lang="tr-TR" b="1" dirty="0" smtClean="0"/>
              <a:t>Üçüncü kişiler lehine ipotek verebilir </a:t>
            </a:r>
            <a:r>
              <a:rPr lang="tr-TR" dirty="0" smtClean="0"/>
              <a:t>“ gibi bir ifadenin yer alması yeterli olabilir ancak genel olarak tanınmış bir ipotek yetkisi varsa ipotekli alacaklının ek önlemler almasında yarar vardır.</a:t>
            </a:r>
          </a:p>
          <a:p>
            <a:r>
              <a:rPr lang="tr-TR" dirty="0" err="1" smtClean="0"/>
              <a:t>Kollektif</a:t>
            </a:r>
            <a:r>
              <a:rPr lang="tr-TR" dirty="0" smtClean="0"/>
              <a:t>, Komandit ve ortak sayısı 20 den az </a:t>
            </a:r>
            <a:r>
              <a:rPr lang="tr-TR" dirty="0" err="1" smtClean="0"/>
              <a:t>Limited</a:t>
            </a:r>
            <a:r>
              <a:rPr lang="tr-TR" dirty="0" smtClean="0"/>
              <a:t>  şirketlerde </a:t>
            </a:r>
            <a:r>
              <a:rPr lang="tr-TR" b="1" i="1" dirty="0" smtClean="0"/>
              <a:t>ortaklık oy birliği ile ipotek tesisine karar almalıdır. </a:t>
            </a:r>
          </a:p>
          <a:p>
            <a:r>
              <a:rPr lang="tr-TR" b="1" dirty="0" smtClean="0"/>
              <a:t>TTK.165 e göre </a:t>
            </a:r>
            <a:r>
              <a:rPr lang="tr-TR" dirty="0" smtClean="0"/>
              <a:t>“Şirketin konusuna girmiyorsa, gayrimenkulleri satmak, satın almak ve teminat olarak göstermek gibi </a:t>
            </a:r>
            <a:r>
              <a:rPr lang="tr-TR" dirty="0" err="1" smtClean="0"/>
              <a:t>mutad</a:t>
            </a:r>
            <a:r>
              <a:rPr lang="tr-TR" dirty="0" smtClean="0"/>
              <a:t> iş ve muameleler dışında kalan hususlarda </a:t>
            </a:r>
            <a:r>
              <a:rPr lang="tr-TR" b="1" dirty="0" smtClean="0"/>
              <a:t>ortakların ittifakı şarttır</a:t>
            </a:r>
            <a:r>
              <a:rPr lang="tr-TR" dirty="0" smtClean="0"/>
              <a:t>.”</a:t>
            </a:r>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Anonim ve ortak sayısı 20 den fazla olan </a:t>
            </a:r>
            <a:r>
              <a:rPr lang="tr-TR" dirty="0" err="1" smtClean="0"/>
              <a:t>limited</a:t>
            </a:r>
            <a:r>
              <a:rPr lang="tr-TR" dirty="0" smtClean="0"/>
              <a:t> şirketlerde ortakların oy birliğiyle karar almalarının güçlüğü karşısında  Yönetim kurulunda şirket statüsünün ipotekle ilgili kararının 3. kişiler lehine ipoteği de kapsadığı şeklinde bir yorum kararı alınmasında yarar vardır. Ancak ana sözleşmede şayet “</a:t>
            </a:r>
            <a:r>
              <a:rPr lang="tr-TR" i="1" dirty="0" smtClean="0">
                <a:solidFill>
                  <a:srgbClr val="7030A0"/>
                </a:solidFill>
              </a:rPr>
              <a:t>şirket sadece kendi borcu için ipotek verebilir </a:t>
            </a:r>
            <a:r>
              <a:rPr lang="tr-TR" dirty="0" smtClean="0"/>
              <a:t>“şeklinde bir ifade var ise ana sözleşmeyi değiştirmeden 3.kişiler lehine ipotek tesis etmek olanağı yoktur.</a:t>
            </a:r>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solidFill>
                  <a:srgbClr val="FF0000"/>
                </a:solidFill>
              </a:rPr>
              <a:t>c-)Müflisin Gayrimenkulünün İpotek Verilmesi</a:t>
            </a:r>
          </a:p>
          <a:p>
            <a:pPr>
              <a:buNone/>
            </a:pPr>
            <a:r>
              <a:rPr lang="tr-TR" dirty="0" smtClean="0"/>
              <a:t>İflasın açılması zamanında müflisin haczi mümkün olan tüm malları bir masa oluşturur (iflas masası) ve alacaklılara ödeme yapmak için paraya çevrilir.Borçlunun iflas açıldıktan  sonra masaya ait  mallar üzerinde her türlü tasarrufu alacaklılara karşı hükümsüzdür.Esasen iflas derhal tapuya bildirileceğinden ve tapu sicilinde gerekli şerh düşüleceğinden müflisin gayrimenkulünü ipotek etme  olanağı olmaz.</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d-)Konkordato İlanı halinde Borçlunun Gayrimenkulünü İpotek ettirmesi:</a:t>
            </a:r>
          </a:p>
          <a:p>
            <a:pPr>
              <a:buNone/>
            </a:pPr>
            <a:r>
              <a:rPr lang="tr-TR" dirty="0" smtClean="0"/>
              <a:t>Konkordato ilanından itibaren borçlu, </a:t>
            </a:r>
            <a:r>
              <a:rPr lang="tr-TR" dirty="0" err="1" smtClean="0"/>
              <a:t>rehnetmek</a:t>
            </a:r>
            <a:r>
              <a:rPr lang="tr-TR" dirty="0" smtClean="0"/>
              <a:t>,ve bir gayrimenkul satmak ,ipotek yapmak ,kefil olmak ve ivazsız tasarrufta bulunmaktan memnudur.(yasaklanmış)</a:t>
            </a:r>
          </a:p>
          <a:p>
            <a:pPr>
              <a:buNone/>
            </a:pPr>
            <a:r>
              <a:rPr lang="tr-TR" dirty="0" smtClean="0">
                <a:solidFill>
                  <a:srgbClr val="FF0000"/>
                </a:solidFill>
              </a:rPr>
              <a:t>e-)Vekaleten İpotek Tesisinde Dikkat edilecek Hususlar</a:t>
            </a:r>
          </a:p>
          <a:p>
            <a:pPr>
              <a:buNone/>
            </a:pPr>
            <a:r>
              <a:rPr lang="tr-TR" dirty="0" smtClean="0"/>
              <a:t>Hususi bir vekalet olmadıkça vekil bir gayrimenkulü temlik veya bir ayni hak ile takyit edemez(kısıtlayamaz)  Borçlar kanunu sistemi içinde verilen yetkinin mutlaka özel bir vekaletname ile verilmiş olması gerekir.</a:t>
            </a:r>
          </a:p>
          <a:p>
            <a:pPr>
              <a:buNone/>
            </a:pPr>
            <a:r>
              <a:rPr lang="tr-TR" dirty="0" smtClean="0"/>
              <a:t>Noterlik kanununda da yasal niteliği bakımından tapuda işlem yapılmasını gerektiren vekaletnamelerin noterde </a:t>
            </a:r>
            <a:r>
              <a:rPr lang="tr-TR" b="1" dirty="0" smtClean="0"/>
              <a:t>düzenleme şeklinde </a:t>
            </a:r>
            <a:r>
              <a:rPr lang="tr-TR" dirty="0" smtClean="0"/>
              <a:t>yapılmasının zorunlu olduğu vurgulanmıştır.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r>
              <a:rPr lang="tr-TR" dirty="0" smtClean="0"/>
              <a:t>İpotek vermeye yetkili organın belirlenmesi için mutlaka ana sözleşme incelenmelidir.Yetkisi olmayan kişiden alınan ipotek geçersiz olacaktır.Vekaleten alınacak ipoteklerde vekaletin noterden düzenleme şeklinde verilmiş olması gerekir ve </a:t>
            </a:r>
            <a:r>
              <a:rPr lang="tr-TR" dirty="0" smtClean="0">
                <a:solidFill>
                  <a:srgbClr val="FF0000"/>
                </a:solidFill>
              </a:rPr>
              <a:t>vekaletnamede bulunması gereken hususlar şunlardır;</a:t>
            </a:r>
          </a:p>
          <a:p>
            <a:r>
              <a:rPr lang="tr-TR" dirty="0" smtClean="0"/>
              <a:t>İpotek edilecek gayrimenkulün tapu kütüğüne kaydı</a:t>
            </a:r>
          </a:p>
          <a:p>
            <a:r>
              <a:rPr lang="tr-TR" dirty="0" smtClean="0"/>
              <a:t>Vekilin dilediği kimse lehine dilediği miktar ve şartlarda ipotek tesisi yetkisi</a:t>
            </a:r>
          </a:p>
          <a:p>
            <a:r>
              <a:rPr lang="tr-TR" dirty="0" smtClean="0"/>
              <a:t>Boş dereceden istifade kaydıyla ipotek derecesi </a:t>
            </a:r>
          </a:p>
          <a:p>
            <a:pPr>
              <a:buNone/>
            </a:pPr>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Bir banka şubesinin ipotek tesis edebilmesi için ;</a:t>
            </a:r>
          </a:p>
          <a:p>
            <a:pPr>
              <a:buNone/>
            </a:pPr>
            <a:r>
              <a:rPr lang="tr-TR" dirty="0" smtClean="0"/>
              <a:t>Cari yıla ait yetki belgesi,ve yetki belgesinde belirtilen kişiler tarafından çıkarılmış olan vekaletnamenin de bulunması zorunludur.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Yabancı Para Üzerinden İpotek alınması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Vadesi 5 yıldan uzun dış kaynaklı krediler için,Yurt içinde veya yurt dışında faaliyette bulunan kredi kuruluşlarınca yabancı para üzerinden veya yabancı para ölçüsü ile verilen kredileri güvence altına almak için yabancı para üzerinden taşınmaz rehni kurulabilmektedir.Bunun için; </a:t>
            </a:r>
          </a:p>
          <a:p>
            <a:r>
              <a:rPr lang="tr-TR" dirty="0" smtClean="0"/>
              <a:t>Bir kredi verilmiş olmalıdır</a:t>
            </a:r>
          </a:p>
          <a:p>
            <a:r>
              <a:rPr lang="tr-TR" dirty="0" smtClean="0"/>
              <a:t>Verilen kredi yabancı para veya yabancı paraya endeksli olmalıdır</a:t>
            </a:r>
          </a:p>
          <a:p>
            <a:r>
              <a:rPr lang="tr-TR" dirty="0" smtClean="0"/>
              <a:t>Kredi yurtiçi veya dışında faaliyette olan bir </a:t>
            </a:r>
            <a:r>
              <a:rPr lang="tr-TR" b="1" dirty="0" smtClean="0"/>
              <a:t>kredi kuruluşunca</a:t>
            </a:r>
            <a:r>
              <a:rPr lang="tr-TR" dirty="0" smtClean="0"/>
              <a:t> verilmelidir.</a:t>
            </a:r>
          </a:p>
          <a:p>
            <a:pPr>
              <a:buNone/>
            </a:pPr>
            <a:r>
              <a:rPr lang="tr-TR" b="1" dirty="0" smtClean="0">
                <a:solidFill>
                  <a:srgbClr val="FF0000"/>
                </a:solidFill>
              </a:rPr>
              <a:t>***Yabancı Para İpoteği aynı derecede birden fazla para türü kullanılarak tesis edilemez. Aynı derecede birden fazla para türü kullanılarak rehin kurulamaz</a:t>
            </a:r>
            <a:r>
              <a:rPr lang="tr-TR" dirty="0" smtClean="0"/>
              <a:t>.</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 hukuk mevzuatına göre alınabilecek teminatlar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Kredi sözleşmeleri</a:t>
            </a:r>
          </a:p>
          <a:p>
            <a:r>
              <a:rPr lang="tr-TR" dirty="0" smtClean="0"/>
              <a:t>Kefalet</a:t>
            </a:r>
          </a:p>
          <a:p>
            <a:r>
              <a:rPr lang="tr-TR" dirty="0" smtClean="0"/>
              <a:t>Taşıt rehni</a:t>
            </a:r>
          </a:p>
          <a:p>
            <a:r>
              <a:rPr lang="tr-TR" dirty="0" smtClean="0"/>
              <a:t>İpotek</a:t>
            </a:r>
          </a:p>
          <a:p>
            <a:r>
              <a:rPr lang="tr-TR" dirty="0" smtClean="0"/>
              <a:t>Rehin/blokaj</a:t>
            </a:r>
          </a:p>
          <a:p>
            <a:r>
              <a:rPr lang="tr-TR" dirty="0" smtClean="0"/>
              <a:t>Gerçek müşteri çek/senedi</a:t>
            </a:r>
          </a:p>
          <a:p>
            <a:r>
              <a:rPr lang="tr-TR" dirty="0" smtClean="0"/>
              <a:t>Banka teminat mektubu</a:t>
            </a:r>
          </a:p>
          <a:p>
            <a:r>
              <a:rPr lang="tr-TR" dirty="0" smtClean="0"/>
              <a:t>Alacak temliki</a:t>
            </a:r>
          </a:p>
          <a:p>
            <a:r>
              <a:rPr lang="tr-TR" dirty="0" smtClean="0"/>
              <a:t>Ticari işletme/ekipman rehni</a:t>
            </a:r>
          </a:p>
          <a:p>
            <a:r>
              <a:rPr lang="tr-TR" dirty="0" smtClean="0"/>
              <a:t>Emtia rehni</a:t>
            </a:r>
          </a:p>
          <a:p>
            <a:r>
              <a:rPr lang="tr-TR" dirty="0" smtClean="0"/>
              <a:t>İhracat vesaikleri</a:t>
            </a:r>
          </a:p>
          <a:p>
            <a:r>
              <a:rPr lang="tr-TR" dirty="0" smtClean="0"/>
              <a:t>KGF garantisi</a:t>
            </a:r>
          </a:p>
          <a:p>
            <a:r>
              <a:rPr lang="tr-TR" dirty="0" smtClean="0"/>
              <a:t>POS blokesi</a:t>
            </a:r>
          </a:p>
          <a:p>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İpoteğin Paraya Çevrilmesi Yoluyla İlamsız Takip </a:t>
            </a:r>
            <a:r>
              <a:rPr lang="tr-TR" dirty="0" smtClean="0"/>
              <a:t>:</a:t>
            </a:r>
            <a:endParaRPr lang="tr-TR" dirty="0"/>
          </a:p>
        </p:txBody>
      </p:sp>
      <p:sp>
        <p:nvSpPr>
          <p:cNvPr id="3" name="2 İçerik Yer Tutucusu"/>
          <p:cNvSpPr>
            <a:spLocks noGrp="1"/>
          </p:cNvSpPr>
          <p:nvPr>
            <p:ph idx="1"/>
          </p:nvPr>
        </p:nvSpPr>
        <p:spPr>
          <a:xfrm>
            <a:off x="500034" y="1571612"/>
            <a:ext cx="7239000" cy="4846320"/>
          </a:xfrm>
        </p:spPr>
        <p:txBody>
          <a:bodyPr>
            <a:normAutofit fontScale="92500" lnSpcReduction="10000"/>
          </a:bodyPr>
          <a:lstStyle/>
          <a:p>
            <a:pPr>
              <a:buNone/>
            </a:pPr>
            <a:r>
              <a:rPr lang="tr-TR" dirty="0" smtClean="0">
                <a:solidFill>
                  <a:srgbClr val="FF0000"/>
                </a:solidFill>
              </a:rPr>
              <a:t> </a:t>
            </a:r>
            <a:endParaRPr lang="tr-TR" dirty="0" smtClean="0"/>
          </a:p>
          <a:p>
            <a:pPr>
              <a:buNone/>
            </a:pPr>
            <a:r>
              <a:rPr lang="tr-TR" dirty="0" smtClean="0"/>
              <a:t>İlerde doğması olası bir hak ve alacağın teminatını teşkil eden ipotek sözleşmelerinde alacak miktarı belli olmadığından ipoteğin teminat oluşturacağı </a:t>
            </a:r>
            <a:r>
              <a:rPr lang="tr-TR" dirty="0" smtClean="0">
                <a:solidFill>
                  <a:srgbClr val="FF0000"/>
                </a:solidFill>
              </a:rPr>
              <a:t>üst sınır </a:t>
            </a:r>
            <a:r>
              <a:rPr lang="tr-TR" dirty="0" smtClean="0"/>
              <a:t>bir miktar belirlenip sözleşme bu miktar üzerinden yapılır dolayısı ile ipotek borçlusunun sorumluluğu da bu miktarla sınırlı olur.</a:t>
            </a:r>
          </a:p>
          <a:p>
            <a:pPr>
              <a:buNone/>
            </a:pPr>
            <a:r>
              <a:rPr lang="tr-TR" dirty="0" smtClean="0"/>
              <a:t>Alacaklının elindeki bir üst sınır ipoteği ise bu halde borçluya </a:t>
            </a:r>
            <a:r>
              <a:rPr lang="tr-TR" dirty="0" smtClean="0">
                <a:solidFill>
                  <a:srgbClr val="FF0000"/>
                </a:solidFill>
              </a:rPr>
              <a:t>icra emri değil ödeme emri </a:t>
            </a:r>
            <a:r>
              <a:rPr lang="tr-TR" dirty="0" smtClean="0"/>
              <a:t>gönderilebilecektir.Ödeme emri borçluya </a:t>
            </a:r>
            <a:r>
              <a:rPr lang="tr-TR" b="1" dirty="0" smtClean="0">
                <a:solidFill>
                  <a:srgbClr val="FF0000"/>
                </a:solidFill>
              </a:rPr>
              <a:t>7 günlük </a:t>
            </a:r>
            <a:r>
              <a:rPr lang="tr-TR" dirty="0" smtClean="0"/>
              <a:t>ödeme süresi ya da itiraz hakkı tanır.Bu takip yolu </a:t>
            </a:r>
            <a:r>
              <a:rPr lang="tr-TR" b="1" dirty="0" smtClean="0">
                <a:solidFill>
                  <a:srgbClr val="FF0000"/>
                </a:solidFill>
              </a:rPr>
              <a:t>İpoteğin Paraya Çevrilmesi Yoluyla İlamsız Takip </a:t>
            </a:r>
            <a:r>
              <a:rPr lang="tr-TR" dirty="0" smtClean="0"/>
              <a:t>olarak adlandırılır.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r>
              <a:rPr lang="tr-TR" dirty="0" smtClean="0">
                <a:solidFill>
                  <a:srgbClr val="FF0000"/>
                </a:solidFill>
              </a:rPr>
              <a:t>İpoteğin Paraya Çevrilmesi Yoluyla İlamlı Takip:</a:t>
            </a:r>
            <a:br>
              <a:rPr lang="tr-TR" dirty="0" smtClean="0">
                <a:solidFill>
                  <a:srgbClr val="FF0000"/>
                </a:solidFill>
              </a:rPr>
            </a:br>
            <a:endParaRPr lang="tr-TR" dirty="0"/>
          </a:p>
        </p:txBody>
      </p:sp>
      <p:sp>
        <p:nvSpPr>
          <p:cNvPr id="3" name="2 İçerik Yer Tutucusu"/>
          <p:cNvSpPr>
            <a:spLocks noGrp="1"/>
          </p:cNvSpPr>
          <p:nvPr>
            <p:ph idx="1"/>
          </p:nvPr>
        </p:nvSpPr>
        <p:spPr/>
        <p:txBody>
          <a:bodyPr/>
          <a:lstStyle/>
          <a:p>
            <a:r>
              <a:rPr lang="tr-TR" dirty="0" smtClean="0"/>
              <a:t>Alacaklının elindeki sözleşme kayıtsız şartsız bir borç kabulünü(</a:t>
            </a:r>
            <a:r>
              <a:rPr lang="tr-TR" dirty="0" err="1" smtClean="0"/>
              <a:t>karz</a:t>
            </a:r>
            <a:r>
              <a:rPr lang="tr-TR" dirty="0" smtClean="0"/>
              <a:t> ipoteği) gösteriyorsa bu durumda borçluya ödeme emri değil </a:t>
            </a:r>
            <a:r>
              <a:rPr lang="tr-TR" dirty="0" smtClean="0">
                <a:solidFill>
                  <a:srgbClr val="FF0000"/>
                </a:solidFill>
              </a:rPr>
              <a:t>icra emri </a:t>
            </a:r>
            <a:r>
              <a:rPr lang="tr-TR" dirty="0" smtClean="0"/>
              <a:t>gönderilir.Bu icra emrinde borcu </a:t>
            </a:r>
            <a:r>
              <a:rPr lang="tr-TR" dirty="0" smtClean="0">
                <a:solidFill>
                  <a:srgbClr val="FF0000"/>
                </a:solidFill>
              </a:rPr>
              <a:t>30 gün </a:t>
            </a:r>
            <a:r>
              <a:rPr lang="tr-TR" dirty="0" smtClean="0"/>
              <a:t>içinde ödemesi borç ödenmez ya da icranın geri bırakılması kararı getirilmezse alacaklının taşınmazının satışını isteyeceği ihtarı yer alır.Burada borçlunun </a:t>
            </a:r>
            <a:r>
              <a:rPr lang="tr-TR" u="sng" dirty="0" smtClean="0">
                <a:solidFill>
                  <a:srgbClr val="FF0000"/>
                </a:solidFill>
              </a:rPr>
              <a:t>itiraz hakkı </a:t>
            </a:r>
            <a:r>
              <a:rPr lang="tr-TR" dirty="0" smtClean="0"/>
              <a:t>bulunmamaktadır.Bu takip İpoteğin </a:t>
            </a:r>
            <a:r>
              <a:rPr lang="tr-TR" dirty="0" smtClean="0">
                <a:solidFill>
                  <a:srgbClr val="FF0000"/>
                </a:solidFill>
              </a:rPr>
              <a:t>Paraya Çevrilmesi Yoluyla İlamlı Takip olarak </a:t>
            </a:r>
            <a:r>
              <a:rPr lang="tr-TR" dirty="0" smtClean="0"/>
              <a:t>adlandırılır </a:t>
            </a:r>
          </a:p>
          <a:p>
            <a:endParaRPr lang="tr-TR" dirty="0"/>
          </a:p>
        </p:txBody>
      </p:sp>
      <p:sp>
        <p:nvSpPr>
          <p:cNvPr id="4" name="3 5-Nokta Yıldız"/>
          <p:cNvSpPr/>
          <p:nvPr/>
        </p:nvSpPr>
        <p:spPr>
          <a:xfrm>
            <a:off x="7358082" y="3786190"/>
            <a:ext cx="500066" cy="35719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a:off x="7072330" y="5857892"/>
            <a:ext cx="571504" cy="57150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7-Noktalı Yıldız"/>
          <p:cNvSpPr/>
          <p:nvPr/>
        </p:nvSpPr>
        <p:spPr>
          <a:xfrm>
            <a:off x="5572132" y="5729310"/>
            <a:ext cx="914400" cy="9144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t">
            <a:noAutofit/>
          </a:bodyPr>
          <a:lstStyle/>
          <a:p>
            <a:r>
              <a:rPr lang="tr-TR" sz="2800" dirty="0" smtClean="0">
                <a:solidFill>
                  <a:srgbClr val="FF0000"/>
                </a:solidFill>
              </a:rPr>
              <a:t>Bankalara Kredilerin Teminatı Olarak Üst limit İpoteği Almalarına Rağmen İlamlı Takipten Yararlanma İmkanı </a:t>
            </a:r>
            <a:r>
              <a:rPr lang="tr-TR" sz="2800" dirty="0" smtClean="0"/>
              <a:t>:</a:t>
            </a:r>
            <a:br>
              <a:rPr lang="tr-TR" sz="2800" dirty="0" smtClean="0"/>
            </a:br>
            <a:endParaRPr lang="tr-TR" sz="2800" dirty="0"/>
          </a:p>
        </p:txBody>
      </p:sp>
      <p:sp>
        <p:nvSpPr>
          <p:cNvPr id="3" name="2 İçerik Yer Tutucusu"/>
          <p:cNvSpPr>
            <a:spLocks noGrp="1"/>
          </p:cNvSpPr>
          <p:nvPr>
            <p:ph idx="1"/>
          </p:nvPr>
        </p:nvSpPr>
        <p:spPr/>
        <p:txBody>
          <a:bodyPr>
            <a:normAutofit fontScale="92500"/>
          </a:bodyPr>
          <a:lstStyle/>
          <a:p>
            <a:r>
              <a:rPr lang="tr-TR" dirty="0" smtClean="0"/>
              <a:t>BCH veya veya kısa ve orta/uzun vadeli kredi şeklinde işleyen kredilerde krediyi kullandıran taraf krediyi kullanan tarafın kredi sözleşmesinde belirttiği adresine faiz tahakkuk dönemlerini takip eden 15 gün içinde bir hesap özetini noter aracılığı ile göndermek zorundadır. Süresi içinde (1 ay) hesap özetine itiraz etmeyen krediyi kullanan taraf hesap özetinin gerçeğe aykırılığını ancak borcu ödedikten sonra itiraz edebilir. </a:t>
            </a:r>
            <a:r>
              <a:rPr lang="tr-TR" b="1" dirty="0" smtClean="0"/>
              <a:t>Yani kredi sözleşmelerine dayanılarak gönderilen hesap özetlerine itiraz edilmemesi neticesinde ipotek belgesi ilam niteliğindeki belgelerden sayılmasına olanak tanınmış olmaktadır. </a:t>
            </a:r>
            <a:r>
              <a:rPr lang="tr-TR" dirty="0" smtClean="0"/>
              <a:t>Bir</a:t>
            </a:r>
            <a:r>
              <a:rPr lang="tr-TR" b="1" dirty="0" smtClean="0"/>
              <a:t> </a:t>
            </a:r>
            <a:r>
              <a:rPr lang="tr-TR" dirty="0" smtClean="0"/>
              <a:t>kredi sözleşmesi ve alacak olmak zorundadır.</a:t>
            </a:r>
            <a:endParaRPr lang="tr-T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solidFill>
                  <a:srgbClr val="FF0000"/>
                </a:solidFill>
              </a:rPr>
              <a:t>İpotek alınırken dikkat edilecek hususlar:</a:t>
            </a:r>
          </a:p>
          <a:p>
            <a:pPr>
              <a:buNone/>
            </a:pPr>
            <a:r>
              <a:rPr lang="tr-TR" dirty="0" smtClean="0">
                <a:solidFill>
                  <a:srgbClr val="FF0000"/>
                </a:solidFill>
              </a:rPr>
              <a:t>Gerekli Belgeler </a:t>
            </a:r>
            <a:r>
              <a:rPr lang="tr-TR" dirty="0" smtClean="0"/>
              <a:t>:</a:t>
            </a:r>
          </a:p>
          <a:p>
            <a:pPr>
              <a:buNone/>
            </a:pPr>
            <a:r>
              <a:rPr lang="tr-TR" dirty="0" smtClean="0"/>
              <a:t>Tapu senedi </a:t>
            </a:r>
          </a:p>
          <a:p>
            <a:pPr>
              <a:buNone/>
            </a:pPr>
            <a:r>
              <a:rPr lang="tr-TR" dirty="0" smtClean="0"/>
              <a:t>Ekspertiz raporu</a:t>
            </a:r>
          </a:p>
          <a:p>
            <a:pPr>
              <a:buNone/>
            </a:pPr>
            <a:r>
              <a:rPr lang="tr-TR" dirty="0" smtClean="0"/>
              <a:t>Sigorta Poliçesi</a:t>
            </a:r>
          </a:p>
          <a:p>
            <a:pPr>
              <a:buNone/>
            </a:pPr>
            <a:r>
              <a:rPr lang="tr-TR" dirty="0" smtClean="0"/>
              <a:t>Varsa teferruat listesi</a:t>
            </a:r>
          </a:p>
          <a:p>
            <a:pPr>
              <a:buNone/>
            </a:pPr>
            <a:r>
              <a:rPr lang="tr-TR" dirty="0" smtClean="0"/>
              <a:t>İşlem vekaleten yapılıyorsa usulüne uygun vekaletname</a:t>
            </a:r>
          </a:p>
          <a:p>
            <a:pPr>
              <a:buNone/>
            </a:pPr>
            <a:r>
              <a:rPr lang="tr-TR" dirty="0" smtClean="0"/>
              <a:t>İpotek veren ve alanın nüfus cüzdanları ve fotoğrafları</a:t>
            </a:r>
          </a:p>
          <a:p>
            <a:pPr>
              <a:buNone/>
            </a:pPr>
            <a:r>
              <a:rPr lang="tr-TR" dirty="0" smtClean="0"/>
              <a:t>İpotek vesayet altındaki kişinin taşınmazı üzerine tesis ediliyorsa  Sulh mahkemesinin vasiye verdiği izin</a:t>
            </a:r>
          </a:p>
          <a:p>
            <a:pPr>
              <a:buNone/>
            </a:pPr>
            <a:r>
              <a:rPr lang="tr-TR" dirty="0" smtClean="0"/>
              <a:t>İpoteği veren tüzel kişiyse , yetkili olunduğuna dair Ticaret sicilden alınan belge ve ana sözleşme ya da sonradan alınan karar</a:t>
            </a:r>
          </a:p>
          <a:p>
            <a:pPr>
              <a:buNone/>
            </a:pPr>
            <a:r>
              <a:rPr lang="tr-TR" dirty="0" smtClean="0"/>
              <a:t>Evli eşlerden birinin kredi borçları için ipotek vermeleri halinde konut aile konutu ise diğer eşten yazılı izin</a:t>
            </a:r>
          </a:p>
          <a:p>
            <a:pPr>
              <a:buNone/>
            </a:pPr>
            <a:r>
              <a:rPr lang="tr-TR" dirty="0" smtClean="0"/>
              <a:t>Ayrıca tapuda gayrimenkul üzerinde ipotek,haciz,tedbir,intifa,irtifak vefa haklarıyla satış vaadi veya kira sözleşmesi tescilleri titizlikle araştırılmalıdır.</a:t>
            </a:r>
          </a:p>
          <a:p>
            <a:pPr>
              <a:buNone/>
            </a:pPr>
            <a:r>
              <a:rPr lang="tr-TR" dirty="0" smtClean="0"/>
              <a:t>İpotek alınacak gayrimenkulün ekspertizinin yapılması gereklidir.</a:t>
            </a:r>
          </a:p>
          <a:p>
            <a:pPr>
              <a:buNone/>
            </a:pPr>
            <a:r>
              <a:rPr lang="tr-TR" dirty="0" smtClean="0"/>
              <a:t>Verilen kredi miktarının üzerinde belirli bir marj dahilinde ipotek alınması  gerekir.</a:t>
            </a:r>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dirty="0" smtClean="0"/>
              <a:t>Kredili Firmanın Kamuya Olan Borçlarının İpotek Karşısındaki durumu</a:t>
            </a:r>
            <a:br>
              <a:rPr lang="tr-TR" sz="2800" dirty="0" smtClean="0"/>
            </a:br>
            <a:endParaRPr lang="tr-TR" sz="2800" dirty="0"/>
          </a:p>
        </p:txBody>
      </p:sp>
      <p:sp>
        <p:nvSpPr>
          <p:cNvPr id="3" name="2 İçerik Yer Tutucusu"/>
          <p:cNvSpPr>
            <a:spLocks noGrp="1"/>
          </p:cNvSpPr>
          <p:nvPr>
            <p:ph idx="1"/>
          </p:nvPr>
        </p:nvSpPr>
        <p:spPr/>
        <p:txBody>
          <a:bodyPr/>
          <a:lstStyle/>
          <a:p>
            <a:r>
              <a:rPr lang="tr-TR" b="1" dirty="0" smtClean="0">
                <a:solidFill>
                  <a:srgbClr val="FF0000"/>
                </a:solidFill>
              </a:rPr>
              <a:t>A-)</a:t>
            </a:r>
            <a:r>
              <a:rPr lang="tr-TR" dirty="0" smtClean="0">
                <a:solidFill>
                  <a:srgbClr val="FF0000"/>
                </a:solidFill>
              </a:rPr>
              <a:t>Gayrimenkulün kendinden doğan amme alacakları</a:t>
            </a:r>
            <a:r>
              <a:rPr lang="tr-TR" dirty="0" smtClean="0"/>
              <a:t>: Bu tür alacaklar tapu kaydında görünmese bile birinci sırada yer alırlar ve ipoteğin önüne geçerler</a:t>
            </a:r>
          </a:p>
          <a:p>
            <a:r>
              <a:rPr lang="tr-TR" b="1" dirty="0" smtClean="0">
                <a:solidFill>
                  <a:srgbClr val="FF0000"/>
                </a:solidFill>
              </a:rPr>
              <a:t>B-)</a:t>
            </a:r>
            <a:r>
              <a:rPr lang="tr-TR" dirty="0" smtClean="0">
                <a:solidFill>
                  <a:srgbClr val="FF0000"/>
                </a:solidFill>
              </a:rPr>
              <a:t>Sair Amme Alacakları</a:t>
            </a:r>
            <a:r>
              <a:rPr lang="tr-TR" dirty="0" smtClean="0"/>
              <a:t>: </a:t>
            </a:r>
            <a:r>
              <a:rPr lang="tr-TR" dirty="0" err="1" smtClean="0"/>
              <a:t>Örn.gelir</a:t>
            </a:r>
            <a:r>
              <a:rPr lang="tr-TR" dirty="0" smtClean="0"/>
              <a:t>,kurumlar vergisi </a:t>
            </a:r>
            <a:r>
              <a:rPr lang="tr-TR" dirty="0" err="1" smtClean="0"/>
              <a:t>vs.Bu</a:t>
            </a:r>
            <a:r>
              <a:rPr lang="tr-TR" dirty="0" smtClean="0"/>
              <a:t> alacaklar ipotek alacağından sonra gelirler</a:t>
            </a:r>
            <a:endParaRPr lang="tr-TR" dirty="0"/>
          </a:p>
        </p:txBody>
      </p:sp>
      <p:sp>
        <p:nvSpPr>
          <p:cNvPr id="4" name="3 5-Nokta Yıldız"/>
          <p:cNvSpPr/>
          <p:nvPr/>
        </p:nvSpPr>
        <p:spPr>
          <a:xfrm>
            <a:off x="5072066" y="4286256"/>
            <a:ext cx="571504" cy="57150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flipV="1">
            <a:off x="6286512" y="4500570"/>
            <a:ext cx="785818" cy="6429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solidFill>
                  <a:srgbClr val="FF0000"/>
                </a:solidFill>
              </a:rPr>
              <a:t>İpotekli gayrimenkulün sigorta ettirilmesi </a:t>
            </a:r>
            <a:r>
              <a:rPr lang="tr-TR" dirty="0" smtClean="0"/>
              <a:t>:</a:t>
            </a:r>
          </a:p>
          <a:p>
            <a:r>
              <a:rPr lang="tr-TR" dirty="0" smtClean="0"/>
              <a:t>Sigorta bedelinin, taşınmazın değerine eşit olması </a:t>
            </a:r>
          </a:p>
          <a:p>
            <a:r>
              <a:rPr lang="tr-TR" dirty="0" smtClean="0"/>
              <a:t>Sigortanın </a:t>
            </a:r>
            <a:r>
              <a:rPr lang="tr-TR" b="1" dirty="0" err="1" smtClean="0"/>
              <a:t>dain</a:t>
            </a:r>
            <a:r>
              <a:rPr lang="tr-TR" b="1" dirty="0" smtClean="0"/>
              <a:t>-i </a:t>
            </a:r>
            <a:r>
              <a:rPr lang="tr-TR" b="1" dirty="0" err="1" smtClean="0"/>
              <a:t>mürtehin</a:t>
            </a:r>
            <a:r>
              <a:rPr lang="tr-TR" b="1" dirty="0" smtClean="0"/>
              <a:t> </a:t>
            </a:r>
            <a:r>
              <a:rPr lang="tr-TR" dirty="0" smtClean="0"/>
              <a:t>sıfatıyla banka lehine yapılması hususları unutulmamalıdır. </a:t>
            </a:r>
            <a:endParaRPr lang="tr-TR" dirty="0"/>
          </a:p>
        </p:txBody>
      </p:sp>
      <p:sp>
        <p:nvSpPr>
          <p:cNvPr id="4" name="3 5-Nokta Yıldız"/>
          <p:cNvSpPr/>
          <p:nvPr/>
        </p:nvSpPr>
        <p:spPr>
          <a:xfrm>
            <a:off x="6000760" y="34290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a:off x="4214810" y="4357694"/>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5-Nokta Yıldız"/>
          <p:cNvSpPr/>
          <p:nvPr/>
        </p:nvSpPr>
        <p:spPr>
          <a:xfrm>
            <a:off x="7072330" y="621508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1-)Kredi sözleşmeleri</a:t>
            </a:r>
            <a:endParaRPr lang="tr-TR" dirty="0"/>
          </a:p>
        </p:txBody>
      </p:sp>
      <p:sp>
        <p:nvSpPr>
          <p:cNvPr id="3" name="2 İçerik Yer Tutucusu"/>
          <p:cNvSpPr>
            <a:spLocks noGrp="1"/>
          </p:cNvSpPr>
          <p:nvPr>
            <p:ph idx="1"/>
          </p:nvPr>
        </p:nvSpPr>
        <p:spPr/>
        <p:txBody>
          <a:bodyPr/>
          <a:lstStyle/>
          <a:p>
            <a:pPr>
              <a:buNone/>
            </a:pPr>
            <a:r>
              <a:rPr lang="tr-TR" b="1" dirty="0" smtClean="0"/>
              <a:t>Kredi Sözleşmelerinin Hukuki Mahiyeti:B</a:t>
            </a:r>
            <a:r>
              <a:rPr lang="tr-TR" dirty="0" smtClean="0"/>
              <a:t>ankalar kredi sürecinde müşteriyle olan ilişkilerinin belirlenmesi ve bir bakıma kredinin de teminatını teşkil etmek üzere müşterilerine kredi sözleşmesi imzalatırlar.</a:t>
            </a:r>
          </a:p>
          <a:p>
            <a:pPr>
              <a:buNone/>
            </a:pPr>
            <a:endParaRPr lang="tr-T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Kredi sözleşmesi;</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Kredi ilişkisini ispatlayan </a:t>
            </a:r>
            <a:r>
              <a:rPr lang="tr-TR" u="sng" dirty="0" smtClean="0"/>
              <a:t>yazılı delildir</a:t>
            </a:r>
            <a:r>
              <a:rPr lang="tr-TR" dirty="0" smtClean="0"/>
              <a:t>, mahkemelerce itibar edilir.</a:t>
            </a:r>
          </a:p>
          <a:p>
            <a:r>
              <a:rPr lang="tr-TR" dirty="0" smtClean="0"/>
              <a:t>Kefaletin varlığı da kefil olunan meblağ da belli olduğundan </a:t>
            </a:r>
            <a:r>
              <a:rPr lang="tr-TR" u="sng" dirty="0" smtClean="0"/>
              <a:t>kefalette de ispat aracıdır.</a:t>
            </a:r>
          </a:p>
          <a:p>
            <a:r>
              <a:rPr lang="tr-TR" u="sng" dirty="0" smtClean="0"/>
              <a:t>Temerrüt faizi </a:t>
            </a:r>
            <a:r>
              <a:rPr lang="tr-TR" dirty="0" smtClean="0"/>
              <a:t>oranı bellidir </a:t>
            </a:r>
          </a:p>
          <a:p>
            <a:r>
              <a:rPr lang="tr-TR" u="sng" dirty="0" smtClean="0"/>
              <a:t>Bileşik yöntemde faiz alınması,faiz dönemleri ve faiz oranlarının değiştirilebilmesi </a:t>
            </a:r>
            <a:r>
              <a:rPr lang="tr-TR" dirty="0" smtClean="0"/>
              <a:t>gibi yetkilerin olup olmadığı yazılıdır.</a:t>
            </a:r>
          </a:p>
          <a:p>
            <a:r>
              <a:rPr lang="tr-TR" u="sng" dirty="0" smtClean="0"/>
              <a:t>Kredinin kesilmesi,kısmen ya da tamamen kullandırılmaması</a:t>
            </a:r>
          </a:p>
          <a:p>
            <a:r>
              <a:rPr lang="tr-TR" dirty="0" smtClean="0"/>
              <a:t>T</a:t>
            </a:r>
            <a:r>
              <a:rPr lang="tr-TR" u="sng" dirty="0" smtClean="0"/>
              <a:t>akas,mahsup,virman yetkisi</a:t>
            </a:r>
          </a:p>
          <a:p>
            <a:r>
              <a:rPr lang="tr-TR" u="sng" dirty="0" smtClean="0"/>
              <a:t>Yetkili mahkeme ve tebligat şartlarını tespit </a:t>
            </a:r>
            <a:r>
              <a:rPr lang="tr-TR" dirty="0" smtClean="0"/>
              <a:t>etme gibi hükümlerin önceden belirlenmesi imkanını sağlar </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Kredi sözleşmesi alırken dikkat edilecek unsurlar</a:t>
            </a:r>
            <a:endParaRPr lang="tr-TR" dirty="0"/>
          </a:p>
        </p:txBody>
      </p:sp>
      <p:sp>
        <p:nvSpPr>
          <p:cNvPr id="3" name="2 İçerik Yer Tutucusu"/>
          <p:cNvSpPr>
            <a:spLocks noGrp="1"/>
          </p:cNvSpPr>
          <p:nvPr>
            <p:ph idx="1"/>
          </p:nvPr>
        </p:nvSpPr>
        <p:spPr>
          <a:xfrm>
            <a:off x="457200" y="1357298"/>
            <a:ext cx="7239000" cy="5098438"/>
          </a:xfrm>
        </p:spPr>
        <p:txBody>
          <a:bodyPr>
            <a:normAutofit fontScale="92500"/>
          </a:bodyPr>
          <a:lstStyle/>
          <a:p>
            <a:r>
              <a:rPr lang="tr-TR" dirty="0" smtClean="0"/>
              <a:t>Kredinin türü ne olursa olsun kredi sözleşmesi kanuni takip aşamasında başvurulacak önemli bir doküman olduğundan; sözleşme kredi kullandırılmadan önce tam ve doğru düzenlenmelidir.Bu bağlamda;</a:t>
            </a:r>
          </a:p>
          <a:p>
            <a:r>
              <a:rPr lang="tr-TR" dirty="0" smtClean="0"/>
              <a:t>Müşterinin adı,ünvanı</a:t>
            </a:r>
          </a:p>
          <a:p>
            <a:r>
              <a:rPr lang="tr-TR" dirty="0" smtClean="0"/>
              <a:t>İmza atan tüzel kişiyse ,şirket ana sözleşmesinde borçlanmaya imkan tanıyan bir hüküm olup olmadığı,ve imzayı atacak kişinin buna yetkili  olup olmadığı kontrol edilmeli.</a:t>
            </a:r>
          </a:p>
          <a:p>
            <a:r>
              <a:rPr lang="tr-TR" dirty="0" smtClean="0"/>
              <a:t>Tüzel kişi kefil alınıyorsa şirket ana sözleşmesinde kefil olmaya imkan tanıyan bir hüküm olup olmadığı,ve imzayı atacak kişinin buna yetkili  olup olmadığı kontrol edilmeli.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İmza vekaleten atılıyorsa vekaletnamede vekilin müşteriyi borç altına sokan sözleşmelere de imza atmaya </a:t>
            </a:r>
            <a:r>
              <a:rPr lang="tr-TR" u="sng" dirty="0" smtClean="0"/>
              <a:t>yetkili  olup olmadığı </a:t>
            </a:r>
            <a:r>
              <a:rPr lang="tr-TR" dirty="0" smtClean="0"/>
              <a:t>kontrol edilmeli</a:t>
            </a:r>
          </a:p>
          <a:p>
            <a:r>
              <a:rPr lang="tr-TR" dirty="0" smtClean="0"/>
              <a:t>Kredi </a:t>
            </a:r>
            <a:r>
              <a:rPr lang="tr-TR" u="sng" dirty="0" smtClean="0"/>
              <a:t>miktarı rakam ve yazı ile </a:t>
            </a:r>
            <a:r>
              <a:rPr lang="tr-TR" dirty="0" smtClean="0"/>
              <a:t>yazılmalıdır</a:t>
            </a:r>
          </a:p>
          <a:p>
            <a:r>
              <a:rPr lang="tr-TR" u="sng" dirty="0" smtClean="0"/>
              <a:t>Yetkili mahkeme </a:t>
            </a:r>
            <a:r>
              <a:rPr lang="tr-TR" dirty="0" smtClean="0"/>
              <a:t>yazılmalıdır</a:t>
            </a:r>
          </a:p>
          <a:p>
            <a:r>
              <a:rPr lang="tr-TR" u="sng" dirty="0" smtClean="0"/>
              <a:t>Tarafların tebligat</a:t>
            </a:r>
            <a:r>
              <a:rPr lang="tr-TR" dirty="0" smtClean="0"/>
              <a:t> adresi yazılmalıdır</a:t>
            </a:r>
          </a:p>
          <a:p>
            <a:r>
              <a:rPr lang="tr-TR" u="sng" dirty="0" smtClean="0"/>
              <a:t>İmzalar banka yetkililerinin huzurunda </a:t>
            </a:r>
            <a:r>
              <a:rPr lang="tr-TR" dirty="0" smtClean="0"/>
              <a:t>atılmalıdır</a:t>
            </a:r>
          </a:p>
          <a:p>
            <a:r>
              <a:rPr lang="tr-TR" dirty="0" smtClean="0"/>
              <a:t>Sözleşmenin her sayfası müşteri ve kefil tarafından </a:t>
            </a:r>
            <a:r>
              <a:rPr lang="tr-TR" u="sng" dirty="0" smtClean="0"/>
              <a:t>imzalanmalıdır. **</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1716</TotalTime>
  <Words>3199</Words>
  <Application>Microsoft Office PowerPoint</Application>
  <PresentationFormat>Ekran Gösterisi (4:3)</PresentationFormat>
  <Paragraphs>194</Paragraphs>
  <Slides>55</Slides>
  <Notes>0</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Zengin</vt:lpstr>
      <vt:lpstr>TEMİnatlar </vt:lpstr>
      <vt:lpstr>Slayt 2</vt:lpstr>
      <vt:lpstr>Slayt 3</vt:lpstr>
      <vt:lpstr>Slayt 4</vt:lpstr>
      <vt:lpstr>TÜRK hukuk mevzuatına göre alınabilecek teminatlar</vt:lpstr>
      <vt:lpstr>1-)Kredi sözleşmeleri</vt:lpstr>
      <vt:lpstr>Kredi sözleşmesi; </vt:lpstr>
      <vt:lpstr>Kredi sözleşmesi alırken dikkat edilecek unsurlar</vt:lpstr>
      <vt:lpstr>Slayt 9</vt:lpstr>
      <vt:lpstr>2-)Kefalet </vt:lpstr>
      <vt:lpstr>Slayt 11</vt:lpstr>
      <vt:lpstr>Slayt 12</vt:lpstr>
      <vt:lpstr>Kefalet alınırken dikkat  edilecek unsurlar:</vt:lpstr>
      <vt:lpstr>Slayt 14</vt:lpstr>
      <vt:lpstr>Slayt 15</vt:lpstr>
      <vt:lpstr>Slayt 16</vt:lpstr>
      <vt:lpstr>Slayt 17</vt:lpstr>
      <vt:lpstr>REHİN :</vt:lpstr>
      <vt:lpstr> </vt:lpstr>
      <vt:lpstr>Gayrimenkul rehni(ipotek)</vt:lpstr>
      <vt:lpstr>Slayt 21</vt:lpstr>
      <vt:lpstr>İPOTEK TÜRLERİ : 1- Anapara (karz) ipoteği </vt:lpstr>
      <vt:lpstr>2- üst sınır ipoteği</vt:lpstr>
      <vt:lpstr>Slayt 24</vt:lpstr>
      <vt:lpstr>Slayt 25</vt:lpstr>
      <vt:lpstr>İPOTEKTE DERECE/SIRA SİSTEMİ :</vt:lpstr>
      <vt:lpstr>Slayt 27</vt:lpstr>
      <vt:lpstr>Slayt 28</vt:lpstr>
      <vt:lpstr>Slayt 29</vt:lpstr>
      <vt:lpstr>Slayt 30</vt:lpstr>
      <vt:lpstr>Slayt 31</vt:lpstr>
      <vt:lpstr>İpoteğin hükümleri </vt:lpstr>
      <vt:lpstr>Slayt 33</vt:lpstr>
      <vt:lpstr>Slayt 34</vt:lpstr>
      <vt:lpstr>Slayt 35</vt:lpstr>
      <vt:lpstr>Slayt 36</vt:lpstr>
      <vt:lpstr>Slayt 37</vt:lpstr>
      <vt:lpstr>İpotek verme Ehliyeti</vt:lpstr>
      <vt:lpstr>Slayt 39</vt:lpstr>
      <vt:lpstr>Slayt 40</vt:lpstr>
      <vt:lpstr>Slayt 41</vt:lpstr>
      <vt:lpstr>Slayt 42</vt:lpstr>
      <vt:lpstr>Slayt 43</vt:lpstr>
      <vt:lpstr>Slayt 44</vt:lpstr>
      <vt:lpstr>Slayt 45</vt:lpstr>
      <vt:lpstr>Slayt 46</vt:lpstr>
      <vt:lpstr>Slayt 47</vt:lpstr>
      <vt:lpstr>Slayt 48</vt:lpstr>
      <vt:lpstr>  Yabancı Para Üzerinden İpotek alınması</vt:lpstr>
      <vt:lpstr>İpoteğin Paraya Çevrilmesi Yoluyla İlamsız Takip :</vt:lpstr>
      <vt:lpstr>İpoteğin Paraya Çevrilmesi Yoluyla İlamlı Takip: </vt:lpstr>
      <vt:lpstr>Bankalara Kredilerin Teminatı Olarak Üst limit İpoteği Almalarına Rağmen İlamlı Takipten Yararlanma İmkanı : </vt:lpstr>
      <vt:lpstr>Slayt 53</vt:lpstr>
      <vt:lpstr>Kredili Firmanın Kamuya Olan Borçlarının İpotek Karşısındaki durumu </vt:lpstr>
      <vt:lpstr>Slayt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Operasyonel süreç ve kredi kullandırımı</dc:title>
  <dc:creator>rabia</dc:creator>
  <cp:lastModifiedBy>rabia</cp:lastModifiedBy>
  <cp:revision>168</cp:revision>
  <dcterms:created xsi:type="dcterms:W3CDTF">2011-02-28T08:25:26Z</dcterms:created>
  <dcterms:modified xsi:type="dcterms:W3CDTF">2017-04-17T06:21:07Z</dcterms:modified>
</cp:coreProperties>
</file>