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261" r:id="rId7"/>
    <p:sldId id="262" r:id="rId8"/>
    <p:sldId id="265" r:id="rId9"/>
    <p:sldId id="271" r:id="rId10"/>
    <p:sldId id="266" r:id="rId11"/>
    <p:sldId id="267" r:id="rId12"/>
    <p:sldId id="268" r:id="rId13"/>
    <p:sldId id="269" r:id="rId14"/>
    <p:sldId id="270" r:id="rId15"/>
    <p:sldId id="272" r:id="rId16"/>
    <p:sldId id="273" r:id="rId17"/>
    <p:sldId id="280" r:id="rId18"/>
    <p:sldId id="281" r:id="rId19"/>
    <p:sldId id="282" r:id="rId20"/>
    <p:sldId id="283" r:id="rId21"/>
    <p:sldId id="275" r:id="rId22"/>
    <p:sldId id="276" r:id="rId23"/>
    <p:sldId id="284" r:id="rId24"/>
    <p:sldId id="285" r:id="rId25"/>
    <p:sldId id="286" r:id="rId26"/>
    <p:sldId id="287" r:id="rId27"/>
    <p:sldId id="288" r:id="rId28"/>
    <p:sldId id="289" r:id="rId29"/>
    <p:sldId id="278" r:id="rId30"/>
    <p:sldId id="290" r:id="rId31"/>
    <p:sldId id="277" r:id="rId32"/>
    <p:sldId id="291" r:id="rId33"/>
    <p:sldId id="279" r:id="rId34"/>
    <p:sldId id="292" r:id="rId35"/>
    <p:sldId id="293" r:id="rId36"/>
    <p:sldId id="294" r:id="rId37"/>
    <p:sldId id="295" r:id="rId38"/>
    <p:sldId id="296" r:id="rId39"/>
    <p:sldId id="297" r:id="rId40"/>
    <p:sldId id="298"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4454E68D-CEC7-4E61-8FF9-036B36482309}" type="datetimeFigureOut">
              <a:rPr lang="tr-TR" smtClean="0"/>
              <a:t>19.02.2022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7330F49-651A-4028-A306-C895B7EF5230}" type="slidenum">
              <a:rPr lang="tr-TR" smtClean="0"/>
              <a:t>‹#›</a:t>
            </a:fld>
            <a:endParaRPr lang="tr-TR"/>
          </a:p>
        </p:txBody>
      </p:sp>
    </p:spTree>
    <p:extLst>
      <p:ext uri="{BB962C8B-B14F-4D97-AF65-F5344CB8AC3E}">
        <p14:creationId xmlns:p14="http://schemas.microsoft.com/office/powerpoint/2010/main" val="153833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454E68D-CEC7-4E61-8FF9-036B36482309}" type="datetimeFigureOut">
              <a:rPr lang="tr-TR" smtClean="0"/>
              <a:t>19.02.2022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7330F49-651A-4028-A306-C895B7EF5230}" type="slidenum">
              <a:rPr lang="tr-TR" smtClean="0"/>
              <a:t>‹#›</a:t>
            </a:fld>
            <a:endParaRPr lang="tr-TR"/>
          </a:p>
        </p:txBody>
      </p:sp>
    </p:spTree>
    <p:extLst>
      <p:ext uri="{BB962C8B-B14F-4D97-AF65-F5344CB8AC3E}">
        <p14:creationId xmlns:p14="http://schemas.microsoft.com/office/powerpoint/2010/main" val="415245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454E68D-CEC7-4E61-8FF9-036B36482309}" type="datetimeFigureOut">
              <a:rPr lang="tr-TR" smtClean="0"/>
              <a:t>19.02.2022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7330F49-651A-4028-A306-C895B7EF5230}" type="slidenum">
              <a:rPr lang="tr-TR" smtClean="0"/>
              <a:t>‹#›</a:t>
            </a:fld>
            <a:endParaRPr lang="tr-TR"/>
          </a:p>
        </p:txBody>
      </p:sp>
    </p:spTree>
    <p:extLst>
      <p:ext uri="{BB962C8B-B14F-4D97-AF65-F5344CB8AC3E}">
        <p14:creationId xmlns:p14="http://schemas.microsoft.com/office/powerpoint/2010/main" val="267919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454E68D-CEC7-4E61-8FF9-036B36482309}" type="datetimeFigureOut">
              <a:rPr lang="tr-TR" smtClean="0"/>
              <a:t>19.02.2022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7330F49-651A-4028-A306-C895B7EF5230}" type="slidenum">
              <a:rPr lang="tr-TR" smtClean="0"/>
              <a:t>‹#›</a:t>
            </a:fld>
            <a:endParaRPr lang="tr-TR"/>
          </a:p>
        </p:txBody>
      </p:sp>
    </p:spTree>
    <p:extLst>
      <p:ext uri="{BB962C8B-B14F-4D97-AF65-F5344CB8AC3E}">
        <p14:creationId xmlns:p14="http://schemas.microsoft.com/office/powerpoint/2010/main" val="273000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4454E68D-CEC7-4E61-8FF9-036B36482309}" type="datetimeFigureOut">
              <a:rPr lang="tr-TR" smtClean="0"/>
              <a:t>19.02.2022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7330F49-651A-4028-A306-C895B7EF5230}" type="slidenum">
              <a:rPr lang="tr-TR" smtClean="0"/>
              <a:t>‹#›</a:t>
            </a:fld>
            <a:endParaRPr lang="tr-TR"/>
          </a:p>
        </p:txBody>
      </p:sp>
    </p:spTree>
    <p:extLst>
      <p:ext uri="{BB962C8B-B14F-4D97-AF65-F5344CB8AC3E}">
        <p14:creationId xmlns:p14="http://schemas.microsoft.com/office/powerpoint/2010/main" val="32726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454E68D-CEC7-4E61-8FF9-036B36482309}" type="datetimeFigureOut">
              <a:rPr lang="tr-TR" smtClean="0"/>
              <a:t>19.02.2022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7330F49-651A-4028-A306-C895B7EF5230}" type="slidenum">
              <a:rPr lang="tr-TR" smtClean="0"/>
              <a:t>‹#›</a:t>
            </a:fld>
            <a:endParaRPr lang="tr-TR"/>
          </a:p>
        </p:txBody>
      </p:sp>
    </p:spTree>
    <p:extLst>
      <p:ext uri="{BB962C8B-B14F-4D97-AF65-F5344CB8AC3E}">
        <p14:creationId xmlns:p14="http://schemas.microsoft.com/office/powerpoint/2010/main" val="391484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454E68D-CEC7-4E61-8FF9-036B36482309}" type="datetimeFigureOut">
              <a:rPr lang="tr-TR" smtClean="0"/>
              <a:t>19.02.2022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7330F49-651A-4028-A306-C895B7EF5230}" type="slidenum">
              <a:rPr lang="tr-TR" smtClean="0"/>
              <a:t>‹#›</a:t>
            </a:fld>
            <a:endParaRPr lang="tr-TR"/>
          </a:p>
        </p:txBody>
      </p:sp>
    </p:spTree>
    <p:extLst>
      <p:ext uri="{BB962C8B-B14F-4D97-AF65-F5344CB8AC3E}">
        <p14:creationId xmlns:p14="http://schemas.microsoft.com/office/powerpoint/2010/main" val="256232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454E68D-CEC7-4E61-8FF9-036B36482309}" type="datetimeFigureOut">
              <a:rPr lang="tr-TR" smtClean="0"/>
              <a:t>19.02.2022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7330F49-651A-4028-A306-C895B7EF5230}" type="slidenum">
              <a:rPr lang="tr-TR" smtClean="0"/>
              <a:t>‹#›</a:t>
            </a:fld>
            <a:endParaRPr lang="tr-TR"/>
          </a:p>
        </p:txBody>
      </p:sp>
    </p:spTree>
    <p:extLst>
      <p:ext uri="{BB962C8B-B14F-4D97-AF65-F5344CB8AC3E}">
        <p14:creationId xmlns:p14="http://schemas.microsoft.com/office/powerpoint/2010/main" val="3659118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454E68D-CEC7-4E61-8FF9-036B36482309}" type="datetimeFigureOut">
              <a:rPr lang="tr-TR" smtClean="0"/>
              <a:t>19.02.2022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7330F49-651A-4028-A306-C895B7EF5230}" type="slidenum">
              <a:rPr lang="tr-TR" smtClean="0"/>
              <a:t>‹#›</a:t>
            </a:fld>
            <a:endParaRPr lang="tr-TR"/>
          </a:p>
        </p:txBody>
      </p:sp>
    </p:spTree>
    <p:extLst>
      <p:ext uri="{BB962C8B-B14F-4D97-AF65-F5344CB8AC3E}">
        <p14:creationId xmlns:p14="http://schemas.microsoft.com/office/powerpoint/2010/main" val="301946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454E68D-CEC7-4E61-8FF9-036B36482309}" type="datetimeFigureOut">
              <a:rPr lang="tr-TR" smtClean="0"/>
              <a:t>19.02.2022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7330F49-651A-4028-A306-C895B7EF5230}" type="slidenum">
              <a:rPr lang="tr-TR" smtClean="0"/>
              <a:t>‹#›</a:t>
            </a:fld>
            <a:endParaRPr lang="tr-TR"/>
          </a:p>
        </p:txBody>
      </p:sp>
    </p:spTree>
    <p:extLst>
      <p:ext uri="{BB962C8B-B14F-4D97-AF65-F5344CB8AC3E}">
        <p14:creationId xmlns:p14="http://schemas.microsoft.com/office/powerpoint/2010/main" val="4093919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454E68D-CEC7-4E61-8FF9-036B36482309}" type="datetimeFigureOut">
              <a:rPr lang="tr-TR" smtClean="0"/>
              <a:t>19.02.2022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7330F49-651A-4028-A306-C895B7EF5230}" type="slidenum">
              <a:rPr lang="tr-TR" smtClean="0"/>
              <a:t>‹#›</a:t>
            </a:fld>
            <a:endParaRPr lang="tr-TR"/>
          </a:p>
        </p:txBody>
      </p:sp>
    </p:spTree>
    <p:extLst>
      <p:ext uri="{BB962C8B-B14F-4D97-AF65-F5344CB8AC3E}">
        <p14:creationId xmlns:p14="http://schemas.microsoft.com/office/powerpoint/2010/main" val="109653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4E68D-CEC7-4E61-8FF9-036B36482309}" type="datetimeFigureOut">
              <a:rPr lang="tr-TR" smtClean="0"/>
              <a:t>19.02.2022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30F49-651A-4028-A306-C895B7EF5230}" type="slidenum">
              <a:rPr lang="tr-TR" smtClean="0"/>
              <a:t>‹#›</a:t>
            </a:fld>
            <a:endParaRPr lang="tr-TR"/>
          </a:p>
        </p:txBody>
      </p:sp>
    </p:spTree>
    <p:extLst>
      <p:ext uri="{BB962C8B-B14F-4D97-AF65-F5344CB8AC3E}">
        <p14:creationId xmlns:p14="http://schemas.microsoft.com/office/powerpoint/2010/main" val="1163489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b="1" dirty="0"/>
              <a:t>MATLAB </a:t>
            </a:r>
            <a:r>
              <a:rPr lang="tr-TR" b="1" dirty="0" smtClean="0"/>
              <a:t>FONKSİYON DOSYALARI ve SEMBOLİK MATEMATİK</a:t>
            </a:r>
            <a:endParaRPr lang="tr-TR" dirty="0"/>
          </a:p>
        </p:txBody>
      </p:sp>
      <p:sp>
        <p:nvSpPr>
          <p:cNvPr id="3" name="Alt Başlık 2"/>
          <p:cNvSpPr>
            <a:spLocks noGrp="1"/>
          </p:cNvSpPr>
          <p:nvPr>
            <p:ph type="subTitle" idx="1"/>
          </p:nvPr>
        </p:nvSpPr>
        <p:spPr/>
        <p:txBody>
          <a:bodyPr/>
          <a:lstStyle/>
          <a:p>
            <a:r>
              <a:rPr lang="tr-TR" dirty="0" smtClean="0"/>
              <a:t>Doç. Dr. Mehmet BATI</a:t>
            </a:r>
            <a:endParaRPr lang="tr-TR" dirty="0"/>
          </a:p>
        </p:txBody>
      </p:sp>
    </p:spTree>
    <p:extLst>
      <p:ext uri="{BB962C8B-B14F-4D97-AF65-F5344CB8AC3E}">
        <p14:creationId xmlns:p14="http://schemas.microsoft.com/office/powerpoint/2010/main" val="557020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073" y="176934"/>
            <a:ext cx="10515600" cy="1485611"/>
          </a:xfrm>
        </p:spPr>
        <p:txBody>
          <a:bodyPr>
            <a:normAutofit lnSpcReduction="10000"/>
          </a:bodyPr>
          <a:lstStyle/>
          <a:p>
            <a:r>
              <a:rPr lang="tr-TR" dirty="0" err="1">
                <a:solidFill>
                  <a:schemeClr val="accent1"/>
                </a:solidFill>
              </a:rPr>
              <a:t>function</a:t>
            </a:r>
            <a:r>
              <a:rPr lang="tr-TR" dirty="0" smtClean="0"/>
              <a:t> </a:t>
            </a:r>
            <a:r>
              <a:rPr lang="tr-TR" dirty="0"/>
              <a:t>ile başlamalı (f küçük harf)</a:t>
            </a:r>
          </a:p>
          <a:p>
            <a:r>
              <a:rPr lang="tr-TR" dirty="0"/>
              <a:t>Çıktı listesi yazılan argümanlar parantez içinde</a:t>
            </a:r>
          </a:p>
          <a:p>
            <a:r>
              <a:rPr lang="tr-TR" dirty="0"/>
              <a:t>Bir girdi listesi yazılan argümanlar parantez içinde.</a:t>
            </a:r>
          </a:p>
          <a:p>
            <a:endParaRPr lang="tr-TR" dirty="0"/>
          </a:p>
        </p:txBody>
      </p:sp>
      <p:sp>
        <p:nvSpPr>
          <p:cNvPr id="4" name="Dikdörtgen 3"/>
          <p:cNvSpPr/>
          <p:nvPr/>
        </p:nvSpPr>
        <p:spPr>
          <a:xfrm>
            <a:off x="914399" y="1662545"/>
            <a:ext cx="8271164" cy="5085495"/>
          </a:xfrm>
          <a:prstGeom prst="rect">
            <a:avLst/>
          </a:prstGeom>
        </p:spPr>
        <p:txBody>
          <a:bodyPr wrap="square">
            <a:spAutoFit/>
          </a:bodyPr>
          <a:lstStyle/>
          <a:p>
            <a:pPr>
              <a:lnSpc>
                <a:spcPct val="107000"/>
              </a:lnSpc>
              <a:spcAft>
                <a:spcPts val="800"/>
              </a:spcAft>
            </a:pPr>
            <a:r>
              <a:rPr lang="tr-TR" sz="2200" dirty="0">
                <a:latin typeface="Times New Roman" panose="02020603050405020304" pitchFamily="18" charset="0"/>
                <a:ea typeface="Calibri" panose="020F0502020204030204" pitchFamily="34" charset="0"/>
                <a:cs typeface="Times New Roman" panose="02020603050405020304" pitchFamily="18" charset="0"/>
              </a:rPr>
              <a:t>Fonksiyon tanımı:</a:t>
            </a:r>
            <a:endParaRPr lang="tr-TR"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200" dirty="0" err="1">
                <a:solidFill>
                  <a:srgbClr val="5B9BD5"/>
                </a:solidFill>
                <a:latin typeface="Times New Roman" panose="02020603050405020304" pitchFamily="18" charset="0"/>
                <a:ea typeface="Calibri" panose="020F0502020204030204" pitchFamily="34" charset="0"/>
                <a:cs typeface="Times New Roman" panose="02020603050405020304" pitchFamily="18" charset="0"/>
              </a:rPr>
              <a:t>function</a:t>
            </a:r>
            <a:r>
              <a:rPr lang="tr-TR" sz="2200" dirty="0">
                <a:solidFill>
                  <a:srgbClr val="5B9BD5"/>
                </a:solidFill>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solidFill>
                  <a:srgbClr val="5B9BD5"/>
                </a:solidFill>
                <a:latin typeface="Times New Roman" panose="02020603050405020304" pitchFamily="18" charset="0"/>
                <a:ea typeface="Calibri" panose="020F0502020204030204" pitchFamily="34" charset="0"/>
                <a:cs typeface="Times New Roman" panose="02020603050405020304" pitchFamily="18" charset="0"/>
              </a:rPr>
              <a:t>mpay</a:t>
            </a:r>
            <a:r>
              <a:rPr lang="tr-TR" sz="2200" dirty="0">
                <a:solidFill>
                  <a:srgbClr val="5B9BD5"/>
                </a:solidFill>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solidFill>
                  <a:srgbClr val="5B9BD5"/>
                </a:solidFill>
                <a:latin typeface="Times New Roman" panose="02020603050405020304" pitchFamily="18" charset="0"/>
                <a:ea typeface="Calibri" panose="020F0502020204030204" pitchFamily="34" charset="0"/>
                <a:cs typeface="Times New Roman" panose="02020603050405020304" pitchFamily="18" charset="0"/>
              </a:rPr>
              <a:t>tpay</a:t>
            </a:r>
            <a:r>
              <a:rPr lang="tr-TR" sz="2200" dirty="0">
                <a:solidFill>
                  <a:srgbClr val="5B9BD5"/>
                </a:solidFill>
                <a:latin typeface="Times New Roman" panose="02020603050405020304" pitchFamily="18" charset="0"/>
                <a:ea typeface="Calibri" panose="020F0502020204030204" pitchFamily="34" charset="0"/>
                <a:cs typeface="Times New Roman" panose="02020603050405020304" pitchFamily="18" charset="0"/>
              </a:rPr>
              <a:t>] = kredi (miktar, oran, yıl) </a:t>
            </a:r>
            <a:endParaRPr lang="tr-TR"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200" dirty="0">
                <a:latin typeface="Times New Roman" panose="02020603050405020304" pitchFamily="18" charset="0"/>
                <a:ea typeface="Calibri" panose="020F0502020204030204" pitchFamily="34" charset="0"/>
                <a:cs typeface="Times New Roman" panose="02020603050405020304" pitchFamily="18" charset="0"/>
              </a:rPr>
              <a:t>%Üç giriş bağımsız değişkeni, iki çıktı argümanları.</a:t>
            </a:r>
            <a:endParaRPr lang="tr-TR"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200" dirty="0" err="1">
                <a:solidFill>
                  <a:srgbClr val="5B9BD5"/>
                </a:solidFill>
                <a:latin typeface="Times New Roman" panose="02020603050405020304" pitchFamily="18" charset="0"/>
                <a:ea typeface="Calibri" panose="020F0502020204030204" pitchFamily="34" charset="0"/>
                <a:cs typeface="Times New Roman" panose="02020603050405020304" pitchFamily="18" charset="0"/>
              </a:rPr>
              <a:t>function</a:t>
            </a:r>
            <a:r>
              <a:rPr lang="tr-TR" sz="2200" dirty="0">
                <a:solidFill>
                  <a:srgbClr val="5B9BD5"/>
                </a:solidFill>
                <a:latin typeface="Times New Roman" panose="02020603050405020304" pitchFamily="18" charset="0"/>
                <a:ea typeface="Calibri" panose="020F0502020204030204" pitchFamily="34" charset="0"/>
                <a:cs typeface="Times New Roman" panose="02020603050405020304" pitchFamily="18" charset="0"/>
              </a:rPr>
              <a:t> [A] = </a:t>
            </a:r>
            <a:r>
              <a:rPr lang="tr-TR" sz="2200" dirty="0" err="1">
                <a:solidFill>
                  <a:srgbClr val="5B9BD5"/>
                </a:solidFill>
                <a:latin typeface="Times New Roman" panose="02020603050405020304" pitchFamily="18" charset="0"/>
                <a:ea typeface="Calibri" panose="020F0502020204030204" pitchFamily="34" charset="0"/>
                <a:cs typeface="Times New Roman" panose="02020603050405020304" pitchFamily="18" charset="0"/>
              </a:rPr>
              <a:t>RectArea</a:t>
            </a:r>
            <a:r>
              <a:rPr lang="tr-TR" sz="2200" dirty="0">
                <a:solidFill>
                  <a:srgbClr val="5B9BD5"/>
                </a:solidFill>
                <a:latin typeface="Times New Roman" panose="02020603050405020304" pitchFamily="18" charset="0"/>
                <a:ea typeface="Calibri" panose="020F0502020204030204" pitchFamily="34" charset="0"/>
                <a:cs typeface="Times New Roman" panose="02020603050405020304" pitchFamily="18" charset="0"/>
              </a:rPr>
              <a:t> (a, b) </a:t>
            </a:r>
            <a:endParaRPr lang="tr-TR"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200" dirty="0">
                <a:latin typeface="Times New Roman" panose="02020603050405020304" pitchFamily="18" charset="0"/>
                <a:ea typeface="Calibri" panose="020F0502020204030204" pitchFamily="34" charset="0"/>
                <a:cs typeface="Times New Roman" panose="02020603050405020304" pitchFamily="18" charset="0"/>
              </a:rPr>
              <a:t>İki giriş bağımsız değişkeni, bir çıkış argüman.</a:t>
            </a:r>
            <a:endParaRPr lang="tr-TR"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200" dirty="0">
                <a:solidFill>
                  <a:srgbClr val="5B9BD5"/>
                </a:solidFill>
                <a:latin typeface="Times New Roman" panose="02020603050405020304" pitchFamily="18" charset="0"/>
                <a:ea typeface="Calibri" panose="020F0502020204030204" pitchFamily="34" charset="0"/>
                <a:cs typeface="Times New Roman" panose="02020603050405020304" pitchFamily="18" charset="0"/>
              </a:rPr>
              <a:t>fonksiyon A = </a:t>
            </a:r>
            <a:r>
              <a:rPr lang="tr-TR" sz="2200" dirty="0" err="1">
                <a:solidFill>
                  <a:srgbClr val="5B9BD5"/>
                </a:solidFill>
                <a:latin typeface="Times New Roman" panose="02020603050405020304" pitchFamily="18" charset="0"/>
                <a:ea typeface="Calibri" panose="020F0502020204030204" pitchFamily="34" charset="0"/>
                <a:cs typeface="Times New Roman" panose="02020603050405020304" pitchFamily="18" charset="0"/>
              </a:rPr>
              <a:t>RectArea</a:t>
            </a:r>
            <a:r>
              <a:rPr lang="tr-TR" sz="2200" dirty="0">
                <a:solidFill>
                  <a:srgbClr val="5B9BD5"/>
                </a:solidFill>
                <a:latin typeface="Times New Roman" panose="02020603050405020304" pitchFamily="18" charset="0"/>
                <a:ea typeface="Calibri" panose="020F0502020204030204" pitchFamily="34" charset="0"/>
                <a:cs typeface="Times New Roman" panose="02020603050405020304" pitchFamily="18" charset="0"/>
              </a:rPr>
              <a:t> (a, b) </a:t>
            </a:r>
            <a:endParaRPr lang="tr-TR"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200" dirty="0">
                <a:latin typeface="Times New Roman" panose="02020603050405020304" pitchFamily="18" charset="0"/>
                <a:ea typeface="Calibri" panose="020F0502020204030204" pitchFamily="34" charset="0"/>
                <a:cs typeface="Times New Roman" panose="02020603050405020304" pitchFamily="18" charset="0"/>
              </a:rPr>
              <a:t>Yukarıdaki ile aynı; bir çıktı argüman parantezler. olmadan yazılabilir</a:t>
            </a:r>
            <a:endParaRPr lang="tr-TR"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200" dirty="0" err="1">
                <a:solidFill>
                  <a:srgbClr val="5B9BD5"/>
                </a:solidFill>
                <a:latin typeface="Times New Roman" panose="02020603050405020304" pitchFamily="18" charset="0"/>
                <a:ea typeface="Calibri" panose="020F0502020204030204" pitchFamily="34" charset="0"/>
                <a:cs typeface="Times New Roman" panose="02020603050405020304" pitchFamily="18" charset="0"/>
              </a:rPr>
              <a:t>function</a:t>
            </a:r>
            <a:r>
              <a:rPr lang="tr-TR" sz="2200" dirty="0">
                <a:solidFill>
                  <a:srgbClr val="5B9BD5"/>
                </a:solidFill>
                <a:latin typeface="Times New Roman" panose="02020603050405020304" pitchFamily="18" charset="0"/>
                <a:ea typeface="Calibri" panose="020F0502020204030204" pitchFamily="34" charset="0"/>
                <a:cs typeface="Times New Roman" panose="02020603050405020304" pitchFamily="18" charset="0"/>
              </a:rPr>
              <a:t> [V, S] = </a:t>
            </a:r>
            <a:r>
              <a:rPr lang="tr-TR" sz="2200" dirty="0" err="1">
                <a:solidFill>
                  <a:srgbClr val="5B9BD5"/>
                </a:solidFill>
                <a:latin typeface="Times New Roman" panose="02020603050405020304" pitchFamily="18" charset="0"/>
                <a:ea typeface="Calibri" panose="020F0502020204030204" pitchFamily="34" charset="0"/>
                <a:cs typeface="Times New Roman" panose="02020603050405020304" pitchFamily="18" charset="0"/>
              </a:rPr>
              <a:t>SphereVolArea</a:t>
            </a:r>
            <a:r>
              <a:rPr lang="tr-TR" sz="2200" dirty="0">
                <a:solidFill>
                  <a:srgbClr val="5B9BD5"/>
                </a:solidFill>
                <a:latin typeface="Times New Roman" panose="02020603050405020304" pitchFamily="18" charset="0"/>
                <a:ea typeface="Calibri" panose="020F0502020204030204" pitchFamily="34" charset="0"/>
                <a:cs typeface="Times New Roman" panose="02020603050405020304" pitchFamily="18" charset="0"/>
              </a:rPr>
              <a:t> (r) </a:t>
            </a:r>
            <a:endParaRPr lang="tr-TR"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200" dirty="0">
                <a:latin typeface="Times New Roman" panose="02020603050405020304" pitchFamily="18" charset="0"/>
                <a:ea typeface="Calibri" panose="020F0502020204030204" pitchFamily="34" charset="0"/>
                <a:cs typeface="Times New Roman" panose="02020603050405020304" pitchFamily="18" charset="0"/>
              </a:rPr>
              <a:t>Bir giriş değişkeni, iki çıkış değişkenler.</a:t>
            </a:r>
            <a:endParaRPr lang="tr-TR"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200" dirty="0" err="1">
                <a:solidFill>
                  <a:srgbClr val="5B9BD5"/>
                </a:solidFill>
                <a:latin typeface="Times New Roman" panose="02020603050405020304" pitchFamily="18" charset="0"/>
                <a:ea typeface="Calibri" panose="020F0502020204030204" pitchFamily="34" charset="0"/>
                <a:cs typeface="Times New Roman" panose="02020603050405020304" pitchFamily="18" charset="0"/>
              </a:rPr>
              <a:t>function</a:t>
            </a:r>
            <a:r>
              <a:rPr lang="tr-TR" sz="2200" dirty="0">
                <a:solidFill>
                  <a:srgbClr val="5B9BD5"/>
                </a:solidFill>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solidFill>
                  <a:srgbClr val="5B9BD5"/>
                </a:solidFill>
                <a:latin typeface="Times New Roman" panose="02020603050405020304" pitchFamily="18" charset="0"/>
                <a:ea typeface="Calibri" panose="020F0502020204030204" pitchFamily="34" charset="0"/>
                <a:cs typeface="Times New Roman" panose="02020603050405020304" pitchFamily="18" charset="0"/>
              </a:rPr>
              <a:t>trajectory</a:t>
            </a:r>
            <a:r>
              <a:rPr lang="tr-TR" sz="2200" dirty="0">
                <a:solidFill>
                  <a:srgbClr val="5B9BD5"/>
                </a:solidFill>
                <a:latin typeface="Times New Roman" panose="02020603050405020304" pitchFamily="18" charset="0"/>
                <a:ea typeface="Calibri" panose="020F0502020204030204" pitchFamily="34" charset="0"/>
                <a:cs typeface="Times New Roman" panose="02020603050405020304" pitchFamily="18" charset="0"/>
              </a:rPr>
              <a:t>( (v, h, g) </a:t>
            </a:r>
            <a:endParaRPr lang="tr-TR" sz="2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200" dirty="0">
                <a:latin typeface="Times New Roman" panose="02020603050405020304" pitchFamily="18" charset="0"/>
                <a:ea typeface="Calibri" panose="020F0502020204030204" pitchFamily="34" charset="0"/>
                <a:cs typeface="Times New Roman" panose="02020603050405020304" pitchFamily="18" charset="0"/>
              </a:rPr>
              <a:t>Üç giriş bağımsız değişkeni, çıktı argümanları yok</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4551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6815" y="270508"/>
            <a:ext cx="10515600" cy="986831"/>
          </a:xfrm>
        </p:spPr>
        <p:txBody>
          <a:bodyPr/>
          <a:lstStyle/>
          <a:p>
            <a:r>
              <a:rPr lang="tr-TR" dirty="0" smtClean="0"/>
              <a:t>Örnek</a:t>
            </a:r>
            <a:endParaRPr lang="tr-TR" dirty="0"/>
          </a:p>
        </p:txBody>
      </p:sp>
      <p:pic>
        <p:nvPicPr>
          <p:cNvPr id="5" name="Resim 4"/>
          <p:cNvPicPr>
            <a:picLocks noChangeAspect="1"/>
          </p:cNvPicPr>
          <p:nvPr/>
        </p:nvPicPr>
        <p:blipFill>
          <a:blip r:embed="rId2"/>
          <a:stretch>
            <a:fillRect/>
          </a:stretch>
        </p:blipFill>
        <p:spPr>
          <a:xfrm>
            <a:off x="706815" y="1039850"/>
            <a:ext cx="2032772" cy="995236"/>
          </a:xfrm>
          <a:prstGeom prst="rect">
            <a:avLst/>
          </a:prstGeom>
        </p:spPr>
      </p:pic>
      <p:sp>
        <p:nvSpPr>
          <p:cNvPr id="6" name="Dikdörtgen 5"/>
          <p:cNvSpPr/>
          <p:nvPr/>
        </p:nvSpPr>
        <p:spPr>
          <a:xfrm>
            <a:off x="2739587" y="1408777"/>
            <a:ext cx="7430239" cy="369332"/>
          </a:xfrm>
          <a:prstGeom prst="rect">
            <a:avLst/>
          </a:prstGeom>
        </p:spPr>
        <p:txBody>
          <a:bodyPr wrap="none">
            <a:spAutoFit/>
          </a:bodyPr>
          <a:lstStyle/>
          <a:p>
            <a:r>
              <a:rPr lang="tr-TR" b="0" i="0" dirty="0" smtClean="0">
                <a:solidFill>
                  <a:srgbClr val="000000"/>
                </a:solidFill>
                <a:effectLst/>
                <a:latin typeface="Roboto"/>
              </a:rPr>
              <a:t>Fonksiyonu için bir fonksiyon dosyası yazın (chp7one olarak adlandırın)</a:t>
            </a:r>
            <a:endParaRPr lang="tr-TR" dirty="0"/>
          </a:p>
        </p:txBody>
      </p:sp>
      <mc:AlternateContent xmlns:mc="http://schemas.openxmlformats.org/markup-compatibility/2006" xmlns:a14="http://schemas.microsoft.com/office/drawing/2010/main">
        <mc:Choice Requires="a14">
          <p:sp>
            <p:nvSpPr>
              <p:cNvPr id="7" name="Dikdörtgen 6"/>
              <p:cNvSpPr/>
              <p:nvPr/>
            </p:nvSpPr>
            <p:spPr>
              <a:xfrm>
                <a:off x="576613" y="2189108"/>
                <a:ext cx="10432007" cy="646331"/>
              </a:xfrm>
              <a:prstGeom prst="rect">
                <a:avLst/>
              </a:prstGeom>
            </p:spPr>
            <p:txBody>
              <a:bodyPr wrap="square">
                <a:spAutoFit/>
              </a:bodyPr>
              <a:lstStyle/>
              <a:p>
                <a:r>
                  <a:rPr lang="tr-TR" b="0" i="0" dirty="0" smtClean="0">
                    <a:solidFill>
                      <a:srgbClr val="000000"/>
                    </a:solidFill>
                    <a:effectLst/>
                    <a:latin typeface="Roboto"/>
                  </a:rPr>
                  <a:t>Fonksiyonun girdisi </a:t>
                </a:r>
                <a14:m>
                  <m:oMath xmlns:m="http://schemas.openxmlformats.org/officeDocument/2006/math">
                    <m:r>
                      <a:rPr lang="tr-TR" b="0" i="1" dirty="0" smtClean="0">
                        <a:solidFill>
                          <a:srgbClr val="000000"/>
                        </a:solidFill>
                        <a:effectLst/>
                        <a:latin typeface="Cambria Math" panose="02040503050406030204" pitchFamily="18" charset="0"/>
                      </a:rPr>
                      <m:t>𝑥</m:t>
                    </m:r>
                  </m:oMath>
                </a14:m>
                <a:r>
                  <a:rPr lang="tr-TR" b="0" i="0" dirty="0" smtClean="0">
                    <a:solidFill>
                      <a:srgbClr val="000000"/>
                    </a:solidFill>
                    <a:effectLst/>
                    <a:latin typeface="Roboto"/>
                  </a:rPr>
                  <a:t> ve çıktı </a:t>
                </a:r>
                <a14:m>
                  <m:oMath xmlns:m="http://schemas.openxmlformats.org/officeDocument/2006/math">
                    <m:r>
                      <a:rPr lang="tr-TR" b="0" i="1" dirty="0" smtClean="0">
                        <a:solidFill>
                          <a:srgbClr val="000000"/>
                        </a:solidFill>
                        <a:effectLst/>
                        <a:latin typeface="Cambria Math" panose="02040503050406030204" pitchFamily="18" charset="0"/>
                      </a:rPr>
                      <m:t>𝑓</m:t>
                    </m:r>
                    <m:r>
                      <a:rPr lang="tr-TR" b="0" i="1" dirty="0" smtClean="0">
                        <a:solidFill>
                          <a:srgbClr val="000000"/>
                        </a:solidFill>
                        <a:effectLst/>
                        <a:latin typeface="Cambria Math" panose="02040503050406030204" pitchFamily="18" charset="0"/>
                      </a:rPr>
                      <m:t>(</m:t>
                    </m:r>
                    <m:r>
                      <a:rPr lang="tr-TR" b="0" i="1" dirty="0" smtClean="0">
                        <a:solidFill>
                          <a:srgbClr val="000000"/>
                        </a:solidFill>
                        <a:effectLst/>
                        <a:latin typeface="Cambria Math" panose="02040503050406030204" pitchFamily="18" charset="0"/>
                      </a:rPr>
                      <m:t>𝑥</m:t>
                    </m:r>
                    <m:r>
                      <a:rPr lang="tr-TR" b="0" i="1" dirty="0" smtClean="0">
                        <a:solidFill>
                          <a:srgbClr val="000000"/>
                        </a:solidFill>
                        <a:effectLst/>
                        <a:latin typeface="Cambria Math" panose="02040503050406030204" pitchFamily="18" charset="0"/>
                      </a:rPr>
                      <m:t>). </m:t>
                    </m:r>
                  </m:oMath>
                </a14:m>
                <a:r>
                  <a:rPr lang="tr-TR" b="0" i="0" dirty="0" smtClean="0">
                    <a:solidFill>
                      <a:srgbClr val="000000"/>
                    </a:solidFill>
                    <a:effectLst/>
                    <a:latin typeface="Roboto"/>
                  </a:rPr>
                  <a:t>Fonksiyonu, </a:t>
                </a:r>
                <a14:m>
                  <m:oMath xmlns:m="http://schemas.openxmlformats.org/officeDocument/2006/math">
                    <m:r>
                      <a:rPr lang="tr-TR" b="0" i="1" dirty="0" smtClean="0">
                        <a:solidFill>
                          <a:srgbClr val="000000"/>
                        </a:solidFill>
                        <a:effectLst/>
                        <a:latin typeface="Cambria Math" panose="02040503050406030204" pitchFamily="18" charset="0"/>
                      </a:rPr>
                      <m:t>𝑥</m:t>
                    </m:r>
                  </m:oMath>
                </a14:m>
                <a:r>
                  <a:rPr lang="tr-TR" b="0" i="0" dirty="0" smtClean="0">
                    <a:solidFill>
                      <a:srgbClr val="000000"/>
                    </a:solidFill>
                    <a:effectLst/>
                    <a:latin typeface="Roboto"/>
                  </a:rPr>
                  <a:t> bir vektör olacak şekilde yazın. Hesaplamak için işlevi kullanın: (a) x = 6 için. (b) x = 1, 3, 5, 7, 9 ve 11 için. </a:t>
                </a:r>
                <a:endParaRPr lang="tr-TR" dirty="0"/>
              </a:p>
            </p:txBody>
          </p:sp>
        </mc:Choice>
        <mc:Fallback xmlns="">
          <p:sp>
            <p:nvSpPr>
              <p:cNvPr id="7" name="Dikdörtgen 6"/>
              <p:cNvSpPr>
                <a:spLocks noRot="1" noChangeAspect="1" noMove="1" noResize="1" noEditPoints="1" noAdjustHandles="1" noChangeArrowheads="1" noChangeShapeType="1" noTextEdit="1"/>
              </p:cNvSpPr>
              <p:nvPr/>
            </p:nvSpPr>
            <p:spPr>
              <a:xfrm>
                <a:off x="576613" y="2189108"/>
                <a:ext cx="10432007" cy="646331"/>
              </a:xfrm>
              <a:prstGeom prst="rect">
                <a:avLst/>
              </a:prstGeom>
              <a:blipFill>
                <a:blip r:embed="rId3"/>
                <a:stretch>
                  <a:fillRect l="-526" t="-4717" b="-13208"/>
                </a:stretch>
              </a:blipFill>
            </p:spPr>
            <p:txBody>
              <a:bodyPr/>
              <a:lstStyle/>
              <a:p>
                <a:r>
                  <a:rPr lang="tr-TR">
                    <a:noFill/>
                  </a:rPr>
                  <a:t> </a:t>
                </a:r>
              </a:p>
            </p:txBody>
          </p:sp>
        </mc:Fallback>
      </mc:AlternateContent>
      <p:sp>
        <p:nvSpPr>
          <p:cNvPr id="8" name="Dikdörtgen 7"/>
          <p:cNvSpPr/>
          <p:nvPr/>
        </p:nvSpPr>
        <p:spPr>
          <a:xfrm>
            <a:off x="576613" y="3653564"/>
            <a:ext cx="9509927" cy="646331"/>
          </a:xfrm>
          <a:prstGeom prst="rect">
            <a:avLst/>
          </a:prstGeom>
        </p:spPr>
        <p:txBody>
          <a:bodyPr wrap="square">
            <a:spAutoFit/>
          </a:bodyPr>
          <a:lstStyle/>
          <a:p>
            <a:r>
              <a:rPr lang="tr-TR" b="0" i="0" dirty="0" smtClean="0">
                <a:solidFill>
                  <a:srgbClr val="000000"/>
                </a:solidFill>
                <a:effectLst/>
                <a:latin typeface="Roboto"/>
              </a:rPr>
              <a:t>a) x=6 için fonksiyonun hesaplanması chp7one (6) yazarak yapılabilir. Komut Penceresi veya fonksiyonun değerini yeni bir değişkene atayarak:</a:t>
            </a:r>
            <a:endParaRPr lang="tr-TR" dirty="0"/>
          </a:p>
        </p:txBody>
      </p:sp>
      <p:sp>
        <p:nvSpPr>
          <p:cNvPr id="9" name="Metin kutusu 8"/>
          <p:cNvSpPr txBox="1"/>
          <p:nvPr/>
        </p:nvSpPr>
        <p:spPr>
          <a:xfrm>
            <a:off x="576613" y="2891826"/>
            <a:ext cx="4239025" cy="707886"/>
          </a:xfrm>
          <a:prstGeom prst="rect">
            <a:avLst/>
          </a:prstGeom>
          <a:noFill/>
        </p:spPr>
        <p:txBody>
          <a:bodyPr wrap="square" rtlCol="0">
            <a:spAutoFit/>
          </a:bodyPr>
          <a:lstStyle/>
          <a:p>
            <a:r>
              <a:rPr lang="tr-TR" sz="2000" b="1" dirty="0" err="1" smtClean="0"/>
              <a:t>function</a:t>
            </a:r>
            <a:r>
              <a:rPr lang="tr-TR" sz="2000" b="1" dirty="0" smtClean="0"/>
              <a:t> y=chp7one(x)</a:t>
            </a:r>
          </a:p>
          <a:p>
            <a:r>
              <a:rPr lang="es-ES" sz="2000" b="1" dirty="0" smtClean="0"/>
              <a:t> </a:t>
            </a:r>
            <a:r>
              <a:rPr lang="es-ES" sz="2000" b="1" dirty="0"/>
              <a:t>y=(x.^4.*sqrt(3*x+5))./(x.^2+1).^2</a:t>
            </a:r>
            <a:endParaRPr lang="tr-TR" sz="2000" b="1" dirty="0"/>
          </a:p>
        </p:txBody>
      </p:sp>
      <p:sp>
        <p:nvSpPr>
          <p:cNvPr id="11" name="Dikdörtgen 10"/>
          <p:cNvSpPr/>
          <p:nvPr/>
        </p:nvSpPr>
        <p:spPr>
          <a:xfrm>
            <a:off x="706815" y="4353747"/>
            <a:ext cx="6096000" cy="1754326"/>
          </a:xfrm>
          <a:prstGeom prst="rect">
            <a:avLst/>
          </a:prstGeom>
        </p:spPr>
        <p:txBody>
          <a:bodyPr>
            <a:spAutoFit/>
          </a:bodyPr>
          <a:lstStyle/>
          <a:p>
            <a:r>
              <a:rPr lang="tr-TR" b="1" dirty="0">
                <a:latin typeface="CourierStd-Bold"/>
              </a:rPr>
              <a:t>&gt;&gt; chp7one(6)</a:t>
            </a:r>
          </a:p>
          <a:p>
            <a:r>
              <a:rPr lang="tr-TR" b="1" dirty="0" err="1">
                <a:latin typeface="CourierStd-Bold"/>
              </a:rPr>
              <a:t>ans</a:t>
            </a:r>
            <a:r>
              <a:rPr lang="tr-TR" b="1" dirty="0">
                <a:latin typeface="CourierStd-Bold"/>
              </a:rPr>
              <a:t> =</a:t>
            </a:r>
          </a:p>
          <a:p>
            <a:r>
              <a:rPr lang="tr-TR" b="1" dirty="0">
                <a:latin typeface="CourierStd-Bold"/>
              </a:rPr>
              <a:t>4.5401</a:t>
            </a:r>
          </a:p>
          <a:p>
            <a:r>
              <a:rPr lang="tr-TR" b="1" dirty="0">
                <a:latin typeface="CourierStd-Bold"/>
              </a:rPr>
              <a:t>&gt;&gt; F=chp7one(6)</a:t>
            </a:r>
          </a:p>
          <a:p>
            <a:r>
              <a:rPr lang="tr-TR" b="1" dirty="0">
                <a:latin typeface="CourierStd-Bold"/>
              </a:rPr>
              <a:t>F =</a:t>
            </a:r>
          </a:p>
          <a:p>
            <a:r>
              <a:rPr lang="tr-TR" b="1" dirty="0">
                <a:latin typeface="CourierStd-Bold"/>
              </a:rPr>
              <a:t>4.5401</a:t>
            </a:r>
            <a:endParaRPr lang="tr-TR" dirty="0"/>
          </a:p>
        </p:txBody>
      </p:sp>
    </p:spTree>
    <p:extLst>
      <p:ext uri="{BB962C8B-B14F-4D97-AF65-F5344CB8AC3E}">
        <p14:creationId xmlns:p14="http://schemas.microsoft.com/office/powerpoint/2010/main" val="3678359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49712" y="788358"/>
            <a:ext cx="10056541" cy="4597681"/>
          </a:xfrm>
        </p:spPr>
        <p:txBody>
          <a:bodyPr>
            <a:normAutofit fontScale="85000" lnSpcReduction="20000"/>
          </a:bodyPr>
          <a:lstStyle/>
          <a:p>
            <a:pPr marL="0" indent="0">
              <a:buNone/>
            </a:pPr>
            <a:r>
              <a:rPr lang="tr-TR" dirty="0" smtClean="0"/>
              <a:t>b)</a:t>
            </a:r>
            <a:r>
              <a:rPr lang="tr-TR" dirty="0"/>
              <a:t> x değerlerine sahip bir vektör oluşturulur ve ardından işlevin argümanı için kullanılır</a:t>
            </a:r>
            <a:r>
              <a:rPr lang="tr-TR" dirty="0" smtClean="0"/>
              <a:t>.</a:t>
            </a:r>
          </a:p>
          <a:p>
            <a:pPr marL="0" indent="0">
              <a:buNone/>
            </a:pPr>
            <a:r>
              <a:rPr lang="tr-TR" b="1" dirty="0" smtClean="0"/>
              <a:t> x=1:2:11 </a:t>
            </a:r>
            <a:endParaRPr lang="tr-TR" b="1" dirty="0"/>
          </a:p>
          <a:p>
            <a:pPr marL="0" indent="0">
              <a:buNone/>
            </a:pPr>
            <a:r>
              <a:rPr lang="tr-TR" dirty="0"/>
              <a:t>x =</a:t>
            </a:r>
          </a:p>
          <a:p>
            <a:pPr marL="0" indent="0">
              <a:buNone/>
            </a:pPr>
            <a:r>
              <a:rPr lang="tr-TR" dirty="0"/>
              <a:t>1 3 5 7 9 11</a:t>
            </a:r>
          </a:p>
          <a:p>
            <a:pPr marL="0" indent="0">
              <a:buNone/>
            </a:pPr>
            <a:r>
              <a:rPr lang="tr-TR" b="1" dirty="0" smtClean="0"/>
              <a:t>chp7one(x</a:t>
            </a:r>
            <a:r>
              <a:rPr lang="tr-TR" b="1" dirty="0"/>
              <a:t>)</a:t>
            </a:r>
          </a:p>
          <a:p>
            <a:pPr marL="0" indent="0">
              <a:buNone/>
            </a:pPr>
            <a:r>
              <a:rPr lang="tr-TR" dirty="0" err="1"/>
              <a:t>ans</a:t>
            </a:r>
            <a:r>
              <a:rPr lang="tr-TR" dirty="0"/>
              <a:t> =</a:t>
            </a:r>
          </a:p>
          <a:p>
            <a:pPr marL="0" indent="0">
              <a:buNone/>
            </a:pPr>
            <a:r>
              <a:rPr lang="tr-TR" dirty="0"/>
              <a:t>0.7071 3.0307 4.1347 4.8971 5.5197 </a:t>
            </a:r>
            <a:r>
              <a:rPr lang="tr-TR" dirty="0" smtClean="0"/>
              <a:t>6.0638</a:t>
            </a:r>
          </a:p>
          <a:p>
            <a:pPr marL="0" indent="0">
              <a:buNone/>
            </a:pPr>
            <a:r>
              <a:rPr lang="tr-TR" dirty="0" smtClean="0"/>
              <a:t>veya</a:t>
            </a:r>
          </a:p>
          <a:p>
            <a:pPr marL="0" indent="0">
              <a:buNone/>
            </a:pPr>
            <a:r>
              <a:rPr lang="tr-TR" b="1" dirty="0"/>
              <a:t>H=chp7one([1:2:11])</a:t>
            </a:r>
          </a:p>
          <a:p>
            <a:pPr marL="0" indent="0">
              <a:buNone/>
            </a:pPr>
            <a:r>
              <a:rPr lang="tr-TR" dirty="0"/>
              <a:t>H =</a:t>
            </a:r>
          </a:p>
          <a:p>
            <a:pPr marL="0" indent="0">
              <a:buNone/>
            </a:pPr>
            <a:r>
              <a:rPr lang="tr-TR" dirty="0"/>
              <a:t>0.7071 3.0307 4.1347 4.8971 5.5197 6.0638</a:t>
            </a:r>
          </a:p>
        </p:txBody>
      </p:sp>
    </p:spTree>
    <p:extLst>
      <p:ext uri="{BB962C8B-B14F-4D97-AF65-F5344CB8AC3E}">
        <p14:creationId xmlns:p14="http://schemas.microsoft.com/office/powerpoint/2010/main" val="3645858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l="3929" t="2728"/>
          <a:stretch/>
        </p:blipFill>
        <p:spPr>
          <a:xfrm>
            <a:off x="161932" y="314323"/>
            <a:ext cx="11849172" cy="1871665"/>
          </a:xfrm>
        </p:spPr>
      </p:pic>
      <p:sp>
        <p:nvSpPr>
          <p:cNvPr id="6" name="Dikdörtgen 5"/>
          <p:cNvSpPr/>
          <p:nvPr/>
        </p:nvSpPr>
        <p:spPr>
          <a:xfrm>
            <a:off x="2276474" y="1675656"/>
            <a:ext cx="7267575" cy="5078313"/>
          </a:xfrm>
          <a:prstGeom prst="rect">
            <a:avLst/>
          </a:prstGeom>
        </p:spPr>
        <p:txBody>
          <a:bodyPr wrap="square">
            <a:spAutoFit/>
          </a:bodyPr>
          <a:lstStyle/>
          <a:p>
            <a:r>
              <a:rPr lang="tr-TR" dirty="0" err="1">
                <a:solidFill>
                  <a:srgbClr val="0000FF"/>
                </a:solidFill>
                <a:latin typeface="Courier New" panose="02070309020205020404" pitchFamily="49" charset="0"/>
              </a:rPr>
              <a:t>function</a:t>
            </a:r>
            <a:r>
              <a:rPr lang="tr-TR" dirty="0">
                <a:solidFill>
                  <a:srgbClr val="000000"/>
                </a:solidFill>
                <a:latin typeface="Courier New" panose="02070309020205020404" pitchFamily="49" charset="0"/>
              </a:rPr>
              <a:t> y=</a:t>
            </a:r>
            <a:r>
              <a:rPr lang="tr-TR" dirty="0" err="1">
                <a:solidFill>
                  <a:srgbClr val="000000"/>
                </a:solidFill>
                <a:latin typeface="Courier New" panose="02070309020205020404" pitchFamily="49" charset="0"/>
              </a:rPr>
              <a:t>dikucgenmi</a:t>
            </a:r>
            <a:r>
              <a:rPr lang="tr-TR" dirty="0">
                <a:solidFill>
                  <a:srgbClr val="000000"/>
                </a:solidFill>
                <a:latin typeface="Courier New" panose="02070309020205020404" pitchFamily="49" charset="0"/>
              </a:rPr>
              <a:t>(</a:t>
            </a:r>
            <a:r>
              <a:rPr lang="tr-TR" dirty="0" err="1">
                <a:solidFill>
                  <a:srgbClr val="000000"/>
                </a:solidFill>
                <a:latin typeface="Courier New" panose="02070309020205020404" pitchFamily="49" charset="0"/>
              </a:rPr>
              <a:t>a,b,c</a:t>
            </a:r>
            <a:r>
              <a:rPr lang="tr-TR" dirty="0">
                <a:solidFill>
                  <a:srgbClr val="000000"/>
                </a:solidFill>
                <a:latin typeface="Courier New" panose="02070309020205020404" pitchFamily="49" charset="0"/>
              </a:rPr>
              <a:t>);</a:t>
            </a:r>
          </a:p>
          <a:p>
            <a:r>
              <a:rPr lang="tr-TR" dirty="0" err="1">
                <a:solidFill>
                  <a:srgbClr val="0000FF"/>
                </a:solidFill>
                <a:latin typeface="Courier New" panose="02070309020205020404" pitchFamily="49" charset="0"/>
              </a:rPr>
              <a:t>if</a:t>
            </a:r>
            <a:r>
              <a:rPr lang="tr-TR" dirty="0">
                <a:solidFill>
                  <a:srgbClr val="000000"/>
                </a:solidFill>
                <a:latin typeface="Courier New" panose="02070309020205020404" pitchFamily="49" charset="0"/>
              </a:rPr>
              <a:t> c==</a:t>
            </a:r>
            <a:r>
              <a:rPr lang="tr-TR" dirty="0" err="1">
                <a:solidFill>
                  <a:srgbClr val="000000"/>
                </a:solidFill>
                <a:latin typeface="Courier New" panose="02070309020205020404" pitchFamily="49" charset="0"/>
              </a:rPr>
              <a:t>sqrt</a:t>
            </a:r>
            <a:r>
              <a:rPr lang="tr-TR" dirty="0">
                <a:solidFill>
                  <a:srgbClr val="000000"/>
                </a:solidFill>
                <a:latin typeface="Courier New" panose="02070309020205020404" pitchFamily="49" charset="0"/>
              </a:rPr>
              <a:t>(a^2+b^2)</a:t>
            </a:r>
          </a:p>
          <a:p>
            <a:r>
              <a:rPr lang="tr-TR" dirty="0">
                <a:solidFill>
                  <a:srgbClr val="000000"/>
                </a:solidFill>
                <a:latin typeface="Courier New" panose="02070309020205020404" pitchFamily="49" charset="0"/>
              </a:rPr>
              <a:t>    y=1;</a:t>
            </a:r>
          </a:p>
          <a:p>
            <a:r>
              <a:rPr lang="tr-TR" dirty="0" err="1">
                <a:solidFill>
                  <a:srgbClr val="0000FF"/>
                </a:solidFill>
                <a:latin typeface="Courier New" panose="02070309020205020404" pitchFamily="49" charset="0"/>
              </a:rPr>
              <a:t>elseif</a:t>
            </a:r>
            <a:r>
              <a:rPr lang="tr-TR" dirty="0">
                <a:solidFill>
                  <a:srgbClr val="000000"/>
                </a:solidFill>
                <a:latin typeface="Courier New" panose="02070309020205020404" pitchFamily="49" charset="0"/>
              </a:rPr>
              <a:t> b==</a:t>
            </a:r>
            <a:r>
              <a:rPr lang="tr-TR" dirty="0" err="1">
                <a:solidFill>
                  <a:srgbClr val="000000"/>
                </a:solidFill>
                <a:latin typeface="Courier New" panose="02070309020205020404" pitchFamily="49" charset="0"/>
              </a:rPr>
              <a:t>sqrt</a:t>
            </a:r>
            <a:r>
              <a:rPr lang="tr-TR" dirty="0">
                <a:solidFill>
                  <a:srgbClr val="000000"/>
                </a:solidFill>
                <a:latin typeface="Courier New" panose="02070309020205020404" pitchFamily="49" charset="0"/>
              </a:rPr>
              <a:t>(a^2+c^2)</a:t>
            </a:r>
          </a:p>
          <a:p>
            <a:r>
              <a:rPr lang="tr-TR" dirty="0">
                <a:solidFill>
                  <a:srgbClr val="000000"/>
                </a:solidFill>
                <a:latin typeface="Courier New" panose="02070309020205020404" pitchFamily="49" charset="0"/>
              </a:rPr>
              <a:t>    y=1;</a:t>
            </a:r>
          </a:p>
          <a:p>
            <a:r>
              <a:rPr lang="tr-TR" dirty="0" err="1">
                <a:solidFill>
                  <a:srgbClr val="0000FF"/>
                </a:solidFill>
                <a:latin typeface="Courier New" panose="02070309020205020404" pitchFamily="49" charset="0"/>
              </a:rPr>
              <a:t>elseif</a:t>
            </a:r>
            <a:r>
              <a:rPr lang="tr-TR" dirty="0">
                <a:solidFill>
                  <a:srgbClr val="000000"/>
                </a:solidFill>
                <a:latin typeface="Courier New" panose="02070309020205020404" pitchFamily="49" charset="0"/>
              </a:rPr>
              <a:t> a==</a:t>
            </a:r>
            <a:r>
              <a:rPr lang="tr-TR" dirty="0" err="1">
                <a:solidFill>
                  <a:srgbClr val="000000"/>
                </a:solidFill>
                <a:latin typeface="Courier New" panose="02070309020205020404" pitchFamily="49" charset="0"/>
              </a:rPr>
              <a:t>sqrt</a:t>
            </a:r>
            <a:r>
              <a:rPr lang="tr-TR" dirty="0">
                <a:solidFill>
                  <a:srgbClr val="000000"/>
                </a:solidFill>
                <a:latin typeface="Courier New" panose="02070309020205020404" pitchFamily="49" charset="0"/>
              </a:rPr>
              <a:t>(b^2+c^2)</a:t>
            </a:r>
          </a:p>
          <a:p>
            <a:r>
              <a:rPr lang="tr-TR" dirty="0">
                <a:solidFill>
                  <a:srgbClr val="000000"/>
                </a:solidFill>
                <a:latin typeface="Courier New" panose="02070309020205020404" pitchFamily="49" charset="0"/>
              </a:rPr>
              <a:t>    y=1;</a:t>
            </a:r>
          </a:p>
          <a:p>
            <a:r>
              <a:rPr lang="tr-TR" dirty="0">
                <a:solidFill>
                  <a:srgbClr val="0000FF"/>
                </a:solidFill>
                <a:latin typeface="Courier New" panose="02070309020205020404" pitchFamily="49" charset="0"/>
              </a:rPr>
              <a:t>else</a:t>
            </a:r>
          </a:p>
          <a:p>
            <a:r>
              <a:rPr lang="tr-TR" dirty="0">
                <a:solidFill>
                  <a:srgbClr val="000000"/>
                </a:solidFill>
                <a:latin typeface="Courier New" panose="02070309020205020404" pitchFamily="49" charset="0"/>
              </a:rPr>
              <a:t>    y=0;</a:t>
            </a:r>
          </a:p>
          <a:p>
            <a:r>
              <a:rPr lang="tr-TR" dirty="0" err="1">
                <a:solidFill>
                  <a:srgbClr val="0000FF"/>
                </a:solidFill>
                <a:latin typeface="Courier New" panose="02070309020205020404" pitchFamily="49" charset="0"/>
              </a:rPr>
              <a:t>end</a:t>
            </a:r>
            <a:endParaRPr lang="tr-TR" dirty="0">
              <a:solidFill>
                <a:srgbClr val="0000FF"/>
              </a:solidFill>
              <a:latin typeface="Courier New" panose="02070309020205020404" pitchFamily="49" charset="0"/>
            </a:endParaRPr>
          </a:p>
          <a:p>
            <a:r>
              <a:rPr lang="tr-TR" dirty="0">
                <a:solidFill>
                  <a:srgbClr val="228B22"/>
                </a:solidFill>
                <a:latin typeface="Courier New" panose="02070309020205020404" pitchFamily="49" charset="0"/>
              </a:rPr>
              <a:t>%veya</a:t>
            </a:r>
          </a:p>
          <a:p>
            <a:r>
              <a:rPr lang="tr-TR" dirty="0" err="1">
                <a:solidFill>
                  <a:srgbClr val="0000FF"/>
                </a:solidFill>
                <a:latin typeface="Courier New" panose="02070309020205020404" pitchFamily="49" charset="0"/>
              </a:rPr>
              <a:t>function</a:t>
            </a:r>
            <a:r>
              <a:rPr lang="tr-TR" dirty="0">
                <a:solidFill>
                  <a:srgbClr val="000000"/>
                </a:solidFill>
                <a:latin typeface="Courier New" panose="02070309020205020404" pitchFamily="49" charset="0"/>
              </a:rPr>
              <a:t> y=</a:t>
            </a:r>
            <a:r>
              <a:rPr lang="tr-TR" dirty="0" err="1">
                <a:solidFill>
                  <a:srgbClr val="000000"/>
                </a:solidFill>
                <a:latin typeface="Courier New" panose="02070309020205020404" pitchFamily="49" charset="0"/>
              </a:rPr>
              <a:t>dikucgenmi</a:t>
            </a:r>
            <a:r>
              <a:rPr lang="tr-TR" dirty="0">
                <a:solidFill>
                  <a:srgbClr val="000000"/>
                </a:solidFill>
                <a:latin typeface="Courier New" panose="02070309020205020404" pitchFamily="49" charset="0"/>
              </a:rPr>
              <a:t>(</a:t>
            </a:r>
            <a:r>
              <a:rPr lang="tr-TR" dirty="0" err="1">
                <a:solidFill>
                  <a:srgbClr val="000000"/>
                </a:solidFill>
                <a:latin typeface="Courier New" panose="02070309020205020404" pitchFamily="49" charset="0"/>
              </a:rPr>
              <a:t>a,b,c</a:t>
            </a:r>
            <a:r>
              <a:rPr lang="tr-TR" dirty="0">
                <a:solidFill>
                  <a:srgbClr val="000000"/>
                </a:solidFill>
                <a:latin typeface="Courier New" panose="02070309020205020404" pitchFamily="49" charset="0"/>
              </a:rPr>
              <a:t>);</a:t>
            </a:r>
          </a:p>
          <a:p>
            <a:r>
              <a:rPr lang="en-US" dirty="0">
                <a:solidFill>
                  <a:srgbClr val="0000FF"/>
                </a:solidFill>
                <a:latin typeface="Courier New" panose="02070309020205020404" pitchFamily="49" charset="0"/>
              </a:rPr>
              <a:t>if</a:t>
            </a:r>
            <a:r>
              <a:rPr lang="en-US" dirty="0">
                <a:solidFill>
                  <a:srgbClr val="000000"/>
                </a:solidFill>
                <a:latin typeface="Courier New" panose="02070309020205020404" pitchFamily="49" charset="0"/>
              </a:rPr>
              <a:t> (c==</a:t>
            </a:r>
            <a:r>
              <a:rPr lang="en-US" dirty="0" err="1">
                <a:solidFill>
                  <a:srgbClr val="000000"/>
                </a:solidFill>
                <a:latin typeface="Courier New" panose="02070309020205020404" pitchFamily="49" charset="0"/>
              </a:rPr>
              <a:t>sqrt</a:t>
            </a:r>
            <a:r>
              <a:rPr lang="en-US" dirty="0">
                <a:solidFill>
                  <a:srgbClr val="000000"/>
                </a:solidFill>
                <a:latin typeface="Courier New" panose="02070309020205020404" pitchFamily="49" charset="0"/>
              </a:rPr>
              <a:t>(a^2+b^2)|| b==</a:t>
            </a:r>
            <a:r>
              <a:rPr lang="en-US" dirty="0" err="1">
                <a:solidFill>
                  <a:srgbClr val="000000"/>
                </a:solidFill>
                <a:latin typeface="Courier New" panose="02070309020205020404" pitchFamily="49" charset="0"/>
              </a:rPr>
              <a:t>sqrt</a:t>
            </a:r>
            <a:r>
              <a:rPr lang="en-US" dirty="0">
                <a:solidFill>
                  <a:srgbClr val="000000"/>
                </a:solidFill>
                <a:latin typeface="Courier New" panose="02070309020205020404" pitchFamily="49" charset="0"/>
              </a:rPr>
              <a:t>(a^2+c^2)||a==</a:t>
            </a:r>
            <a:r>
              <a:rPr lang="en-US" dirty="0" err="1">
                <a:solidFill>
                  <a:srgbClr val="000000"/>
                </a:solidFill>
                <a:latin typeface="Courier New" panose="02070309020205020404" pitchFamily="49" charset="0"/>
              </a:rPr>
              <a:t>sqrt</a:t>
            </a:r>
            <a:r>
              <a:rPr lang="en-US" dirty="0">
                <a:solidFill>
                  <a:srgbClr val="000000"/>
                </a:solidFill>
                <a:latin typeface="Courier New" panose="02070309020205020404" pitchFamily="49" charset="0"/>
              </a:rPr>
              <a:t>(b^2+c^2))</a:t>
            </a:r>
          </a:p>
          <a:p>
            <a:r>
              <a:rPr lang="tr-TR" dirty="0">
                <a:solidFill>
                  <a:srgbClr val="000000"/>
                </a:solidFill>
                <a:latin typeface="Courier New" panose="02070309020205020404" pitchFamily="49" charset="0"/>
              </a:rPr>
              <a:t>    y=1;</a:t>
            </a:r>
          </a:p>
          <a:p>
            <a:r>
              <a:rPr lang="tr-TR" dirty="0">
                <a:solidFill>
                  <a:srgbClr val="0000FF"/>
                </a:solidFill>
                <a:latin typeface="Courier New" panose="02070309020205020404" pitchFamily="49" charset="0"/>
              </a:rPr>
              <a:t>else</a:t>
            </a:r>
          </a:p>
          <a:p>
            <a:r>
              <a:rPr lang="tr-TR" dirty="0">
                <a:solidFill>
                  <a:srgbClr val="000000"/>
                </a:solidFill>
                <a:latin typeface="Courier New" panose="02070309020205020404" pitchFamily="49" charset="0"/>
              </a:rPr>
              <a:t>    y=0;</a:t>
            </a:r>
          </a:p>
          <a:p>
            <a:r>
              <a:rPr lang="tr-TR" dirty="0" err="1">
                <a:solidFill>
                  <a:srgbClr val="0000FF"/>
                </a:solidFill>
                <a:latin typeface="Courier New" panose="02070309020205020404" pitchFamily="49" charset="0"/>
              </a:rPr>
              <a:t>end</a:t>
            </a:r>
            <a:endParaRPr lang="tr-TR" dirty="0">
              <a:solidFill>
                <a:srgbClr val="0000FF"/>
              </a:solidFill>
              <a:latin typeface="Courier New" panose="02070309020205020404" pitchFamily="49" charset="0"/>
            </a:endParaRPr>
          </a:p>
        </p:txBody>
      </p:sp>
    </p:spTree>
    <p:extLst>
      <p:ext uri="{BB962C8B-B14F-4D97-AF65-F5344CB8AC3E}">
        <p14:creationId xmlns:p14="http://schemas.microsoft.com/office/powerpoint/2010/main" val="2258633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072" y="223025"/>
            <a:ext cx="10515600" cy="1102538"/>
          </a:xfrm>
        </p:spPr>
        <p:txBody>
          <a:bodyPr>
            <a:normAutofit/>
          </a:bodyPr>
          <a:lstStyle/>
          <a:p>
            <a:r>
              <a:rPr lang="tr-TR" sz="2400" dirty="0" smtClean="0"/>
              <a:t>Verilen </a:t>
            </a:r>
            <a:r>
              <a:rPr lang="tr-TR" sz="2400" dirty="0"/>
              <a:t>bir değere kadar olan sayıların toplamını bulan </a:t>
            </a:r>
            <a:r>
              <a:rPr lang="tr-TR" sz="2400" dirty="0" err="1"/>
              <a:t>Matlab</a:t>
            </a:r>
            <a:r>
              <a:rPr lang="tr-TR" sz="2400" dirty="0"/>
              <a:t> fonksiyonunu yazınız</a:t>
            </a:r>
          </a:p>
        </p:txBody>
      </p:sp>
      <p:sp>
        <p:nvSpPr>
          <p:cNvPr id="3" name="İçerik Yer Tutucusu 2"/>
          <p:cNvSpPr>
            <a:spLocks noGrp="1"/>
          </p:cNvSpPr>
          <p:nvPr>
            <p:ph idx="1"/>
          </p:nvPr>
        </p:nvSpPr>
        <p:spPr>
          <a:xfrm>
            <a:off x="755072" y="1147143"/>
            <a:ext cx="10515600" cy="5281757"/>
          </a:xfrm>
        </p:spPr>
        <p:txBody>
          <a:bodyPr>
            <a:normAutofit fontScale="77500" lnSpcReduction="20000"/>
          </a:bodyPr>
          <a:lstStyle/>
          <a:p>
            <a:endParaRPr lang="tr-TR" dirty="0"/>
          </a:p>
          <a:p>
            <a:pPr marL="0" indent="0">
              <a:buNone/>
            </a:pPr>
            <a:r>
              <a:rPr lang="tr-TR" dirty="0"/>
              <a:t> %</a:t>
            </a:r>
            <a:r>
              <a:rPr lang="tr-TR" dirty="0" err="1"/>
              <a:t>toplamfonk.m</a:t>
            </a:r>
            <a:r>
              <a:rPr lang="tr-TR" dirty="0"/>
              <a:t> olarak kaydedildi </a:t>
            </a:r>
            <a:endParaRPr lang="tr-TR" dirty="0" smtClean="0"/>
          </a:p>
          <a:p>
            <a:pPr marL="0" indent="0">
              <a:buNone/>
            </a:pPr>
            <a:endParaRPr lang="tr-TR" dirty="0"/>
          </a:p>
          <a:p>
            <a:pPr marL="0" indent="0">
              <a:buNone/>
            </a:pPr>
            <a:r>
              <a:rPr lang="tr-TR" sz="3100" dirty="0" err="1" smtClean="0"/>
              <a:t>function</a:t>
            </a:r>
            <a:r>
              <a:rPr lang="tr-TR" sz="3100" dirty="0" smtClean="0"/>
              <a:t> </a:t>
            </a:r>
            <a:r>
              <a:rPr lang="tr-TR" sz="3100" dirty="0"/>
              <a:t>y=</a:t>
            </a:r>
            <a:r>
              <a:rPr lang="tr-TR" sz="3100" dirty="0" err="1"/>
              <a:t>toplamfonk</a:t>
            </a:r>
            <a:r>
              <a:rPr lang="tr-TR" sz="3100" dirty="0"/>
              <a:t>(a), </a:t>
            </a:r>
          </a:p>
          <a:p>
            <a:pPr marL="0" indent="0">
              <a:buNone/>
            </a:pPr>
            <a:r>
              <a:rPr lang="tr-TR" sz="3100" dirty="0"/>
              <a:t>toplam=0; </a:t>
            </a:r>
          </a:p>
          <a:p>
            <a:pPr marL="0" indent="0">
              <a:buNone/>
            </a:pPr>
            <a:r>
              <a:rPr lang="tr-TR" sz="3100" dirty="0" err="1"/>
              <a:t>for</a:t>
            </a:r>
            <a:r>
              <a:rPr lang="tr-TR" sz="3100" dirty="0"/>
              <a:t> i=1:a, </a:t>
            </a:r>
          </a:p>
          <a:p>
            <a:pPr marL="0" indent="0">
              <a:buNone/>
            </a:pPr>
            <a:r>
              <a:rPr lang="tr-TR" sz="3100" dirty="0"/>
              <a:t>toplam=</a:t>
            </a:r>
            <a:r>
              <a:rPr lang="tr-TR" sz="3100" dirty="0" err="1"/>
              <a:t>toplam+i</a:t>
            </a:r>
            <a:r>
              <a:rPr lang="tr-TR" sz="3100" dirty="0"/>
              <a:t>; </a:t>
            </a:r>
          </a:p>
          <a:p>
            <a:pPr marL="0" indent="0">
              <a:buNone/>
            </a:pPr>
            <a:r>
              <a:rPr lang="tr-TR" sz="3100" dirty="0" err="1"/>
              <a:t>end</a:t>
            </a:r>
            <a:r>
              <a:rPr lang="tr-TR" sz="3100" dirty="0"/>
              <a:t> </a:t>
            </a:r>
          </a:p>
          <a:p>
            <a:pPr marL="0" indent="0">
              <a:buNone/>
            </a:pPr>
            <a:r>
              <a:rPr lang="tr-TR" sz="3100" dirty="0"/>
              <a:t>% </a:t>
            </a:r>
            <a:r>
              <a:rPr lang="tr-TR" sz="3100" dirty="0" err="1"/>
              <a:t>fprintf</a:t>
            </a:r>
            <a:r>
              <a:rPr lang="tr-TR" sz="3100" dirty="0"/>
              <a:t>('</a:t>
            </a:r>
            <a:r>
              <a:rPr lang="tr-TR" sz="3100" dirty="0" err="1"/>
              <a:t>sayilarýn</a:t>
            </a:r>
            <a:r>
              <a:rPr lang="tr-TR" sz="3100" dirty="0"/>
              <a:t> </a:t>
            </a:r>
            <a:r>
              <a:rPr lang="tr-TR" sz="3100" dirty="0" err="1"/>
              <a:t>toplami</a:t>
            </a:r>
            <a:r>
              <a:rPr lang="tr-TR" sz="3100" dirty="0"/>
              <a:t>=%d\n', toplam); </a:t>
            </a:r>
          </a:p>
          <a:p>
            <a:pPr marL="0" indent="0">
              <a:buNone/>
            </a:pPr>
            <a:r>
              <a:rPr lang="tr-TR" sz="3100" dirty="0"/>
              <a:t>toplam </a:t>
            </a:r>
          </a:p>
          <a:p>
            <a:pPr marL="0" indent="0">
              <a:buNone/>
            </a:pPr>
            <a:r>
              <a:rPr lang="tr-TR" sz="3100" dirty="0" err="1" smtClean="0"/>
              <a:t>end</a:t>
            </a:r>
            <a:endParaRPr lang="tr-TR" sz="3100" dirty="0"/>
          </a:p>
          <a:p>
            <a:pPr marL="0" indent="0">
              <a:buNone/>
            </a:pPr>
            <a:endParaRPr lang="tr-TR" dirty="0" smtClean="0"/>
          </a:p>
          <a:p>
            <a:pPr marL="0" indent="0">
              <a:buNone/>
            </a:pPr>
            <a:r>
              <a:rPr lang="tr-TR" dirty="0" smtClean="0"/>
              <a:t>&gt;&gt; </a:t>
            </a:r>
            <a:r>
              <a:rPr lang="tr-TR" dirty="0" err="1" smtClean="0"/>
              <a:t>toplamfonk</a:t>
            </a:r>
            <a:r>
              <a:rPr lang="tr-TR" dirty="0" smtClean="0"/>
              <a:t>(5) </a:t>
            </a:r>
            <a:endParaRPr lang="tr-TR" dirty="0"/>
          </a:p>
          <a:p>
            <a:pPr marL="0" indent="0">
              <a:buNone/>
            </a:pPr>
            <a:r>
              <a:rPr lang="tr-TR" dirty="0" smtClean="0"/>
              <a:t>toplam=15 </a:t>
            </a:r>
            <a:r>
              <a:rPr lang="tr-TR" dirty="0"/>
              <a:t>	</a:t>
            </a:r>
          </a:p>
          <a:p>
            <a:endParaRPr lang="tr-TR" dirty="0"/>
          </a:p>
        </p:txBody>
      </p:sp>
    </p:spTree>
    <p:extLst>
      <p:ext uri="{BB962C8B-B14F-4D97-AF65-F5344CB8AC3E}">
        <p14:creationId xmlns:p14="http://schemas.microsoft.com/office/powerpoint/2010/main" val="1650517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a:t>Girilen iki sayının toplamlarının karesini veren </a:t>
            </a:r>
            <a:r>
              <a:rPr lang="tr-TR" sz="2800" dirty="0" err="1"/>
              <a:t>Matlab</a:t>
            </a:r>
            <a:r>
              <a:rPr lang="tr-TR" sz="2800" dirty="0"/>
              <a:t> fonksiyonunu yazınız.</a:t>
            </a:r>
          </a:p>
        </p:txBody>
      </p:sp>
      <p:sp>
        <p:nvSpPr>
          <p:cNvPr id="3" name="İçerik Yer Tutucusu 2"/>
          <p:cNvSpPr>
            <a:spLocks noGrp="1"/>
          </p:cNvSpPr>
          <p:nvPr>
            <p:ph idx="1"/>
          </p:nvPr>
        </p:nvSpPr>
        <p:spPr>
          <a:xfrm>
            <a:off x="838200" y="1340716"/>
            <a:ext cx="10515600" cy="4351338"/>
          </a:xfrm>
        </p:spPr>
        <p:txBody>
          <a:bodyPr>
            <a:normAutofit fontScale="92500" lnSpcReduction="20000"/>
          </a:bodyPr>
          <a:lstStyle/>
          <a:p>
            <a:endParaRPr lang="tr-TR" dirty="0"/>
          </a:p>
          <a:p>
            <a:pPr marL="0" indent="0">
              <a:buNone/>
            </a:pPr>
            <a:r>
              <a:rPr lang="tr-TR" dirty="0" smtClean="0"/>
              <a:t>%</a:t>
            </a:r>
            <a:r>
              <a:rPr lang="tr-TR" dirty="0" err="1"/>
              <a:t>toplamkare.m</a:t>
            </a:r>
            <a:r>
              <a:rPr lang="tr-TR" dirty="0"/>
              <a:t> olarak kaydedildi </a:t>
            </a:r>
          </a:p>
          <a:p>
            <a:pPr marL="0" indent="0">
              <a:buNone/>
            </a:pPr>
            <a:r>
              <a:rPr lang="tr-TR" dirty="0"/>
              <a:t>%iki </a:t>
            </a:r>
            <a:r>
              <a:rPr lang="tr-TR" dirty="0" err="1"/>
              <a:t>sayinin</a:t>
            </a:r>
            <a:r>
              <a:rPr lang="tr-TR" dirty="0"/>
              <a:t> </a:t>
            </a:r>
            <a:r>
              <a:rPr lang="tr-TR" dirty="0" err="1"/>
              <a:t>toplaminin</a:t>
            </a:r>
            <a:r>
              <a:rPr lang="tr-TR" dirty="0"/>
              <a:t> karesini hesaplayan fonksiyon </a:t>
            </a:r>
          </a:p>
          <a:p>
            <a:pPr marL="0" indent="0">
              <a:buNone/>
            </a:pPr>
            <a:r>
              <a:rPr lang="tr-TR" dirty="0" err="1"/>
              <a:t>function</a:t>
            </a:r>
            <a:r>
              <a:rPr lang="tr-TR" dirty="0"/>
              <a:t> z=</a:t>
            </a:r>
            <a:r>
              <a:rPr lang="tr-TR" dirty="0" err="1"/>
              <a:t>toplamkare</a:t>
            </a:r>
            <a:r>
              <a:rPr lang="tr-TR" dirty="0"/>
              <a:t>(</a:t>
            </a:r>
            <a:r>
              <a:rPr lang="tr-TR" dirty="0" err="1"/>
              <a:t>x,y</a:t>
            </a:r>
            <a:r>
              <a:rPr lang="tr-TR" dirty="0"/>
              <a:t>) </a:t>
            </a:r>
          </a:p>
          <a:p>
            <a:pPr marL="0" indent="0">
              <a:buNone/>
            </a:pPr>
            <a:r>
              <a:rPr lang="tr-TR" dirty="0"/>
              <a:t>toplam=</a:t>
            </a:r>
            <a:r>
              <a:rPr lang="tr-TR" dirty="0" err="1"/>
              <a:t>x+y</a:t>
            </a:r>
            <a:r>
              <a:rPr lang="tr-TR" dirty="0"/>
              <a:t>; </a:t>
            </a:r>
          </a:p>
          <a:p>
            <a:pPr marL="0" indent="0">
              <a:buNone/>
            </a:pPr>
            <a:r>
              <a:rPr lang="tr-TR" dirty="0"/>
              <a:t>z=toplam^2; </a:t>
            </a:r>
          </a:p>
          <a:p>
            <a:pPr marL="0" indent="0">
              <a:buNone/>
            </a:pPr>
            <a:r>
              <a:rPr lang="tr-TR" dirty="0" err="1"/>
              <a:t>end</a:t>
            </a:r>
            <a:r>
              <a:rPr lang="tr-TR" dirty="0"/>
              <a:t> </a:t>
            </a:r>
            <a:endParaRPr lang="tr-TR" dirty="0" smtClean="0"/>
          </a:p>
          <a:p>
            <a:pPr marL="0" indent="0">
              <a:buNone/>
            </a:pPr>
            <a:endParaRPr lang="tr-TR" dirty="0"/>
          </a:p>
          <a:p>
            <a:pPr marL="0" indent="0">
              <a:buNone/>
            </a:pPr>
            <a:r>
              <a:rPr lang="tr-TR" dirty="0"/>
              <a:t>&gt;&gt; </a:t>
            </a:r>
            <a:r>
              <a:rPr lang="tr-TR" dirty="0" err="1"/>
              <a:t>toplamkare</a:t>
            </a:r>
            <a:r>
              <a:rPr lang="tr-TR" dirty="0"/>
              <a:t>(2,3) </a:t>
            </a:r>
          </a:p>
          <a:p>
            <a:pPr marL="0" indent="0">
              <a:buNone/>
            </a:pPr>
            <a:r>
              <a:rPr lang="tr-TR" dirty="0" err="1"/>
              <a:t>ans</a:t>
            </a:r>
            <a:r>
              <a:rPr lang="tr-TR" dirty="0"/>
              <a:t> = 25 </a:t>
            </a:r>
          </a:p>
        </p:txBody>
      </p:sp>
    </p:spTree>
    <p:extLst>
      <p:ext uri="{BB962C8B-B14F-4D97-AF65-F5344CB8AC3E}">
        <p14:creationId xmlns:p14="http://schemas.microsoft.com/office/powerpoint/2010/main" val="2206637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Unvan 1"/>
              <p:cNvSpPr>
                <a:spLocks noGrp="1"/>
              </p:cNvSpPr>
              <p:nvPr>
                <p:ph type="title"/>
              </p:nvPr>
            </p:nvSpPr>
            <p:spPr/>
            <p:txBody>
              <a:bodyPr>
                <a:normAutofit/>
              </a:bodyPr>
              <a:lstStyle/>
              <a:p>
                <a:r>
                  <a:rPr lang="tr-TR" sz="2800" dirty="0" smtClean="0"/>
                  <a:t>Verilen a, b ve c </a:t>
                </a:r>
                <a:r>
                  <a:rPr lang="tr-TR" sz="2800" dirty="0"/>
                  <a:t>değerleri için </a:t>
                </a:r>
                <a14:m>
                  <m:oMath xmlns:m="http://schemas.openxmlformats.org/officeDocument/2006/math">
                    <m:r>
                      <a:rPr lang="tr-TR" sz="2800" b="0" i="1" smtClean="0">
                        <a:latin typeface="Cambria Math" panose="02040503050406030204" pitchFamily="18" charset="0"/>
                      </a:rPr>
                      <m:t>𝑎</m:t>
                    </m:r>
                    <m:sSup>
                      <m:sSupPr>
                        <m:ctrlPr>
                          <a:rPr lang="tr-TR" sz="2800" b="0" i="1" smtClean="0">
                            <a:latin typeface="Cambria Math" panose="02040503050406030204" pitchFamily="18" charset="0"/>
                          </a:rPr>
                        </m:ctrlPr>
                      </m:sSupPr>
                      <m:e>
                        <m:r>
                          <a:rPr lang="tr-TR" sz="2800" b="0" i="1" smtClean="0">
                            <a:latin typeface="Cambria Math" panose="02040503050406030204" pitchFamily="18" charset="0"/>
                          </a:rPr>
                          <m:t>𝑥</m:t>
                        </m:r>
                      </m:e>
                      <m:sup>
                        <m:r>
                          <a:rPr lang="tr-TR" sz="2800" b="0" i="1" smtClean="0">
                            <a:latin typeface="Cambria Math" panose="02040503050406030204" pitchFamily="18" charset="0"/>
                          </a:rPr>
                          <m:t>2</m:t>
                        </m:r>
                      </m:sup>
                    </m:sSup>
                    <m:r>
                      <a:rPr lang="tr-TR" sz="2800" b="0" i="1" smtClean="0">
                        <a:latin typeface="Cambria Math" panose="02040503050406030204" pitchFamily="18" charset="0"/>
                      </a:rPr>
                      <m:t>+</m:t>
                    </m:r>
                    <m:r>
                      <a:rPr lang="tr-TR" sz="2800" b="0" i="1" smtClean="0">
                        <a:latin typeface="Cambria Math" panose="02040503050406030204" pitchFamily="18" charset="0"/>
                      </a:rPr>
                      <m:t>𝑏𝑥</m:t>
                    </m:r>
                    <m:r>
                      <a:rPr lang="tr-TR" sz="2800" b="0" i="1" smtClean="0">
                        <a:latin typeface="Cambria Math" panose="02040503050406030204" pitchFamily="18" charset="0"/>
                      </a:rPr>
                      <m:t>+</m:t>
                    </m:r>
                  </m:oMath>
                </a14:m>
                <a:r>
                  <a:rPr lang="tr-TR" sz="2800" dirty="0" smtClean="0"/>
                  <a:t>c=0 denkleminin </a:t>
                </a:r>
                <a:r>
                  <a:rPr lang="tr-TR" sz="2800" dirty="0"/>
                  <a:t>köklerini bulacak </a:t>
                </a:r>
                <a:r>
                  <a:rPr lang="tr-TR" sz="2800" dirty="0" smtClean="0"/>
                  <a:t>MATLAB </a:t>
                </a:r>
                <a:r>
                  <a:rPr lang="tr-TR" sz="2800" dirty="0"/>
                  <a:t>fonksiyonunu yazınız. </a:t>
                </a:r>
              </a:p>
            </p:txBody>
          </p:sp>
        </mc:Choice>
        <mc:Fallback xmlns="">
          <p:sp>
            <p:nvSpPr>
              <p:cNvPr id="2" name="Unvan 1"/>
              <p:cNvSpPr>
                <a:spLocks noGrp="1" noRot="1" noChangeAspect="1" noMove="1" noResize="1" noEditPoints="1" noAdjustHandles="1" noChangeArrowheads="1" noChangeShapeType="1" noTextEdit="1"/>
              </p:cNvSpPr>
              <p:nvPr>
                <p:ph type="title"/>
              </p:nvPr>
            </p:nvSpPr>
            <p:spPr>
              <a:blipFill>
                <a:blip r:embed="rId2"/>
                <a:stretch>
                  <a:fillRect l="-1217"/>
                </a:stretch>
              </a:blipFill>
            </p:spPr>
            <p:txBody>
              <a:bodyPr/>
              <a:lstStyle/>
              <a:p>
                <a:r>
                  <a:rPr lang="tr-TR">
                    <a:noFill/>
                  </a:rPr>
                  <a:t> </a:t>
                </a:r>
              </a:p>
            </p:txBody>
          </p:sp>
        </mc:Fallback>
      </mc:AlternateContent>
      <p:sp>
        <p:nvSpPr>
          <p:cNvPr id="3" name="İçerik Yer Tutucusu 2"/>
          <p:cNvSpPr>
            <a:spLocks noGrp="1"/>
          </p:cNvSpPr>
          <p:nvPr>
            <p:ph idx="1"/>
          </p:nvPr>
        </p:nvSpPr>
        <p:spPr/>
        <p:txBody>
          <a:bodyPr>
            <a:normAutofit fontScale="85000" lnSpcReduction="20000"/>
          </a:bodyPr>
          <a:lstStyle/>
          <a:p>
            <a:pPr marL="0" indent="0">
              <a:buNone/>
            </a:pPr>
            <a:r>
              <a:rPr lang="tr-TR" dirty="0" err="1"/>
              <a:t>function</a:t>
            </a:r>
            <a:r>
              <a:rPr lang="tr-TR" dirty="0"/>
              <a:t> [x1,x2]=</a:t>
            </a:r>
            <a:r>
              <a:rPr lang="tr-TR" dirty="0" err="1"/>
              <a:t>kokbul</a:t>
            </a:r>
            <a:r>
              <a:rPr lang="tr-TR" dirty="0"/>
              <a:t>(</a:t>
            </a:r>
            <a:r>
              <a:rPr lang="tr-TR" dirty="0" err="1"/>
              <a:t>a,b,c</a:t>
            </a:r>
            <a:r>
              <a:rPr lang="tr-TR" dirty="0"/>
              <a:t>); </a:t>
            </a:r>
          </a:p>
          <a:p>
            <a:pPr marL="0" indent="0">
              <a:buNone/>
            </a:pPr>
            <a:r>
              <a:rPr lang="tr-TR" dirty="0"/>
              <a:t>delta=b^2-4*a*c; </a:t>
            </a:r>
          </a:p>
          <a:p>
            <a:pPr marL="0" indent="0">
              <a:buNone/>
            </a:pPr>
            <a:r>
              <a:rPr lang="tr-TR" dirty="0" err="1"/>
              <a:t>if</a:t>
            </a:r>
            <a:r>
              <a:rPr lang="tr-TR" dirty="0"/>
              <a:t> delta&gt;0 </a:t>
            </a:r>
          </a:p>
          <a:p>
            <a:pPr marL="0" indent="0">
              <a:buNone/>
            </a:pPr>
            <a:r>
              <a:rPr lang="sv-SE" dirty="0"/>
              <a:t>x1=(-b-sqrt(delta))/(2*a);x2=(-b+sqrt(delta))/(2*a); </a:t>
            </a:r>
          </a:p>
          <a:p>
            <a:pPr marL="0" indent="0">
              <a:buNone/>
            </a:pPr>
            <a:r>
              <a:rPr lang="tr-TR" dirty="0" err="1"/>
              <a:t>fprintf</a:t>
            </a:r>
            <a:r>
              <a:rPr lang="tr-TR" dirty="0"/>
              <a:t>('İki reel kök; x1 = %f,x2 = %f\n ',x1,x2); </a:t>
            </a:r>
          </a:p>
          <a:p>
            <a:pPr marL="0" indent="0">
              <a:buNone/>
            </a:pPr>
            <a:r>
              <a:rPr lang="tr-TR" dirty="0" err="1"/>
              <a:t>elseif</a:t>
            </a:r>
            <a:r>
              <a:rPr lang="tr-TR" dirty="0"/>
              <a:t> delta==0 </a:t>
            </a:r>
          </a:p>
          <a:p>
            <a:pPr marL="0" indent="0">
              <a:buNone/>
            </a:pPr>
            <a:r>
              <a:rPr lang="nn-NO" dirty="0"/>
              <a:t>fprintf('Tek kök var; x1 = x2= %f \n ',-b/(2*a)); </a:t>
            </a:r>
          </a:p>
          <a:p>
            <a:pPr marL="0" indent="0">
              <a:buNone/>
            </a:pPr>
            <a:r>
              <a:rPr lang="tr-TR" dirty="0"/>
              <a:t>else </a:t>
            </a:r>
          </a:p>
          <a:p>
            <a:pPr marL="0" indent="0">
              <a:buNone/>
            </a:pPr>
            <a:r>
              <a:rPr lang="tr-TR" dirty="0" err="1"/>
              <a:t>fprintf</a:t>
            </a:r>
            <a:r>
              <a:rPr lang="tr-TR" dirty="0"/>
              <a:t>('Reel kök yoktur\n '); </a:t>
            </a:r>
          </a:p>
          <a:p>
            <a:pPr marL="0" indent="0">
              <a:buNone/>
            </a:pPr>
            <a:r>
              <a:rPr lang="tr-TR" dirty="0" err="1"/>
              <a:t>end</a:t>
            </a:r>
            <a:r>
              <a:rPr lang="tr-TR" dirty="0"/>
              <a:t> </a:t>
            </a:r>
          </a:p>
          <a:p>
            <a:pPr marL="0" indent="0">
              <a:buNone/>
            </a:pPr>
            <a:r>
              <a:rPr lang="tr-TR" dirty="0" err="1"/>
              <a:t>end</a:t>
            </a:r>
            <a:r>
              <a:rPr lang="tr-TR" dirty="0"/>
              <a:t> </a:t>
            </a:r>
          </a:p>
        </p:txBody>
      </p:sp>
    </p:spTree>
    <p:extLst>
      <p:ext uri="{BB962C8B-B14F-4D97-AF65-F5344CB8AC3E}">
        <p14:creationId xmlns:p14="http://schemas.microsoft.com/office/powerpoint/2010/main" val="3997085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1660" y="234663"/>
            <a:ext cx="10515600" cy="1325563"/>
          </a:xfrm>
        </p:spPr>
        <p:txBody>
          <a:bodyPr/>
          <a:lstStyle/>
          <a:p>
            <a:r>
              <a:rPr lang="tr-TR" dirty="0" smtClean="0"/>
              <a:t>Sembolik nesneler: </a:t>
            </a:r>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rotWithShape="1">
          <a:blip r:embed="rId2"/>
          <a:srcRect l="305" t="7550" r="-509" b="5997"/>
          <a:stretch/>
        </p:blipFill>
        <p:spPr>
          <a:xfrm>
            <a:off x="568711" y="1092819"/>
            <a:ext cx="11001497" cy="5304939"/>
          </a:xfrm>
          <a:prstGeom prst="rect">
            <a:avLst/>
          </a:prstGeom>
        </p:spPr>
      </p:pic>
    </p:spTree>
    <p:extLst>
      <p:ext uri="{BB962C8B-B14F-4D97-AF65-F5344CB8AC3E}">
        <p14:creationId xmlns:p14="http://schemas.microsoft.com/office/powerpoint/2010/main" val="715620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l="849" t="9430" r="-849" b="5235"/>
          <a:stretch/>
        </p:blipFill>
        <p:spPr>
          <a:xfrm>
            <a:off x="223024" y="858644"/>
            <a:ext cx="11817814" cy="5452946"/>
          </a:xfrm>
          <a:prstGeom prst="rect">
            <a:avLst/>
          </a:prstGeom>
        </p:spPr>
      </p:pic>
      <p:sp>
        <p:nvSpPr>
          <p:cNvPr id="2" name="Metin kutusu 1"/>
          <p:cNvSpPr txBox="1"/>
          <p:nvPr/>
        </p:nvSpPr>
        <p:spPr>
          <a:xfrm>
            <a:off x="223024" y="334537"/>
            <a:ext cx="3037370" cy="369332"/>
          </a:xfrm>
          <a:prstGeom prst="rect">
            <a:avLst/>
          </a:prstGeom>
          <a:noFill/>
        </p:spPr>
        <p:txBody>
          <a:bodyPr wrap="none" rtlCol="0">
            <a:spAutoFit/>
          </a:bodyPr>
          <a:lstStyle/>
          <a:p>
            <a:r>
              <a:rPr lang="tr-TR" dirty="0" smtClean="0"/>
              <a:t>Sembolik değişken tanımlama:</a:t>
            </a:r>
            <a:endParaRPr lang="tr-TR" dirty="0"/>
          </a:p>
        </p:txBody>
      </p:sp>
    </p:spTree>
    <p:extLst>
      <p:ext uri="{BB962C8B-B14F-4D97-AF65-F5344CB8AC3E}">
        <p14:creationId xmlns:p14="http://schemas.microsoft.com/office/powerpoint/2010/main" val="1735994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t="21164"/>
          <a:stretch/>
        </p:blipFill>
        <p:spPr>
          <a:xfrm>
            <a:off x="218536" y="970155"/>
            <a:ext cx="11665717" cy="5022779"/>
          </a:xfrm>
          <a:prstGeom prst="rect">
            <a:avLst/>
          </a:prstGeom>
        </p:spPr>
      </p:pic>
    </p:spTree>
    <p:extLst>
      <p:ext uri="{BB962C8B-B14F-4D97-AF65-F5344CB8AC3E}">
        <p14:creationId xmlns:p14="http://schemas.microsoft.com/office/powerpoint/2010/main" val="2654983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95746" y="872837"/>
            <a:ext cx="11277600" cy="6580909"/>
          </a:xfrm>
        </p:spPr>
        <p:txBody>
          <a:bodyPr>
            <a:normAutofit/>
          </a:bodyPr>
          <a:lstStyle/>
          <a:p>
            <a:pPr algn="just"/>
            <a:r>
              <a:rPr lang="tr-TR" sz="2800" dirty="0"/>
              <a:t>Matematikte basit bir fonksiyon f(x), her x değeriyle tek bir sayıyı ilişkilendirir. Fonksiyon, genellikle x cinsinden matematiksel bir ifade olan formda ifade edilebilir. İfadede bir x (giriş) değeri değiştirildiğinde bir y (çıktı) değeri elde edilir. Birçok fonksiyon MATLAB içinde yerleşik işlevler olarak programlanmıştır ve matematiksel ifadelerde basitçe isimlerini bir bağımsız değişkenle yazarak kullanılabilir;  örnekler, sin (x), cos (x), </a:t>
            </a:r>
            <a:r>
              <a:rPr lang="tr-TR" sz="2800" dirty="0" err="1"/>
              <a:t>sqrt</a:t>
            </a:r>
            <a:r>
              <a:rPr lang="tr-TR" sz="2800" dirty="0"/>
              <a:t> (x) ve </a:t>
            </a:r>
            <a:r>
              <a:rPr lang="tr-TR" sz="2800" dirty="0" err="1"/>
              <a:t>exp</a:t>
            </a:r>
            <a:r>
              <a:rPr lang="tr-TR" sz="2800" dirty="0"/>
              <a:t> (x). Sıklıkla, bilgisayar programlarında yerleşik olmayan fonksiyonların değerini hesaplama ihtiyacı vardır. Bir fonksiyon ifadesi basit olduğunda ve yalnızca bir kez hesaplanması gerektiğinde, programın bir parçası olarak yazılabilir. Bununla birlikte, bir fonksiyonun farklı bağımsız değişken değerleri için birçok kez değerlendirilmesi gerektiğinde, "kullanıcı tanımlı" bir fonksiyon oluşturmak uygundur. Kullanıcı tanımlı bir fonksiyon oluşturulduktan (kaydedildikten) sonra, aynı yerleşik fonksiyonlar gibi kullanılabilir.</a:t>
            </a:r>
          </a:p>
          <a:p>
            <a:endParaRPr lang="tr-TR" dirty="0"/>
          </a:p>
        </p:txBody>
      </p:sp>
    </p:spTree>
    <p:extLst>
      <p:ext uri="{BB962C8B-B14F-4D97-AF65-F5344CB8AC3E}">
        <p14:creationId xmlns:p14="http://schemas.microsoft.com/office/powerpoint/2010/main" val="1577375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l="490" t="26485" r="-490" b="-7879"/>
          <a:stretch/>
        </p:blipFill>
        <p:spPr>
          <a:xfrm>
            <a:off x="813272" y="1595966"/>
            <a:ext cx="11378728" cy="3570755"/>
          </a:xfrm>
          <a:prstGeom prst="rect">
            <a:avLst/>
          </a:prstGeom>
        </p:spPr>
      </p:pic>
      <p:sp>
        <p:nvSpPr>
          <p:cNvPr id="2" name="Metin kutusu 1"/>
          <p:cNvSpPr txBox="1"/>
          <p:nvPr/>
        </p:nvSpPr>
        <p:spPr>
          <a:xfrm>
            <a:off x="1103971" y="1226634"/>
            <a:ext cx="2762423" cy="369332"/>
          </a:xfrm>
          <a:prstGeom prst="rect">
            <a:avLst/>
          </a:prstGeom>
          <a:noFill/>
        </p:spPr>
        <p:txBody>
          <a:bodyPr wrap="none" rtlCol="0">
            <a:spAutoFit/>
          </a:bodyPr>
          <a:lstStyle/>
          <a:p>
            <a:r>
              <a:rPr lang="tr-TR" dirty="0" smtClean="0"/>
              <a:t>Sembolik matris oluşturma:</a:t>
            </a:r>
            <a:endParaRPr lang="tr-TR" dirty="0"/>
          </a:p>
        </p:txBody>
      </p:sp>
    </p:spTree>
    <p:extLst>
      <p:ext uri="{BB962C8B-B14F-4D97-AF65-F5344CB8AC3E}">
        <p14:creationId xmlns:p14="http://schemas.microsoft.com/office/powerpoint/2010/main" val="588684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5636" y="457200"/>
            <a:ext cx="10938164" cy="6234545"/>
          </a:xfrm>
        </p:spPr>
        <p:txBody>
          <a:bodyPr>
            <a:normAutofit/>
          </a:bodyPr>
          <a:lstStyle/>
          <a:p>
            <a:pPr marL="0" indent="0">
              <a:buNone/>
            </a:pPr>
            <a:r>
              <a:rPr lang="tr-TR" sz="2000" dirty="0" err="1" smtClean="0">
                <a:latin typeface="Times New Roman" panose="02020603050405020304" pitchFamily="18" charset="0"/>
                <a:cs typeface="Times New Roman" panose="02020603050405020304" pitchFamily="18" charset="0"/>
              </a:rPr>
              <a:t>syms</a:t>
            </a:r>
            <a:r>
              <a:rPr lang="tr-TR" sz="2000" dirty="0" smtClean="0">
                <a:latin typeface="Times New Roman" panose="02020603050405020304" pitchFamily="18" charset="0"/>
                <a:cs typeface="Times New Roman" panose="02020603050405020304" pitchFamily="18" charset="0"/>
              </a:rPr>
              <a:t> x y t a b Bu sembolik değişkenler kullanılarak farklı sembolik değişkenler (fonksiyonlar) tanımlansın.</a:t>
            </a:r>
          </a:p>
          <a:p>
            <a:pPr marL="0" indent="0">
              <a:buNone/>
            </a:pPr>
            <a:r>
              <a:rPr lang="tr-TR" sz="2000" dirty="0" smtClean="0">
                <a:latin typeface="Times New Roman" panose="02020603050405020304" pitchFamily="18" charset="0"/>
                <a:cs typeface="Times New Roman" panose="02020603050405020304" pitchFamily="18" charset="0"/>
              </a:rPr>
              <a:t>f=</a:t>
            </a:r>
            <a:r>
              <a:rPr lang="tr-TR" sz="2000" dirty="0" err="1" smtClean="0">
                <a:latin typeface="Times New Roman" panose="02020603050405020304" pitchFamily="18" charset="0"/>
                <a:cs typeface="Times New Roman" panose="02020603050405020304" pitchFamily="18" charset="0"/>
              </a:rPr>
              <a:t>exp</a:t>
            </a:r>
            <a:r>
              <a:rPr lang="tr-TR" sz="2000" dirty="0" smtClean="0">
                <a:latin typeface="Times New Roman" panose="02020603050405020304" pitchFamily="18" charset="0"/>
                <a:cs typeface="Times New Roman" panose="02020603050405020304" pitchFamily="18" charset="0"/>
              </a:rPr>
              <a:t>(-x^2/2) </a:t>
            </a:r>
          </a:p>
          <a:p>
            <a:pPr marL="0" indent="0">
              <a:buNone/>
            </a:pPr>
            <a:r>
              <a:rPr lang="tr-TR" sz="2000" dirty="0" smtClean="0">
                <a:latin typeface="Times New Roman" panose="02020603050405020304" pitchFamily="18" charset="0"/>
                <a:cs typeface="Times New Roman" panose="02020603050405020304" pitchFamily="18" charset="0"/>
              </a:rPr>
              <a:t>g=sin(y) </a:t>
            </a:r>
          </a:p>
          <a:p>
            <a:pPr marL="0" indent="0">
              <a:buNone/>
            </a:pPr>
            <a:r>
              <a:rPr lang="tr-TR" sz="2000" dirty="0" smtClean="0">
                <a:latin typeface="Times New Roman" panose="02020603050405020304" pitchFamily="18" charset="0"/>
                <a:cs typeface="Times New Roman" panose="02020603050405020304" pitchFamily="18" charset="0"/>
              </a:rPr>
              <a:t>h=(a^2+b^2)/2 </a:t>
            </a:r>
          </a:p>
          <a:p>
            <a:pPr marL="0" indent="0">
              <a:buNone/>
            </a:pPr>
            <a:r>
              <a:rPr lang="tr-TR" sz="2000" dirty="0" smtClean="0">
                <a:latin typeface="Times New Roman" panose="02020603050405020304" pitchFamily="18" charset="0"/>
                <a:cs typeface="Times New Roman" panose="02020603050405020304" pitchFamily="18" charset="0"/>
              </a:rPr>
              <a:t>Sembolik olarak tanımlanmış ifadelerin türevler </a:t>
            </a:r>
            <a:r>
              <a:rPr lang="tr-TR" sz="2000" dirty="0" err="1" smtClean="0">
                <a:latin typeface="Times New Roman" panose="02020603050405020304" pitchFamily="18" charset="0"/>
                <a:cs typeface="Times New Roman" panose="02020603050405020304" pitchFamily="18" charset="0"/>
              </a:rPr>
              <a:t>diff</a:t>
            </a:r>
            <a:r>
              <a:rPr lang="tr-TR" sz="2000" dirty="0" smtClean="0">
                <a:latin typeface="Times New Roman" panose="02020603050405020304" pitchFamily="18" charset="0"/>
                <a:cs typeface="Times New Roman" panose="02020603050405020304" pitchFamily="18" charset="0"/>
              </a:rPr>
              <a:t> komutu kullanılarak aldırılabilir. Genel kullanımı, </a:t>
            </a:r>
            <a:r>
              <a:rPr lang="tr-TR" sz="2000" dirty="0" err="1" smtClean="0">
                <a:latin typeface="Times New Roman" panose="02020603050405020304" pitchFamily="18" charset="0"/>
                <a:cs typeface="Times New Roman" panose="02020603050405020304" pitchFamily="18" charset="0"/>
              </a:rPr>
              <a:t>diff</a:t>
            </a:r>
            <a:r>
              <a:rPr lang="tr-TR" sz="2000" dirty="0" smtClean="0">
                <a:latin typeface="Times New Roman" panose="02020603050405020304" pitchFamily="18" charset="0"/>
                <a:cs typeface="Times New Roman" panose="02020603050405020304" pitchFamily="18" charset="0"/>
              </a:rPr>
              <a:t>(ifade) biçimindedir.</a:t>
            </a:r>
          </a:p>
          <a:p>
            <a:pPr marL="0" indent="0">
              <a:buNone/>
            </a:pPr>
            <a:r>
              <a:rPr lang="fr-FR" sz="2000" dirty="0" err="1" smtClean="0">
                <a:latin typeface="Times New Roman" panose="02020603050405020304" pitchFamily="18" charset="0"/>
                <a:cs typeface="Times New Roman" panose="02020603050405020304" pitchFamily="18" charset="0"/>
              </a:rPr>
              <a:t>diff</a:t>
            </a:r>
            <a:r>
              <a:rPr lang="fr-FR" sz="2000" dirty="0" smtClean="0">
                <a:latin typeface="Times New Roman" panose="02020603050405020304" pitchFamily="18" charset="0"/>
                <a:cs typeface="Times New Roman" panose="02020603050405020304" pitchFamily="18" charset="0"/>
              </a:rPr>
              <a:t>(f) </a:t>
            </a:r>
            <a:endParaRPr lang="tr-TR" sz="2000" dirty="0" smtClean="0">
              <a:latin typeface="Times New Roman" panose="02020603050405020304" pitchFamily="18" charset="0"/>
              <a:cs typeface="Times New Roman" panose="02020603050405020304" pitchFamily="18" charset="0"/>
            </a:endParaRPr>
          </a:p>
          <a:p>
            <a:pPr marL="0" indent="0">
              <a:buNone/>
            </a:pPr>
            <a:r>
              <a:rPr lang="fr-FR" sz="2000" dirty="0" err="1" smtClean="0">
                <a:latin typeface="Times New Roman" panose="02020603050405020304" pitchFamily="18" charset="0"/>
                <a:cs typeface="Times New Roman" panose="02020603050405020304" pitchFamily="18" charset="0"/>
              </a:rPr>
              <a:t>diff</a:t>
            </a:r>
            <a:r>
              <a:rPr lang="fr-FR" sz="2000" dirty="0" smtClean="0">
                <a:latin typeface="Times New Roman" panose="02020603050405020304" pitchFamily="18" charset="0"/>
                <a:cs typeface="Times New Roman" panose="02020603050405020304" pitchFamily="18" charset="0"/>
              </a:rPr>
              <a:t>(g) </a:t>
            </a:r>
            <a:endParaRPr lang="tr-TR" sz="2000" dirty="0" smtClean="0">
              <a:latin typeface="Times New Roman" panose="02020603050405020304" pitchFamily="18" charset="0"/>
              <a:cs typeface="Times New Roman" panose="02020603050405020304" pitchFamily="18" charset="0"/>
            </a:endParaRPr>
          </a:p>
          <a:p>
            <a:pPr marL="0" indent="0">
              <a:buNone/>
            </a:pPr>
            <a:r>
              <a:rPr lang="fr-FR" sz="2000" dirty="0" smtClean="0">
                <a:latin typeface="Times New Roman" panose="02020603050405020304" pitchFamily="18" charset="0"/>
                <a:cs typeface="Times New Roman" panose="02020603050405020304" pitchFamily="18" charset="0"/>
              </a:rPr>
              <a:t>ans = cos(y) </a:t>
            </a:r>
            <a:endParaRPr lang="tr-TR" sz="2000" dirty="0" smtClean="0">
              <a:latin typeface="Times New Roman" panose="02020603050405020304" pitchFamily="18" charset="0"/>
              <a:cs typeface="Times New Roman" panose="02020603050405020304" pitchFamily="18" charset="0"/>
            </a:endParaRPr>
          </a:p>
          <a:p>
            <a:pPr marL="0" indent="0">
              <a:buNone/>
            </a:pPr>
            <a:r>
              <a:rPr lang="tr-TR" sz="2000" dirty="0" err="1" smtClean="0">
                <a:latin typeface="Times New Roman" panose="02020603050405020304" pitchFamily="18" charset="0"/>
                <a:cs typeface="Times New Roman" panose="02020603050405020304" pitchFamily="18" charset="0"/>
              </a:rPr>
              <a:t>diff</a:t>
            </a:r>
            <a:r>
              <a:rPr lang="tr-TR" sz="2000" dirty="0" smtClean="0">
                <a:latin typeface="Times New Roman" panose="02020603050405020304" pitchFamily="18" charset="0"/>
                <a:cs typeface="Times New Roman" panose="02020603050405020304" pitchFamily="18" charset="0"/>
              </a:rPr>
              <a:t>(h) (burada iki değişken olduğundan ilk olarak birinci değişkene göre türev alır) </a:t>
            </a:r>
          </a:p>
          <a:p>
            <a:pPr marL="0" indent="0">
              <a:buNone/>
            </a:pPr>
            <a:r>
              <a:rPr lang="tr-TR" sz="2000" dirty="0" err="1" smtClean="0">
                <a:latin typeface="Times New Roman" panose="02020603050405020304" pitchFamily="18" charset="0"/>
                <a:cs typeface="Times New Roman" panose="02020603050405020304" pitchFamily="18" charset="0"/>
              </a:rPr>
              <a:t>ans</a:t>
            </a:r>
            <a:r>
              <a:rPr lang="tr-TR" sz="2000" dirty="0" smtClean="0">
                <a:latin typeface="Times New Roman" panose="02020603050405020304" pitchFamily="18" charset="0"/>
                <a:cs typeface="Times New Roman" panose="02020603050405020304" pitchFamily="18" charset="0"/>
              </a:rPr>
              <a:t> = b </a:t>
            </a:r>
          </a:p>
          <a:p>
            <a:pPr marL="0" indent="0">
              <a:buNone/>
            </a:pPr>
            <a:r>
              <a:rPr lang="tr-TR" sz="2000" dirty="0" err="1" smtClean="0">
                <a:latin typeface="Times New Roman" panose="02020603050405020304" pitchFamily="18" charset="0"/>
                <a:cs typeface="Times New Roman" panose="02020603050405020304" pitchFamily="18" charset="0"/>
              </a:rPr>
              <a:t>diff</a:t>
            </a:r>
            <a:r>
              <a:rPr lang="tr-TR" sz="2000" dirty="0" smtClean="0">
                <a:latin typeface="Times New Roman" panose="02020603050405020304" pitchFamily="18" charset="0"/>
                <a:cs typeface="Times New Roman" panose="02020603050405020304" pitchFamily="18" charset="0"/>
              </a:rPr>
              <a:t>(</a:t>
            </a:r>
            <a:r>
              <a:rPr lang="tr-TR" sz="2000" dirty="0" err="1" smtClean="0">
                <a:latin typeface="Times New Roman" panose="02020603050405020304" pitchFamily="18" charset="0"/>
                <a:cs typeface="Times New Roman" panose="02020603050405020304" pitchFamily="18" charset="0"/>
              </a:rPr>
              <a:t>h,a</a:t>
            </a:r>
            <a:r>
              <a:rPr lang="tr-TR" sz="2000" dirty="0" smtClean="0">
                <a:latin typeface="Times New Roman" panose="02020603050405020304" pitchFamily="18" charset="0"/>
                <a:cs typeface="Times New Roman" panose="02020603050405020304" pitchFamily="18" charset="0"/>
              </a:rPr>
              <a:t>) (hangi değişkene göre türev alacağı bu şekilde söylenebilir) </a:t>
            </a:r>
          </a:p>
          <a:p>
            <a:pPr marL="0" indent="0">
              <a:buNone/>
            </a:pPr>
            <a:r>
              <a:rPr lang="tr-TR" sz="2000" dirty="0" err="1" smtClean="0">
                <a:latin typeface="Times New Roman" panose="02020603050405020304" pitchFamily="18" charset="0"/>
                <a:cs typeface="Times New Roman" panose="02020603050405020304" pitchFamily="18" charset="0"/>
              </a:rPr>
              <a:t>ans</a:t>
            </a:r>
            <a:r>
              <a:rPr lang="tr-TR" sz="2000" dirty="0" smtClean="0">
                <a:latin typeface="Times New Roman" panose="02020603050405020304" pitchFamily="18" charset="0"/>
                <a:cs typeface="Times New Roman" panose="02020603050405020304" pitchFamily="18" charset="0"/>
              </a:rPr>
              <a:t> = a</a:t>
            </a:r>
          </a:p>
        </p:txBody>
      </p:sp>
    </p:spTree>
    <p:extLst>
      <p:ext uri="{BB962C8B-B14F-4D97-AF65-F5344CB8AC3E}">
        <p14:creationId xmlns:p14="http://schemas.microsoft.com/office/powerpoint/2010/main" val="3063698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1946" y="606425"/>
            <a:ext cx="10515600" cy="4351338"/>
          </a:xfrm>
        </p:spPr>
        <p:txBody>
          <a:bodyPr/>
          <a:lstStyle/>
          <a:p>
            <a:pPr marL="0" indent="0">
              <a:buNone/>
            </a:pPr>
            <a:r>
              <a:rPr lang="tr-TR" dirty="0" smtClean="0"/>
              <a:t>Yüksek dereceli türevler için, </a:t>
            </a:r>
            <a:r>
              <a:rPr lang="tr-TR" dirty="0" err="1" smtClean="0"/>
              <a:t>diff</a:t>
            </a:r>
            <a:r>
              <a:rPr lang="tr-TR" dirty="0" smtClean="0"/>
              <a:t>(</a:t>
            </a:r>
            <a:r>
              <a:rPr lang="tr-TR" dirty="0" err="1" smtClean="0"/>
              <a:t>ifade,türevin</a:t>
            </a:r>
            <a:r>
              <a:rPr lang="tr-TR" dirty="0" smtClean="0"/>
              <a:t> derecesi) komutu kullanılır. </a:t>
            </a:r>
          </a:p>
          <a:p>
            <a:pPr marL="0" indent="0">
              <a:buNone/>
            </a:pPr>
            <a:r>
              <a:rPr lang="fr-FR" dirty="0" err="1" smtClean="0"/>
              <a:t>diff</a:t>
            </a:r>
            <a:r>
              <a:rPr lang="fr-FR" dirty="0" smtClean="0"/>
              <a:t>(f,2) ans = x^2/</a:t>
            </a:r>
            <a:r>
              <a:rPr lang="fr-FR" dirty="0" err="1" smtClean="0"/>
              <a:t>exp</a:t>
            </a:r>
            <a:r>
              <a:rPr lang="fr-FR" dirty="0" smtClean="0"/>
              <a:t>(x^2/2) - 1/</a:t>
            </a:r>
            <a:r>
              <a:rPr lang="fr-FR" dirty="0" err="1" smtClean="0"/>
              <a:t>exp</a:t>
            </a:r>
            <a:r>
              <a:rPr lang="fr-FR" dirty="0" smtClean="0"/>
              <a:t>(x^2/2) </a:t>
            </a:r>
            <a:r>
              <a:rPr lang="fr-FR" dirty="0" err="1" smtClean="0"/>
              <a:t>diff</a:t>
            </a:r>
            <a:r>
              <a:rPr lang="fr-FR" dirty="0" smtClean="0"/>
              <a:t>(g,2) ans =  sin(y)</a:t>
            </a:r>
            <a:endParaRPr lang="tr-TR" dirty="0"/>
          </a:p>
        </p:txBody>
      </p:sp>
    </p:spTree>
    <p:extLst>
      <p:ext uri="{BB962C8B-B14F-4D97-AF65-F5344CB8AC3E}">
        <p14:creationId xmlns:p14="http://schemas.microsoft.com/office/powerpoint/2010/main" val="2910709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4385" y="253613"/>
            <a:ext cx="10515600" cy="1325563"/>
          </a:xfrm>
        </p:spPr>
        <p:txBody>
          <a:bodyPr/>
          <a:lstStyle/>
          <a:p>
            <a:r>
              <a:rPr lang="tr-TR" dirty="0" smtClean="0"/>
              <a:t>Çeşitli komutlar:</a:t>
            </a:r>
            <a:endParaRPr lang="tr-TR" dirty="0"/>
          </a:p>
        </p:txBody>
      </p:sp>
      <p:pic>
        <p:nvPicPr>
          <p:cNvPr id="4" name="İçerik Yer Tutucusu 3"/>
          <p:cNvPicPr>
            <a:picLocks noGrp="1" noChangeAspect="1"/>
          </p:cNvPicPr>
          <p:nvPr>
            <p:ph idx="1"/>
          </p:nvPr>
        </p:nvPicPr>
        <p:blipFill rotWithShape="1">
          <a:blip r:embed="rId2"/>
          <a:srcRect t="13550"/>
          <a:stretch/>
        </p:blipFill>
        <p:spPr>
          <a:xfrm>
            <a:off x="285849" y="1405053"/>
            <a:ext cx="11781950" cy="5820937"/>
          </a:xfrm>
          <a:prstGeom prst="rect">
            <a:avLst/>
          </a:prstGeom>
        </p:spPr>
      </p:pic>
    </p:spTree>
    <p:extLst>
      <p:ext uri="{BB962C8B-B14F-4D97-AF65-F5344CB8AC3E}">
        <p14:creationId xmlns:p14="http://schemas.microsoft.com/office/powerpoint/2010/main" val="1764518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t="11497"/>
          <a:stretch/>
        </p:blipFill>
        <p:spPr>
          <a:xfrm>
            <a:off x="89262" y="680224"/>
            <a:ext cx="10716945" cy="6066263"/>
          </a:xfrm>
          <a:prstGeom prst="rect">
            <a:avLst/>
          </a:prstGeom>
        </p:spPr>
      </p:pic>
    </p:spTree>
    <p:extLst>
      <p:ext uri="{BB962C8B-B14F-4D97-AF65-F5344CB8AC3E}">
        <p14:creationId xmlns:p14="http://schemas.microsoft.com/office/powerpoint/2010/main" val="3424397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t="15653"/>
          <a:stretch/>
        </p:blipFill>
        <p:spPr>
          <a:xfrm>
            <a:off x="426184" y="858643"/>
            <a:ext cx="10283379" cy="5531542"/>
          </a:xfrm>
          <a:prstGeom prst="rect">
            <a:avLst/>
          </a:prstGeom>
        </p:spPr>
      </p:pic>
    </p:spTree>
    <p:extLst>
      <p:ext uri="{BB962C8B-B14F-4D97-AF65-F5344CB8AC3E}">
        <p14:creationId xmlns:p14="http://schemas.microsoft.com/office/powerpoint/2010/main" val="130199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t="16650"/>
          <a:stretch/>
        </p:blipFill>
        <p:spPr>
          <a:xfrm>
            <a:off x="274092" y="1215483"/>
            <a:ext cx="10008549" cy="5476262"/>
          </a:xfrm>
          <a:prstGeom prst="rect">
            <a:avLst/>
          </a:prstGeom>
        </p:spPr>
      </p:pic>
      <p:sp>
        <p:nvSpPr>
          <p:cNvPr id="2" name="Metin kutusu 1"/>
          <p:cNvSpPr txBox="1"/>
          <p:nvPr/>
        </p:nvSpPr>
        <p:spPr>
          <a:xfrm>
            <a:off x="591015" y="846151"/>
            <a:ext cx="1871538" cy="369332"/>
          </a:xfrm>
          <a:prstGeom prst="rect">
            <a:avLst/>
          </a:prstGeom>
          <a:noFill/>
        </p:spPr>
        <p:txBody>
          <a:bodyPr wrap="none" rtlCol="0">
            <a:spAutoFit/>
          </a:bodyPr>
          <a:lstStyle/>
          <a:p>
            <a:r>
              <a:rPr lang="tr-TR" dirty="0" err="1" smtClean="0"/>
              <a:t>Simplify</a:t>
            </a:r>
            <a:r>
              <a:rPr lang="tr-TR" dirty="0" smtClean="0"/>
              <a:t> ve </a:t>
            </a:r>
            <a:r>
              <a:rPr lang="tr-TR" dirty="0" err="1" smtClean="0"/>
              <a:t>simple</a:t>
            </a:r>
            <a:endParaRPr lang="tr-TR" dirty="0"/>
          </a:p>
        </p:txBody>
      </p:sp>
    </p:spTree>
    <p:extLst>
      <p:ext uri="{BB962C8B-B14F-4D97-AF65-F5344CB8AC3E}">
        <p14:creationId xmlns:p14="http://schemas.microsoft.com/office/powerpoint/2010/main" val="2097608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t="16106"/>
          <a:stretch/>
        </p:blipFill>
        <p:spPr>
          <a:xfrm>
            <a:off x="452879" y="1255183"/>
            <a:ext cx="9658912" cy="5727769"/>
          </a:xfrm>
          <a:prstGeom prst="rect">
            <a:avLst/>
          </a:prstGeom>
        </p:spPr>
      </p:pic>
      <p:sp>
        <p:nvSpPr>
          <p:cNvPr id="2" name="Metin kutusu 1"/>
          <p:cNvSpPr txBox="1"/>
          <p:nvPr/>
        </p:nvSpPr>
        <p:spPr>
          <a:xfrm>
            <a:off x="735980" y="1070517"/>
            <a:ext cx="749436" cy="369332"/>
          </a:xfrm>
          <a:prstGeom prst="rect">
            <a:avLst/>
          </a:prstGeom>
          <a:noFill/>
        </p:spPr>
        <p:txBody>
          <a:bodyPr wrap="none" rtlCol="0">
            <a:spAutoFit/>
          </a:bodyPr>
          <a:lstStyle/>
          <a:p>
            <a:r>
              <a:rPr lang="tr-TR" dirty="0" err="1" smtClean="0"/>
              <a:t>Pretty</a:t>
            </a:r>
            <a:endParaRPr lang="tr-TR" dirty="0"/>
          </a:p>
        </p:txBody>
      </p:sp>
    </p:spTree>
    <p:extLst>
      <p:ext uri="{BB962C8B-B14F-4D97-AF65-F5344CB8AC3E}">
        <p14:creationId xmlns:p14="http://schemas.microsoft.com/office/powerpoint/2010/main" val="130707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t="11187"/>
          <a:stretch/>
        </p:blipFill>
        <p:spPr>
          <a:xfrm>
            <a:off x="0" y="791736"/>
            <a:ext cx="11603506" cy="5727672"/>
          </a:xfrm>
          <a:prstGeom prst="rect">
            <a:avLst/>
          </a:prstGeom>
        </p:spPr>
      </p:pic>
    </p:spTree>
    <p:extLst>
      <p:ext uri="{BB962C8B-B14F-4D97-AF65-F5344CB8AC3E}">
        <p14:creationId xmlns:p14="http://schemas.microsoft.com/office/powerpoint/2010/main" val="2887846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Unvan 1"/>
              <p:cNvSpPr>
                <a:spLocks noGrp="1"/>
              </p:cNvSpPr>
              <p:nvPr>
                <p:ph type="title"/>
              </p:nvPr>
            </p:nvSpPr>
            <p:spPr/>
            <p:txBody>
              <a:bodyPr>
                <a:normAutofit/>
              </a:bodyPr>
              <a:lstStyle/>
              <a:p>
                <a:r>
                  <a:rPr lang="tr-TR" sz="2800" dirty="0" smtClean="0"/>
                  <a:t>Eğer verilen sembolik ifadelerde değişkene değer verilmek istenirse “</a:t>
                </a:r>
                <a:r>
                  <a:rPr lang="tr-TR" sz="2800" dirty="0" err="1" smtClean="0"/>
                  <a:t>subs</a:t>
                </a:r>
                <a:r>
                  <a:rPr lang="tr-TR" sz="2800" dirty="0" smtClean="0"/>
                  <a:t>” komutu kullanılabilir. </a:t>
                </a:r>
                <a:br>
                  <a:rPr lang="tr-TR" sz="2800" dirty="0" smtClean="0"/>
                </a:br>
                <a14:m>
                  <m:oMath xmlns:m="http://schemas.openxmlformats.org/officeDocument/2006/math">
                    <m:r>
                      <m:rPr>
                        <m:nor/>
                      </m:rPr>
                      <a:rPr lang="fr-FR" sz="2800" dirty="0" smtClean="0"/>
                      <m:t>f</m:t>
                    </m:r>
                    <m:r>
                      <m:rPr>
                        <m:nor/>
                      </m:rPr>
                      <a:rPr lang="fr-FR" sz="2800" dirty="0" smtClean="0"/>
                      <m:t>=</m:t>
                    </m:r>
                    <m:sSup>
                      <m:sSupPr>
                        <m:ctrlPr>
                          <a:rPr lang="fr-FR" sz="2800" i="1" dirty="0" smtClean="0">
                            <a:latin typeface="Cambria Math" panose="02040503050406030204" pitchFamily="18" charset="0"/>
                          </a:rPr>
                        </m:ctrlPr>
                      </m:sSupPr>
                      <m:e>
                        <m:r>
                          <a:rPr lang="tr-TR" sz="2800" b="0" i="1" dirty="0" smtClean="0">
                            <a:latin typeface="Cambria Math" panose="02040503050406030204" pitchFamily="18" charset="0"/>
                          </a:rPr>
                          <m:t>𝑥</m:t>
                        </m:r>
                      </m:e>
                      <m:sup>
                        <m:r>
                          <a:rPr lang="tr-TR" sz="2800" b="0" i="1" dirty="0" smtClean="0">
                            <a:latin typeface="Cambria Math" panose="02040503050406030204" pitchFamily="18" charset="0"/>
                          </a:rPr>
                          <m:t>2</m:t>
                        </m:r>
                      </m:sup>
                    </m:sSup>
                    <m:r>
                      <m:rPr>
                        <m:nor/>
                      </m:rPr>
                      <a:rPr lang="fr-FR" sz="2800" dirty="0" smtClean="0"/>
                      <m:t>+5</m:t>
                    </m:r>
                    <m:r>
                      <m:rPr>
                        <m:nor/>
                      </m:rPr>
                      <a:rPr lang="fr-FR" sz="2800" dirty="0" smtClean="0"/>
                      <m:t>x</m:t>
                    </m:r>
                    <m:r>
                      <m:rPr>
                        <m:nor/>
                      </m:rPr>
                      <a:rPr lang="fr-FR" sz="2800" dirty="0" smtClean="0"/>
                      <m:t>−2 </m:t>
                    </m:r>
                  </m:oMath>
                </a14:m>
                <a:r>
                  <a:rPr lang="tr-TR" sz="2800" dirty="0" smtClean="0"/>
                  <a:t> fonksiyonunu x=5 teki değeri</a:t>
                </a:r>
                <a:endParaRPr lang="tr-TR" sz="2800" dirty="0"/>
              </a:p>
            </p:txBody>
          </p:sp>
        </mc:Choice>
        <mc:Fallback xmlns="">
          <p:sp>
            <p:nvSpPr>
              <p:cNvPr id="2" name="Unvan 1"/>
              <p:cNvSpPr>
                <a:spLocks noGrp="1" noRot="1" noChangeAspect="1" noMove="1" noResize="1" noEditPoints="1" noAdjustHandles="1" noChangeArrowheads="1" noChangeShapeType="1" noTextEdit="1"/>
              </p:cNvSpPr>
              <p:nvPr>
                <p:ph type="title"/>
              </p:nvPr>
            </p:nvSpPr>
            <p:spPr>
              <a:blipFill>
                <a:blip r:embed="rId2"/>
                <a:stretch>
                  <a:fillRect l="-1217" t="-4608" b="-10599"/>
                </a:stretch>
              </a:blipFill>
            </p:spPr>
            <p:txBody>
              <a:bodyPr/>
              <a:lstStyle/>
              <a:p>
                <a:r>
                  <a:rPr lang="tr-TR">
                    <a:noFill/>
                  </a:rPr>
                  <a:t> </a:t>
                </a:r>
              </a:p>
            </p:txBody>
          </p:sp>
        </mc:Fallback>
      </mc:AlternateContent>
      <p:sp>
        <p:nvSpPr>
          <p:cNvPr id="3" name="İçerik Yer Tutucusu 2"/>
          <p:cNvSpPr>
            <a:spLocks noGrp="1"/>
          </p:cNvSpPr>
          <p:nvPr>
            <p:ph idx="1"/>
          </p:nvPr>
        </p:nvSpPr>
        <p:spPr>
          <a:xfrm>
            <a:off x="949037" y="2102716"/>
            <a:ext cx="10515600" cy="4351338"/>
          </a:xfrm>
        </p:spPr>
        <p:txBody>
          <a:bodyPr/>
          <a:lstStyle/>
          <a:p>
            <a:pPr marL="0" indent="0">
              <a:buNone/>
            </a:pPr>
            <a:r>
              <a:rPr lang="fr-FR" dirty="0" err="1" smtClean="0"/>
              <a:t>syms</a:t>
            </a:r>
            <a:r>
              <a:rPr lang="fr-FR" dirty="0" smtClean="0"/>
              <a:t> x </a:t>
            </a:r>
            <a:endParaRPr lang="tr-TR" dirty="0" smtClean="0"/>
          </a:p>
          <a:p>
            <a:pPr marL="0" indent="0">
              <a:buNone/>
            </a:pPr>
            <a:r>
              <a:rPr lang="fr-FR" dirty="0" smtClean="0"/>
              <a:t>f=x^2+5*x-2 </a:t>
            </a:r>
            <a:endParaRPr lang="tr-TR" dirty="0" smtClean="0"/>
          </a:p>
          <a:p>
            <a:pPr marL="0" indent="0">
              <a:buNone/>
            </a:pPr>
            <a:r>
              <a:rPr lang="fr-FR" dirty="0" err="1" smtClean="0"/>
              <a:t>subs</a:t>
            </a:r>
            <a:r>
              <a:rPr lang="fr-FR" dirty="0" smtClean="0"/>
              <a:t>(f,5) </a:t>
            </a:r>
            <a:endParaRPr lang="tr-TR" dirty="0" smtClean="0"/>
          </a:p>
          <a:p>
            <a:pPr marL="0" indent="0">
              <a:buNone/>
            </a:pPr>
            <a:r>
              <a:rPr lang="fr-FR" dirty="0" smtClean="0"/>
              <a:t>ans = 48 </a:t>
            </a:r>
            <a:endParaRPr lang="tr-TR" dirty="0"/>
          </a:p>
        </p:txBody>
      </p:sp>
    </p:spTree>
    <p:extLst>
      <p:ext uri="{BB962C8B-B14F-4D97-AF65-F5344CB8AC3E}">
        <p14:creationId xmlns:p14="http://schemas.microsoft.com/office/powerpoint/2010/main" val="3013572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269241" y="177248"/>
            <a:ext cx="11118273" cy="5143139"/>
          </a:xfrm>
          <a:prstGeom prst="rect">
            <a:avLst/>
          </a:prstGeom>
        </p:spPr>
        <p:txBody>
          <a:bodyPr wrap="square">
            <a:spAutoFit/>
          </a:bodyPr>
          <a:lstStyle/>
          <a:p>
            <a:pPr>
              <a:lnSpc>
                <a:spcPct val="107000"/>
              </a:lnSpc>
              <a:spcAft>
                <a:spcPts val="800"/>
              </a:spcAft>
            </a:pPr>
            <a:r>
              <a:rPr lang="tr-TR" sz="2800" dirty="0">
                <a:latin typeface="Calibri" panose="020F0502020204030204" pitchFamily="34" charset="0"/>
                <a:ea typeface="Calibri" panose="020F0502020204030204" pitchFamily="34" charset="0"/>
                <a:cs typeface="Times New Roman" panose="02020603050405020304" pitchFamily="18" charset="0"/>
              </a:rPr>
              <a:t>Kullanıcı tanımlı bir fonksiyon kullanıcı tarafından oluşturulan, bir fonksiyon dosyası olarak kaydedilen ve daha sonra yerleşik bir fonksiyon gibi kullanılan bir MATLAB programıdır. Fonksiyon, basit tek bir matematiksel ifade veya karmaşık ve karmaşık bir dizi hesaplama olabilir. Çoğu durumda, aslında bir bilgisayar programı içindeki bir alt programdır. Bir fonksiyon dosyasının temel özelliği, bir girdi ve çıktıya sahip olmasıdır. Bu, fonksiyon dosyasındaki hesaplamaların girdi verileri kullanılarak gerçekleştirildiği ve hesaplamaların sonuçlarının çıktı tarafından fonksiyon dosyasından dışarı aktarıldığı anlamına gelir. Giriş ve çıkış bir veya birkaç değişken olabilir ve her biri </a:t>
            </a:r>
            <a:r>
              <a:rPr lang="tr-TR" sz="2800" dirty="0" err="1">
                <a:latin typeface="Calibri" panose="020F0502020204030204" pitchFamily="34" charset="0"/>
                <a:ea typeface="Calibri" panose="020F0502020204030204" pitchFamily="34" charset="0"/>
                <a:cs typeface="Times New Roman" panose="02020603050405020304" pitchFamily="18" charset="0"/>
              </a:rPr>
              <a:t>skaler</a:t>
            </a:r>
            <a:r>
              <a:rPr lang="tr-TR" sz="2800" dirty="0">
                <a:latin typeface="Calibri" panose="020F0502020204030204" pitchFamily="34" charset="0"/>
                <a:ea typeface="Calibri" panose="020F0502020204030204" pitchFamily="34" charset="0"/>
                <a:cs typeface="Times New Roman" panose="02020603050405020304" pitchFamily="18" charset="0"/>
              </a:rPr>
              <a:t>, vektör veya herhangi bir boyutta bir dizi olabilir. Şematik olarak, bir fonksiyon dosyası şu şekilde gösterilebilir:</a:t>
            </a:r>
          </a:p>
        </p:txBody>
      </p:sp>
      <p:grpSp>
        <p:nvGrpSpPr>
          <p:cNvPr id="14" name="Tuval 1"/>
          <p:cNvGrpSpPr/>
          <p:nvPr/>
        </p:nvGrpSpPr>
        <p:grpSpPr>
          <a:xfrm>
            <a:off x="3136726" y="5347855"/>
            <a:ext cx="6616873" cy="1273764"/>
            <a:chOff x="0" y="0"/>
            <a:chExt cx="4588949" cy="654685"/>
          </a:xfrm>
        </p:grpSpPr>
        <p:sp>
          <p:nvSpPr>
            <p:cNvPr id="15" name="Dikdörtgen 14"/>
            <p:cNvSpPr/>
            <p:nvPr/>
          </p:nvSpPr>
          <p:spPr>
            <a:xfrm>
              <a:off x="0" y="0"/>
              <a:ext cx="4588510" cy="654685"/>
            </a:xfrm>
            <a:prstGeom prst="rect">
              <a:avLst/>
            </a:prstGeom>
          </p:spPr>
        </p:sp>
        <p:cxnSp>
          <p:nvCxnSpPr>
            <p:cNvPr id="16" name="Düz Ok Bağlayıcısı 15"/>
            <p:cNvCxnSpPr/>
            <p:nvPr/>
          </p:nvCxnSpPr>
          <p:spPr>
            <a:xfrm>
              <a:off x="483674" y="340799"/>
              <a:ext cx="9429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Dikdörtgen 16"/>
            <p:cNvSpPr/>
            <p:nvPr/>
          </p:nvSpPr>
          <p:spPr>
            <a:xfrm>
              <a:off x="1426649" y="35560"/>
              <a:ext cx="1676400" cy="619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sz="1600" dirty="0">
                  <a:effectLst/>
                  <a:ea typeface="Calibri" panose="020F0502020204030204" pitchFamily="34" charset="0"/>
                  <a:cs typeface="Times New Roman" panose="02020603050405020304" pitchFamily="18" charset="0"/>
                </a:rPr>
                <a:t>Fonksiyon Dosyası</a:t>
              </a:r>
            </a:p>
          </p:txBody>
        </p:sp>
        <p:cxnSp>
          <p:nvCxnSpPr>
            <p:cNvPr id="18" name="Düz Ok Bağlayıcısı 17"/>
            <p:cNvCxnSpPr/>
            <p:nvPr/>
          </p:nvCxnSpPr>
          <p:spPr>
            <a:xfrm>
              <a:off x="3103049" y="340799"/>
              <a:ext cx="9620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Metin Kutusu 7"/>
            <p:cNvSpPr txBox="1"/>
            <p:nvPr/>
          </p:nvSpPr>
          <p:spPr>
            <a:xfrm>
              <a:off x="35999" y="169349"/>
              <a:ext cx="523875" cy="29527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tr-TR" dirty="0">
                  <a:effectLst/>
                  <a:ea typeface="Calibri" panose="020F0502020204030204" pitchFamily="34" charset="0"/>
                  <a:cs typeface="Times New Roman" panose="02020603050405020304" pitchFamily="18" charset="0"/>
                </a:rPr>
                <a:t>Girdi</a:t>
              </a:r>
            </a:p>
          </p:txBody>
        </p:sp>
        <p:sp>
          <p:nvSpPr>
            <p:cNvPr id="20" name="Metin Kutusu 7"/>
            <p:cNvSpPr txBox="1"/>
            <p:nvPr/>
          </p:nvSpPr>
          <p:spPr>
            <a:xfrm>
              <a:off x="4065074" y="169349"/>
              <a:ext cx="523875" cy="29527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tr-TR" sz="1600" dirty="0">
                  <a:effectLst/>
                  <a:latin typeface="Times New Roman" panose="02020603050405020304" pitchFamily="18" charset="0"/>
                  <a:ea typeface="Calibri" panose="020F0502020204030204" pitchFamily="34" charset="0"/>
                </a:rPr>
                <a:t>Çıktı</a:t>
              </a:r>
              <a:endParaRPr lang="tr-TR" sz="16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806220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91114" y="0"/>
            <a:ext cx="11128192" cy="6594764"/>
          </a:xfrm>
          <a:prstGeom prst="rect">
            <a:avLst/>
          </a:prstGeom>
        </p:spPr>
      </p:pic>
    </p:spTree>
    <p:extLst>
      <p:ext uri="{BB962C8B-B14F-4D97-AF65-F5344CB8AC3E}">
        <p14:creationId xmlns:p14="http://schemas.microsoft.com/office/powerpoint/2010/main" val="4205307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859827" y="191677"/>
                <a:ext cx="10515600" cy="4351338"/>
              </a:xfrm>
            </p:spPr>
            <p:txBody>
              <a:bodyPr/>
              <a:lstStyle/>
              <a:p>
                <a:pPr marL="0" indent="0">
                  <a:buNone/>
                </a:pPr>
                <a:r>
                  <a:rPr lang="tr-TR" dirty="0" smtClean="0"/>
                  <a:t>Verilen bir denklemin köklerini bulmak içinde sembolik değişkenlerden yararlanılabilir. Bunun için kullanılacak komut, “</a:t>
                </a:r>
                <a:r>
                  <a:rPr lang="tr-TR" dirty="0" err="1" smtClean="0"/>
                  <a:t>solve</a:t>
                </a:r>
                <a:r>
                  <a:rPr lang="tr-TR" dirty="0" smtClean="0"/>
                  <a:t>” komutudur. </a:t>
                </a:r>
              </a:p>
              <a:p>
                <a:pPr marL="0" indent="0">
                  <a:buNone/>
                </a:pPr>
                <a:endParaRPr lang="tr-TR" dirty="0" smtClean="0"/>
              </a:p>
              <a:p>
                <a:pPr marL="0" indent="0">
                  <a:buNone/>
                </a:pPr>
                <a:r>
                  <a:rPr lang="tr-TR" dirty="0" smtClean="0"/>
                  <a:t>Örnek: </a:t>
                </a:r>
                <a14:m>
                  <m:oMath xmlns:m="http://schemas.openxmlformats.org/officeDocument/2006/math">
                    <m:sSup>
                      <m:sSupPr>
                        <m:ctrlPr>
                          <a:rPr lang="tr-TR" i="1" smtClean="0">
                            <a:latin typeface="Cambria Math" panose="02040503050406030204" pitchFamily="18" charset="0"/>
                          </a:rPr>
                        </m:ctrlPr>
                      </m:sSupPr>
                      <m:e>
                        <m:r>
                          <a:rPr lang="tr-TR" b="0" i="1" smtClean="0">
                            <a:latin typeface="Cambria Math" panose="02040503050406030204" pitchFamily="18" charset="0"/>
                          </a:rPr>
                          <m:t>𝑥</m:t>
                        </m:r>
                      </m:e>
                      <m:sup>
                        <m:r>
                          <a:rPr lang="tr-TR" b="0" i="1" smtClean="0">
                            <a:latin typeface="Cambria Math" panose="02040503050406030204" pitchFamily="18" charset="0"/>
                          </a:rPr>
                          <m:t>2</m:t>
                        </m:r>
                      </m:sup>
                    </m:sSup>
                    <m:r>
                      <a:rPr lang="tr-TR" b="0" i="1" smtClean="0">
                        <a:latin typeface="Cambria Math" panose="02040503050406030204" pitchFamily="18" charset="0"/>
                      </a:rPr>
                      <m:t>−6</m:t>
                    </m:r>
                    <m:r>
                      <a:rPr lang="tr-TR" b="0" i="1" smtClean="0">
                        <a:latin typeface="Cambria Math" panose="02040503050406030204" pitchFamily="18" charset="0"/>
                      </a:rPr>
                      <m:t>𝑥</m:t>
                    </m:r>
                    <m:r>
                      <a:rPr lang="tr-TR" b="0" i="1" smtClean="0">
                        <a:latin typeface="Cambria Math" panose="02040503050406030204" pitchFamily="18" charset="0"/>
                      </a:rPr>
                      <m:t>+5=0</m:t>
                    </m:r>
                  </m:oMath>
                </a14:m>
                <a:r>
                  <a:rPr lang="tr-TR" dirty="0" smtClean="0"/>
                  <a:t> biçiminde verilen denklemin kökünü bulmak için, </a:t>
                </a:r>
              </a:p>
              <a:p>
                <a:pPr marL="0" indent="0">
                  <a:buNone/>
                </a:pPr>
                <a:r>
                  <a:rPr lang="tr-TR" dirty="0" err="1" smtClean="0"/>
                  <a:t>solve</a:t>
                </a:r>
                <a:r>
                  <a:rPr lang="tr-TR" dirty="0" smtClean="0"/>
                  <a:t>('x^2-6*x+5=0') komutu kullanılabilir. </a:t>
                </a:r>
              </a:p>
              <a:p>
                <a:pPr marL="0" indent="0">
                  <a:buNone/>
                </a:pPr>
                <a:r>
                  <a:rPr lang="tr-TR" dirty="0" err="1" smtClean="0"/>
                  <a:t>ans</a:t>
                </a:r>
                <a:r>
                  <a:rPr lang="tr-TR" dirty="0" smtClean="0"/>
                  <a:t> = 1   5 </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859827" y="191677"/>
                <a:ext cx="10515600" cy="4351338"/>
              </a:xfrm>
              <a:blipFill>
                <a:blip r:embed="rId2"/>
                <a:stretch>
                  <a:fillRect l="-1159" t="-2241" r="-232"/>
                </a:stretch>
              </a:blipFill>
            </p:spPr>
            <p:txBody>
              <a:bodyPr/>
              <a:lstStyle/>
              <a:p>
                <a:r>
                  <a:rPr lang="tr-TR">
                    <a:noFill/>
                  </a:rPr>
                  <a:t> </a:t>
                </a:r>
              </a:p>
            </p:txBody>
          </p:sp>
        </mc:Fallback>
      </mc:AlternateContent>
      <p:sp>
        <p:nvSpPr>
          <p:cNvPr id="4" name="Dikdörtgen 3"/>
          <p:cNvSpPr/>
          <p:nvPr/>
        </p:nvSpPr>
        <p:spPr>
          <a:xfrm>
            <a:off x="859827" y="3835383"/>
            <a:ext cx="11118273" cy="461665"/>
          </a:xfrm>
          <a:prstGeom prst="rect">
            <a:avLst/>
          </a:prstGeom>
        </p:spPr>
        <p:txBody>
          <a:bodyPr wrap="square">
            <a:spAutoFit/>
          </a:bodyPr>
          <a:lstStyle/>
          <a:p>
            <a:r>
              <a:rPr lang="tr-TR" sz="2400" dirty="0" smtClean="0"/>
              <a:t>İki bilinmeyenli denklemlerde çözüm için yine </a:t>
            </a:r>
            <a:r>
              <a:rPr lang="tr-TR" sz="2400" dirty="0" err="1" smtClean="0"/>
              <a:t>solve</a:t>
            </a:r>
            <a:r>
              <a:rPr lang="tr-TR" sz="2400" dirty="0" smtClean="0"/>
              <a:t> komutu kullanılabilir.</a:t>
            </a:r>
            <a:endParaRPr lang="tr-TR" sz="2400" dirty="0"/>
          </a:p>
        </p:txBody>
      </p:sp>
      <p:sp>
        <p:nvSpPr>
          <p:cNvPr id="5" name="Dikdörtgen 4"/>
          <p:cNvSpPr/>
          <p:nvPr/>
        </p:nvSpPr>
        <p:spPr>
          <a:xfrm>
            <a:off x="721425" y="5712817"/>
            <a:ext cx="4907690" cy="830997"/>
          </a:xfrm>
          <a:prstGeom prst="rect">
            <a:avLst/>
          </a:prstGeom>
        </p:spPr>
        <p:txBody>
          <a:bodyPr wrap="none">
            <a:spAutoFit/>
          </a:bodyPr>
          <a:lstStyle/>
          <a:p>
            <a:r>
              <a:rPr lang="es-ES" sz="2400" dirty="0" smtClean="0"/>
              <a:t>[xc,yc] = solve('2*x+4*y=8','x+3*y=4') </a:t>
            </a:r>
            <a:endParaRPr lang="tr-TR" sz="2400" dirty="0" smtClean="0"/>
          </a:p>
          <a:p>
            <a:r>
              <a:rPr lang="es-ES" sz="2400" dirty="0" smtClean="0"/>
              <a:t>xc = 4 yc = 0 </a:t>
            </a:r>
            <a:endParaRPr lang="tr-TR" sz="2400" dirty="0"/>
          </a:p>
        </p:txBody>
      </p:sp>
      <p:sp>
        <p:nvSpPr>
          <p:cNvPr id="6" name="Metin kutusu 5"/>
          <p:cNvSpPr txBox="1"/>
          <p:nvPr/>
        </p:nvSpPr>
        <p:spPr>
          <a:xfrm>
            <a:off x="859827" y="4407369"/>
            <a:ext cx="1231427" cy="830997"/>
          </a:xfrm>
          <a:prstGeom prst="rect">
            <a:avLst/>
          </a:prstGeom>
          <a:noFill/>
        </p:spPr>
        <p:txBody>
          <a:bodyPr wrap="none" rtlCol="0">
            <a:spAutoFit/>
          </a:bodyPr>
          <a:lstStyle/>
          <a:p>
            <a:r>
              <a:rPr lang="tr-TR" sz="2400" dirty="0" smtClean="0"/>
              <a:t>2x+4y=8</a:t>
            </a:r>
          </a:p>
          <a:p>
            <a:r>
              <a:rPr lang="tr-TR" sz="2400" dirty="0" smtClean="0"/>
              <a:t>x+3y=4</a:t>
            </a:r>
            <a:endParaRPr lang="tr-TR" sz="2400" dirty="0"/>
          </a:p>
        </p:txBody>
      </p:sp>
      <p:sp>
        <p:nvSpPr>
          <p:cNvPr id="7" name="Dikdörtgen 6"/>
          <p:cNvSpPr/>
          <p:nvPr/>
        </p:nvSpPr>
        <p:spPr>
          <a:xfrm>
            <a:off x="2091254" y="4751250"/>
            <a:ext cx="8877137" cy="461665"/>
          </a:xfrm>
          <a:prstGeom prst="rect">
            <a:avLst/>
          </a:prstGeom>
        </p:spPr>
        <p:txBody>
          <a:bodyPr wrap="square">
            <a:spAutoFit/>
          </a:bodyPr>
          <a:lstStyle/>
          <a:p>
            <a:r>
              <a:rPr lang="tr-TR" sz="2400" dirty="0" smtClean="0"/>
              <a:t>biçiminde verilen denklem sistemini çözecek </a:t>
            </a:r>
            <a:r>
              <a:rPr lang="tr-TR" sz="2400" dirty="0" err="1" smtClean="0"/>
              <a:t>Matlab</a:t>
            </a:r>
            <a:r>
              <a:rPr lang="tr-TR" sz="2400" dirty="0" smtClean="0"/>
              <a:t> komutu:</a:t>
            </a:r>
            <a:endParaRPr lang="tr-TR" sz="2400" dirty="0"/>
          </a:p>
        </p:txBody>
      </p:sp>
    </p:spTree>
    <p:extLst>
      <p:ext uri="{BB962C8B-B14F-4D97-AF65-F5344CB8AC3E}">
        <p14:creationId xmlns:p14="http://schemas.microsoft.com/office/powerpoint/2010/main" val="4257147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t="19179"/>
          <a:stretch/>
        </p:blipFill>
        <p:spPr>
          <a:xfrm>
            <a:off x="100361" y="468352"/>
            <a:ext cx="9695520" cy="5498239"/>
          </a:xfrm>
          <a:prstGeom prst="rect">
            <a:avLst/>
          </a:prstGeom>
        </p:spPr>
      </p:pic>
    </p:spTree>
    <p:extLst>
      <p:ext uri="{BB962C8B-B14F-4D97-AF65-F5344CB8AC3E}">
        <p14:creationId xmlns:p14="http://schemas.microsoft.com/office/powerpoint/2010/main" val="3247009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Diferansiyel Denklem Çözme</a:t>
            </a:r>
            <a:endParaRPr lang="tr-TR" dirty="0"/>
          </a:p>
        </p:txBody>
      </p:sp>
      <p:sp>
        <p:nvSpPr>
          <p:cNvPr id="3" name="İçerik Yer Tutucusu 2"/>
          <p:cNvSpPr>
            <a:spLocks noGrp="1"/>
          </p:cNvSpPr>
          <p:nvPr>
            <p:ph idx="1"/>
          </p:nvPr>
        </p:nvSpPr>
        <p:spPr>
          <a:xfrm>
            <a:off x="713509" y="1437698"/>
            <a:ext cx="10515600" cy="4351338"/>
          </a:xfrm>
        </p:spPr>
        <p:txBody>
          <a:bodyPr>
            <a:normAutofit fontScale="92500"/>
          </a:bodyPr>
          <a:lstStyle/>
          <a:p>
            <a:r>
              <a:rPr lang="tr-TR" dirty="0" smtClean="0"/>
              <a:t>S = </a:t>
            </a:r>
            <a:r>
              <a:rPr lang="tr-TR" dirty="0" err="1" smtClean="0"/>
              <a:t>dsolve</a:t>
            </a:r>
            <a:r>
              <a:rPr lang="tr-TR" dirty="0" smtClean="0"/>
              <a:t>(</a:t>
            </a:r>
            <a:r>
              <a:rPr lang="tr-TR" dirty="0" err="1" smtClean="0"/>
              <a:t>eqn</a:t>
            </a:r>
            <a:r>
              <a:rPr lang="tr-TR" dirty="0" smtClean="0"/>
              <a:t>) </a:t>
            </a:r>
          </a:p>
          <a:p>
            <a:pPr marL="0" indent="0">
              <a:buNone/>
            </a:pPr>
            <a:r>
              <a:rPr lang="tr-TR" dirty="0" err="1" smtClean="0"/>
              <a:t>eqn</a:t>
            </a:r>
            <a:r>
              <a:rPr lang="tr-TR" dirty="0" smtClean="0"/>
              <a:t> ile </a:t>
            </a:r>
            <a:r>
              <a:rPr lang="tr-TR" dirty="0" err="1" smtClean="0"/>
              <a:t>belirtilenadi</a:t>
            </a:r>
            <a:r>
              <a:rPr lang="tr-TR" dirty="0" smtClean="0"/>
              <a:t> </a:t>
            </a:r>
            <a:r>
              <a:rPr lang="tr-TR" dirty="0" err="1" smtClean="0"/>
              <a:t>diferensiyel</a:t>
            </a:r>
            <a:r>
              <a:rPr lang="tr-TR" dirty="0" smtClean="0"/>
              <a:t> denklemi çözer.</a:t>
            </a:r>
          </a:p>
          <a:p>
            <a:r>
              <a:rPr lang="tr-TR" dirty="0" smtClean="0"/>
              <a:t>S = </a:t>
            </a:r>
            <a:r>
              <a:rPr lang="tr-TR" dirty="0" err="1" smtClean="0"/>
              <a:t>dsolve</a:t>
            </a:r>
            <a:r>
              <a:rPr lang="tr-TR" dirty="0" smtClean="0"/>
              <a:t>(</a:t>
            </a:r>
            <a:r>
              <a:rPr lang="tr-TR" dirty="0" err="1" smtClean="0"/>
              <a:t>eqn,cond</a:t>
            </a:r>
            <a:r>
              <a:rPr lang="tr-TR" dirty="0" smtClean="0"/>
              <a:t>)</a:t>
            </a:r>
          </a:p>
          <a:p>
            <a:pPr marL="0" indent="0">
              <a:buNone/>
            </a:pPr>
            <a:r>
              <a:rPr lang="tr-TR" dirty="0" smtClean="0"/>
              <a:t> </a:t>
            </a:r>
            <a:r>
              <a:rPr lang="tr-TR" dirty="0" err="1" smtClean="0"/>
              <a:t>cond</a:t>
            </a:r>
            <a:r>
              <a:rPr lang="tr-TR" dirty="0" smtClean="0"/>
              <a:t> ile verilen başlangıç veya sınır şartları altında, </a:t>
            </a:r>
            <a:r>
              <a:rPr lang="tr-TR" dirty="0" err="1" smtClean="0"/>
              <a:t>eqn</a:t>
            </a:r>
            <a:r>
              <a:rPr lang="tr-TR" dirty="0" smtClean="0"/>
              <a:t> denklemini çözer.</a:t>
            </a:r>
          </a:p>
          <a:p>
            <a:r>
              <a:rPr lang="tr-TR" dirty="0" smtClean="0"/>
              <a:t>[y1,...,</a:t>
            </a:r>
            <a:r>
              <a:rPr lang="tr-TR" dirty="0" err="1" smtClean="0"/>
              <a:t>yN</a:t>
            </a:r>
            <a:r>
              <a:rPr lang="tr-TR" dirty="0" smtClean="0"/>
              <a:t>] = </a:t>
            </a:r>
            <a:r>
              <a:rPr lang="tr-TR" dirty="0" err="1" smtClean="0"/>
              <a:t>dsolve</a:t>
            </a:r>
            <a:r>
              <a:rPr lang="tr-TR" dirty="0" smtClean="0"/>
              <a:t>(</a:t>
            </a:r>
            <a:r>
              <a:rPr lang="tr-TR" dirty="0" err="1" smtClean="0"/>
              <a:t>eqns</a:t>
            </a:r>
            <a:r>
              <a:rPr lang="tr-TR" dirty="0" smtClean="0"/>
              <a:t>)</a:t>
            </a:r>
          </a:p>
          <a:p>
            <a:pPr marL="0" indent="0">
              <a:buNone/>
            </a:pPr>
            <a:r>
              <a:rPr lang="tr-TR" dirty="0" err="1" smtClean="0"/>
              <a:t>eqns</a:t>
            </a:r>
            <a:r>
              <a:rPr lang="tr-TR" dirty="0" smtClean="0"/>
              <a:t> ile belirtilen adi </a:t>
            </a:r>
            <a:r>
              <a:rPr lang="tr-TR" dirty="0" err="1" smtClean="0"/>
              <a:t>diferensiyel</a:t>
            </a:r>
            <a:r>
              <a:rPr lang="tr-TR" dirty="0" smtClean="0"/>
              <a:t> denklem sistemlerini çözer.</a:t>
            </a:r>
          </a:p>
          <a:p>
            <a:r>
              <a:rPr lang="tr-TR" dirty="0" smtClean="0"/>
              <a:t>[y1,...,</a:t>
            </a:r>
            <a:r>
              <a:rPr lang="tr-TR" dirty="0" err="1" smtClean="0"/>
              <a:t>yN</a:t>
            </a:r>
            <a:r>
              <a:rPr lang="tr-TR" dirty="0" smtClean="0"/>
              <a:t>] = </a:t>
            </a:r>
            <a:r>
              <a:rPr lang="tr-TR" dirty="0" err="1" smtClean="0"/>
              <a:t>dsolve</a:t>
            </a:r>
            <a:r>
              <a:rPr lang="tr-TR" dirty="0" smtClean="0"/>
              <a:t>(</a:t>
            </a:r>
            <a:r>
              <a:rPr lang="tr-TR" dirty="0" err="1" smtClean="0"/>
              <a:t>eqns,conds</a:t>
            </a:r>
            <a:r>
              <a:rPr lang="tr-TR" dirty="0" smtClean="0"/>
              <a:t>)</a:t>
            </a:r>
          </a:p>
          <a:p>
            <a:pPr marL="0" indent="0">
              <a:buNone/>
            </a:pPr>
            <a:r>
              <a:rPr lang="tr-TR" dirty="0" err="1" smtClean="0"/>
              <a:t>conds</a:t>
            </a:r>
            <a:r>
              <a:rPr lang="tr-TR" dirty="0" smtClean="0"/>
              <a:t> ile verilen başlangıç veya sınır şartları altında, </a:t>
            </a:r>
            <a:r>
              <a:rPr lang="tr-TR" dirty="0" err="1" smtClean="0"/>
              <a:t>eqns</a:t>
            </a:r>
            <a:r>
              <a:rPr lang="tr-TR" dirty="0" smtClean="0"/>
              <a:t> denklem sistemini çözer.</a:t>
            </a:r>
          </a:p>
          <a:p>
            <a:endParaRPr lang="tr-TR" dirty="0"/>
          </a:p>
        </p:txBody>
      </p:sp>
    </p:spTree>
    <p:extLst>
      <p:ext uri="{BB962C8B-B14F-4D97-AF65-F5344CB8AC3E}">
        <p14:creationId xmlns:p14="http://schemas.microsoft.com/office/powerpoint/2010/main" val="2310212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l="584" t="16413" r="-584" b="4500"/>
          <a:stretch/>
        </p:blipFill>
        <p:spPr>
          <a:xfrm>
            <a:off x="0" y="591015"/>
            <a:ext cx="11459453" cy="5095093"/>
          </a:xfrm>
          <a:prstGeom prst="rect">
            <a:avLst/>
          </a:prstGeom>
        </p:spPr>
      </p:pic>
    </p:spTree>
    <p:extLst>
      <p:ext uri="{BB962C8B-B14F-4D97-AF65-F5344CB8AC3E}">
        <p14:creationId xmlns:p14="http://schemas.microsoft.com/office/powerpoint/2010/main" val="491329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14477" y="135370"/>
            <a:ext cx="11563685" cy="6514812"/>
          </a:xfrm>
          <a:prstGeom prst="rect">
            <a:avLst/>
          </a:prstGeom>
        </p:spPr>
      </p:pic>
    </p:spTree>
    <p:extLst>
      <p:ext uri="{BB962C8B-B14F-4D97-AF65-F5344CB8AC3E}">
        <p14:creationId xmlns:p14="http://schemas.microsoft.com/office/powerpoint/2010/main" val="2013147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99489" y="277091"/>
            <a:ext cx="12478884" cy="3241964"/>
          </a:xfrm>
          <a:prstGeom prst="rect">
            <a:avLst/>
          </a:prstGeom>
        </p:spPr>
      </p:pic>
    </p:spTree>
    <p:extLst>
      <p:ext uri="{BB962C8B-B14F-4D97-AF65-F5344CB8AC3E}">
        <p14:creationId xmlns:p14="http://schemas.microsoft.com/office/powerpoint/2010/main" val="3187105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t="10492"/>
          <a:stretch/>
        </p:blipFill>
        <p:spPr>
          <a:xfrm>
            <a:off x="231361" y="635618"/>
            <a:ext cx="11815673" cy="5671441"/>
          </a:xfrm>
          <a:prstGeom prst="rect">
            <a:avLst/>
          </a:prstGeom>
        </p:spPr>
      </p:pic>
    </p:spTree>
    <p:extLst>
      <p:ext uri="{BB962C8B-B14F-4D97-AF65-F5344CB8AC3E}">
        <p14:creationId xmlns:p14="http://schemas.microsoft.com/office/powerpoint/2010/main" val="930110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65198" y="-1"/>
            <a:ext cx="12123937" cy="5929745"/>
          </a:xfrm>
          <a:prstGeom prst="rect">
            <a:avLst/>
          </a:prstGeom>
        </p:spPr>
      </p:pic>
    </p:spTree>
    <p:extLst>
      <p:ext uri="{BB962C8B-B14F-4D97-AF65-F5344CB8AC3E}">
        <p14:creationId xmlns:p14="http://schemas.microsoft.com/office/powerpoint/2010/main" val="2291303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t="40753" b="1"/>
          <a:stretch/>
        </p:blipFill>
        <p:spPr>
          <a:xfrm>
            <a:off x="133815" y="1739590"/>
            <a:ext cx="11928700" cy="2089331"/>
          </a:xfrm>
          <a:prstGeom prst="rect">
            <a:avLst/>
          </a:prstGeom>
        </p:spPr>
      </p:pic>
      <p:sp>
        <p:nvSpPr>
          <p:cNvPr id="2" name="Metin kutusu 1"/>
          <p:cNvSpPr txBox="1"/>
          <p:nvPr/>
        </p:nvSpPr>
        <p:spPr>
          <a:xfrm>
            <a:off x="613317" y="1037063"/>
            <a:ext cx="2957669" cy="369332"/>
          </a:xfrm>
          <a:prstGeom prst="rect">
            <a:avLst/>
          </a:prstGeom>
          <a:noFill/>
        </p:spPr>
        <p:txBody>
          <a:bodyPr wrap="none" rtlCol="0">
            <a:spAutoFit/>
          </a:bodyPr>
          <a:lstStyle/>
          <a:p>
            <a:r>
              <a:rPr lang="tr-TR" dirty="0" smtClean="0"/>
              <a:t>Ters </a:t>
            </a:r>
            <a:r>
              <a:rPr lang="tr-TR" dirty="0" err="1" smtClean="0"/>
              <a:t>laplace</a:t>
            </a:r>
            <a:r>
              <a:rPr lang="tr-TR" dirty="0" smtClean="0"/>
              <a:t> komutu (</a:t>
            </a:r>
            <a:r>
              <a:rPr lang="tr-TR" dirty="0" err="1" smtClean="0"/>
              <a:t>ilaplace</a:t>
            </a:r>
            <a:r>
              <a:rPr lang="tr-TR" dirty="0" smtClean="0"/>
              <a:t>)</a:t>
            </a:r>
            <a:endParaRPr lang="tr-TR" dirty="0"/>
          </a:p>
        </p:txBody>
      </p:sp>
    </p:spTree>
    <p:extLst>
      <p:ext uri="{BB962C8B-B14F-4D97-AF65-F5344CB8AC3E}">
        <p14:creationId xmlns:p14="http://schemas.microsoft.com/office/powerpoint/2010/main" val="1048509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699655" y="509443"/>
                <a:ext cx="10515600" cy="4351338"/>
              </a:xfrm>
            </p:spPr>
            <p:txBody>
              <a:bodyPr/>
              <a:lstStyle/>
              <a:p>
                <a:r>
                  <a:rPr lang="tr-TR" dirty="0"/>
                  <a:t>Kullanıcı tanımlı bir fonksiyonun çok basit bir örneği, bir topun belirli bir hızla yukarı fırlatıldığında ulaştığı maksimum yüksekliği hesaplayan bir fonksiyondur. Bir hız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𝑣</m:t>
                        </m:r>
                      </m:e>
                      <m:sub>
                        <m:r>
                          <a:rPr lang="tr-TR" i="1">
                            <a:latin typeface="Cambria Math" panose="02040503050406030204" pitchFamily="18" charset="0"/>
                          </a:rPr>
                          <m:t>0</m:t>
                        </m:r>
                      </m:sub>
                    </m:sSub>
                  </m:oMath>
                </a14:m>
                <a:r>
                  <a:rPr lang="tr-TR" dirty="0"/>
                  <a:t>için maksimum yükseklik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h</m:t>
                        </m:r>
                      </m:e>
                      <m:sub>
                        <m:r>
                          <a:rPr lang="tr-TR" i="1">
                            <a:latin typeface="Cambria Math" panose="02040503050406030204" pitchFamily="18" charset="0"/>
                          </a:rPr>
                          <m:t>𝑚</m:t>
                        </m:r>
                      </m:sub>
                    </m:sSub>
                  </m:oMath>
                </a14:m>
                <a:r>
                  <a:rPr lang="tr-TR" dirty="0"/>
                  <a:t> şu şekilde verilir,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h</m:t>
                        </m:r>
                      </m:e>
                      <m:sub>
                        <m:r>
                          <a:rPr lang="tr-TR" i="1">
                            <a:latin typeface="Cambria Math" panose="02040503050406030204" pitchFamily="18" charset="0"/>
                          </a:rPr>
                          <m:t>𝑚</m:t>
                        </m:r>
                      </m:sub>
                    </m:sSub>
                    <m:r>
                      <a:rPr lang="tr-TR" i="1">
                        <a:latin typeface="Cambria Math" panose="02040503050406030204" pitchFamily="18" charset="0"/>
                      </a:rPr>
                      <m:t>=</m:t>
                    </m:r>
                    <m:f>
                      <m:fPr>
                        <m:type m:val="skw"/>
                        <m:ctrlPr>
                          <a:rPr lang="tr-TR" i="1">
                            <a:latin typeface="Cambria Math" panose="02040503050406030204" pitchFamily="18" charset="0"/>
                          </a:rPr>
                        </m:ctrlPr>
                      </m:fPr>
                      <m:num>
                        <m:sSubSup>
                          <m:sSubSupPr>
                            <m:ctrlPr>
                              <a:rPr lang="tr-TR" i="1">
                                <a:latin typeface="Cambria Math" panose="02040503050406030204" pitchFamily="18" charset="0"/>
                              </a:rPr>
                            </m:ctrlPr>
                          </m:sSubSupPr>
                          <m:e>
                            <m:r>
                              <a:rPr lang="tr-TR" i="1">
                                <a:latin typeface="Cambria Math" panose="02040503050406030204" pitchFamily="18" charset="0"/>
                              </a:rPr>
                              <m:t>𝑣</m:t>
                            </m:r>
                          </m:e>
                          <m:sub>
                            <m:r>
                              <a:rPr lang="tr-TR" i="1">
                                <a:latin typeface="Cambria Math" panose="02040503050406030204" pitchFamily="18" charset="0"/>
                              </a:rPr>
                              <m:t>0</m:t>
                            </m:r>
                          </m:sub>
                          <m:sup>
                            <m:r>
                              <a:rPr lang="tr-TR" i="1">
                                <a:latin typeface="Cambria Math" panose="02040503050406030204" pitchFamily="18" charset="0"/>
                              </a:rPr>
                              <m:t>2</m:t>
                            </m:r>
                          </m:sup>
                        </m:sSubSup>
                      </m:num>
                      <m:den>
                        <m:r>
                          <a:rPr lang="tr-TR" i="1">
                            <a:latin typeface="Cambria Math" panose="02040503050406030204" pitchFamily="18" charset="0"/>
                          </a:rPr>
                          <m:t>2</m:t>
                        </m:r>
                        <m:r>
                          <a:rPr lang="tr-TR" i="1">
                            <a:latin typeface="Cambria Math" panose="02040503050406030204" pitchFamily="18" charset="0"/>
                          </a:rPr>
                          <m:t>𝑔</m:t>
                        </m:r>
                      </m:den>
                    </m:f>
                  </m:oMath>
                </a14:m>
                <a:r>
                  <a:rPr lang="tr-TR" dirty="0"/>
                  <a:t> burada </a:t>
                </a:r>
                <a14:m>
                  <m:oMath xmlns:m="http://schemas.openxmlformats.org/officeDocument/2006/math">
                    <m:r>
                      <a:rPr lang="tr-TR" i="1">
                        <a:latin typeface="Cambria Math" panose="02040503050406030204" pitchFamily="18" charset="0"/>
                      </a:rPr>
                      <m:t>𝑔</m:t>
                    </m:r>
                  </m:oMath>
                </a14:m>
                <a:r>
                  <a:rPr lang="tr-TR" dirty="0"/>
                  <a:t> yerçekimi ivmesidir. İşlev biçiminde bu şu şekilde yazılabilir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h</m:t>
                        </m:r>
                      </m:e>
                      <m:sub>
                        <m:r>
                          <a:rPr lang="tr-TR" i="1">
                            <a:latin typeface="Cambria Math" panose="02040503050406030204" pitchFamily="18" charset="0"/>
                          </a:rPr>
                          <m:t>𝑚</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𝑣</m:t>
                        </m:r>
                      </m:e>
                      <m:sub>
                        <m:r>
                          <a:rPr lang="tr-TR" i="1">
                            <a:latin typeface="Cambria Math" panose="02040503050406030204" pitchFamily="18" charset="0"/>
                          </a:rPr>
                          <m:t>0</m:t>
                        </m:r>
                      </m:sub>
                    </m:sSub>
                    <m:r>
                      <a:rPr lang="tr-TR" i="1">
                        <a:latin typeface="Cambria Math" panose="02040503050406030204" pitchFamily="18" charset="0"/>
                      </a:rPr>
                      <m:t>)=</m:t>
                    </m:r>
                    <m:f>
                      <m:fPr>
                        <m:type m:val="skw"/>
                        <m:ctrlPr>
                          <a:rPr lang="tr-TR" i="1">
                            <a:latin typeface="Cambria Math" panose="02040503050406030204" pitchFamily="18" charset="0"/>
                          </a:rPr>
                        </m:ctrlPr>
                      </m:fPr>
                      <m:num>
                        <m:sSubSup>
                          <m:sSubSupPr>
                            <m:ctrlPr>
                              <a:rPr lang="tr-TR" i="1">
                                <a:latin typeface="Cambria Math" panose="02040503050406030204" pitchFamily="18" charset="0"/>
                              </a:rPr>
                            </m:ctrlPr>
                          </m:sSubSupPr>
                          <m:e>
                            <m:r>
                              <a:rPr lang="tr-TR" i="1">
                                <a:latin typeface="Cambria Math" panose="02040503050406030204" pitchFamily="18" charset="0"/>
                              </a:rPr>
                              <m:t>𝑣</m:t>
                            </m:r>
                          </m:e>
                          <m:sub>
                            <m:r>
                              <a:rPr lang="tr-TR" i="1">
                                <a:latin typeface="Cambria Math" panose="02040503050406030204" pitchFamily="18" charset="0"/>
                              </a:rPr>
                              <m:t>0</m:t>
                            </m:r>
                          </m:sub>
                          <m:sup>
                            <m:r>
                              <a:rPr lang="tr-TR" i="1">
                                <a:latin typeface="Cambria Math" panose="02040503050406030204" pitchFamily="18" charset="0"/>
                              </a:rPr>
                              <m:t>2</m:t>
                            </m:r>
                          </m:sup>
                        </m:sSubSup>
                      </m:num>
                      <m:den>
                        <m:r>
                          <a:rPr lang="tr-TR" i="1">
                            <a:latin typeface="Cambria Math" panose="02040503050406030204" pitchFamily="18" charset="0"/>
                          </a:rPr>
                          <m:t>2</m:t>
                        </m:r>
                        <m:r>
                          <a:rPr lang="tr-TR" i="1">
                            <a:latin typeface="Cambria Math" panose="02040503050406030204" pitchFamily="18" charset="0"/>
                          </a:rPr>
                          <m:t>𝑔</m:t>
                        </m:r>
                      </m:den>
                    </m:f>
                  </m:oMath>
                </a14:m>
                <a:r>
                  <a:rPr lang="tr-TR" dirty="0"/>
                  <a:t>  . Bu durumda, fonksiyonun girdisi hızdır (bir sayı) ve çıktı maksimum yüksekliktir (bir sayı). Örneğin SI birimlerinde (g = 9,81 m / s</a:t>
                </a:r>
                <a:r>
                  <a:rPr lang="tr-TR" baseline="30000" dirty="0"/>
                  <a:t>2</a:t>
                </a:r>
                <a:r>
                  <a:rPr lang="tr-TR" dirty="0"/>
                  <a:t>) giriş 15 m / s ise çıkış 11,47 m'dir. </a:t>
                </a:r>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699655" y="509443"/>
                <a:ext cx="10515600" cy="4351338"/>
              </a:xfrm>
              <a:blipFill>
                <a:blip r:embed="rId2"/>
                <a:stretch>
                  <a:fillRect l="-1043" t="-2384" r="-1159"/>
                </a:stretch>
              </a:blipFill>
            </p:spPr>
            <p:txBody>
              <a:bodyPr/>
              <a:lstStyle/>
              <a:p>
                <a:r>
                  <a:rPr lang="tr-TR">
                    <a:noFill/>
                  </a:rPr>
                  <a:t> </a:t>
                </a:r>
              </a:p>
            </p:txBody>
          </p:sp>
        </mc:Fallback>
      </mc:AlternateContent>
      <p:sp>
        <p:nvSpPr>
          <p:cNvPr id="4" name="Rectangle 8"/>
          <p:cNvSpPr>
            <a:spLocks noChangeArrowheads="1"/>
          </p:cNvSpPr>
          <p:nvPr/>
        </p:nvSpPr>
        <p:spPr bwMode="auto">
          <a:xfrm>
            <a:off x="2479964" y="45334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grpSp>
        <p:nvGrpSpPr>
          <p:cNvPr id="5" name="Tuval 14"/>
          <p:cNvGrpSpPr/>
          <p:nvPr/>
        </p:nvGrpSpPr>
        <p:grpSpPr>
          <a:xfrm>
            <a:off x="2105890" y="4255986"/>
            <a:ext cx="7952509" cy="1469303"/>
            <a:chOff x="0" y="0"/>
            <a:chExt cx="4771390" cy="654685"/>
          </a:xfrm>
        </p:grpSpPr>
        <p:sp>
          <p:nvSpPr>
            <p:cNvPr id="6" name="Dikdörtgen 5"/>
            <p:cNvSpPr/>
            <p:nvPr/>
          </p:nvSpPr>
          <p:spPr>
            <a:xfrm>
              <a:off x="0" y="0"/>
              <a:ext cx="4771390" cy="654685"/>
            </a:xfrm>
            <a:prstGeom prst="rect">
              <a:avLst/>
            </a:prstGeom>
          </p:spPr>
        </p:sp>
        <p:cxnSp>
          <p:nvCxnSpPr>
            <p:cNvPr id="7" name="Düz Ok Bağlayıcısı 6"/>
            <p:cNvCxnSpPr/>
            <p:nvPr/>
          </p:nvCxnSpPr>
          <p:spPr>
            <a:xfrm>
              <a:off x="540824" y="329173"/>
              <a:ext cx="9429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Dikdörtgen 7"/>
            <p:cNvSpPr/>
            <p:nvPr/>
          </p:nvSpPr>
          <p:spPr>
            <a:xfrm>
              <a:off x="1483799" y="0"/>
              <a:ext cx="1676400" cy="619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dirty="0">
                  <a:effectLst/>
                  <a:ea typeface="Calibri" panose="020F0502020204030204" pitchFamily="34" charset="0"/>
                  <a:cs typeface="Times New Roman" panose="02020603050405020304" pitchFamily="18" charset="0"/>
                </a:rPr>
                <a:t>Fonksiyon Dosyası</a:t>
              </a:r>
            </a:p>
          </p:txBody>
        </p:sp>
        <p:cxnSp>
          <p:nvCxnSpPr>
            <p:cNvPr id="9" name="Düz Ok Bağlayıcısı 8"/>
            <p:cNvCxnSpPr/>
            <p:nvPr/>
          </p:nvCxnSpPr>
          <p:spPr>
            <a:xfrm>
              <a:off x="3160199" y="329173"/>
              <a:ext cx="9620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Metin Kutusu 12"/>
                <p:cNvSpPr txBox="1"/>
                <p:nvPr/>
              </p:nvSpPr>
              <p:spPr>
                <a:xfrm>
                  <a:off x="35999" y="169349"/>
                  <a:ext cx="649801" cy="29527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tr-TR" dirty="0">
                      <a:effectLst/>
                      <a:ea typeface="Times New Roman" panose="02020603050405020304" pitchFamily="18" charset="0"/>
                      <a:cs typeface="Times New Roman" panose="02020603050405020304" pitchFamily="18" charset="0"/>
                    </a:rPr>
                    <a:t>15</a:t>
                  </a:r>
                  <a14:m>
                    <m:oMath xmlns:m="http://schemas.openxmlformats.org/officeDocument/2006/math">
                      <m:r>
                        <a:rPr lang="tr-TR" i="1">
                          <a:effectLst/>
                          <a:latin typeface="Cambria Math" panose="02040503050406030204" pitchFamily="18" charset="0"/>
                          <a:ea typeface="Calibri" panose="020F0502020204030204" pitchFamily="34" charset="0"/>
                          <a:cs typeface="Times New Roman" panose="02020603050405020304" pitchFamily="18" charset="0"/>
                        </a:rPr>
                        <m:t>𝑚</m:t>
                      </m:r>
                      <m:r>
                        <a:rPr lang="tr-TR" i="1">
                          <a:effectLst/>
                          <a:latin typeface="Cambria Math" panose="02040503050406030204" pitchFamily="18" charset="0"/>
                          <a:ea typeface="Calibri" panose="020F0502020204030204" pitchFamily="34" charset="0"/>
                          <a:cs typeface="Times New Roman" panose="02020603050405020304" pitchFamily="18" charset="0"/>
                        </a:rPr>
                        <m:t>/</m:t>
                      </m:r>
                      <m:r>
                        <a:rPr lang="tr-TR" i="1">
                          <a:effectLst/>
                          <a:latin typeface="Cambria Math" panose="02040503050406030204" pitchFamily="18" charset="0"/>
                          <a:ea typeface="Calibri" panose="020F0502020204030204" pitchFamily="34" charset="0"/>
                          <a:cs typeface="Times New Roman" panose="02020603050405020304" pitchFamily="18" charset="0"/>
                        </a:rPr>
                        <m:t>𝑠</m:t>
                      </m:r>
                    </m:oMath>
                  </a14:m>
                  <a:endParaRPr lang="tr-TR" dirty="0">
                    <a:effectLst/>
                    <a:ea typeface="Calibri" panose="020F0502020204030204" pitchFamily="34" charset="0"/>
                    <a:cs typeface="Times New Roman" panose="02020603050405020304" pitchFamily="18" charset="0"/>
                  </a:endParaRPr>
                </a:p>
              </p:txBody>
            </p:sp>
          </mc:Choice>
          <mc:Fallback xmlns="">
            <p:sp>
              <p:nvSpPr>
                <p:cNvPr id="10" name="Metin Kutusu 12"/>
                <p:cNvSpPr txBox="1">
                  <a:spLocks noRot="1" noChangeAspect="1" noMove="1" noResize="1" noEditPoints="1" noAdjustHandles="1" noChangeArrowheads="1" noChangeShapeType="1" noTextEdit="1"/>
                </p:cNvSpPr>
                <p:nvPr/>
              </p:nvSpPr>
              <p:spPr>
                <a:xfrm>
                  <a:off x="35999" y="169349"/>
                  <a:ext cx="649801" cy="295275"/>
                </a:xfrm>
                <a:prstGeom prst="rect">
                  <a:avLst/>
                </a:prstGeom>
                <a:blipFill>
                  <a:blip r:embed="rId3"/>
                  <a:stretch>
                    <a:fillRect l="-4494" t="-4630"/>
                  </a:stretch>
                </a:blipFill>
                <a:ln>
                  <a:noFill/>
                </a:ln>
              </p:spPr>
              <p:txBody>
                <a:bodyPr/>
                <a:lstStyle/>
                <a:p>
                  <a:r>
                    <a:rPr lang="tr-TR">
                      <a:noFill/>
                    </a:rPr>
                    <a:t> </a:t>
                  </a:r>
                </a:p>
              </p:txBody>
            </p:sp>
          </mc:Fallback>
        </mc:AlternateContent>
        <p:sp>
          <p:nvSpPr>
            <p:cNvPr id="11" name="Metin Kutusu 7"/>
            <p:cNvSpPr txBox="1"/>
            <p:nvPr/>
          </p:nvSpPr>
          <p:spPr>
            <a:xfrm>
              <a:off x="4129091" y="169349"/>
              <a:ext cx="642299" cy="29527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6000"/>
                </a:lnSpc>
                <a:spcAft>
                  <a:spcPts val="800"/>
                </a:spcAft>
              </a:pPr>
              <a:r>
                <a:rPr lang="tr-TR" dirty="0">
                  <a:effectLst/>
                  <a:latin typeface="Times New Roman" panose="02020603050405020304" pitchFamily="18" charset="0"/>
                  <a:ea typeface="Calibri" panose="020F0502020204030204" pitchFamily="34" charset="0"/>
                </a:rPr>
                <a:t>11.47 m</a:t>
              </a:r>
              <a:endParaRPr lang="tr-TR" dirty="0">
                <a:effectLst/>
                <a:latin typeface="Times New Roman" panose="02020603050405020304" pitchFamily="18" charset="0"/>
                <a:ea typeface="Times New Roman" panose="02020603050405020304" pitchFamily="18" charset="0"/>
              </a:endParaRPr>
            </a:p>
          </p:txBody>
        </p:sp>
      </p:grpSp>
      <p:sp>
        <p:nvSpPr>
          <p:cNvPr id="12" name="Rectangle 12"/>
          <p:cNvSpPr>
            <a:spLocks noChangeArrowheads="1"/>
          </p:cNvSpPr>
          <p:nvPr/>
        </p:nvSpPr>
        <p:spPr bwMode="auto">
          <a:xfrm>
            <a:off x="2479964" y="5644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208849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138176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073" y="786534"/>
            <a:ext cx="10515600" cy="4351338"/>
          </a:xfrm>
        </p:spPr>
        <p:txBody>
          <a:bodyPr>
            <a:normAutofit lnSpcReduction="10000"/>
          </a:bodyPr>
          <a:lstStyle/>
          <a:p>
            <a:r>
              <a:rPr lang="tr-TR" dirty="0"/>
              <a:t>Kullanıcı tanımlı fonksiyonlar, matematik fonksiyonları olarak kullanılmasının yanı sıra, büyük programlarda alt programlar olarak da kullanılabilir. Bu şekilde, büyük bilgisayar programları, bağımsız olarak test edilebilen daha küçük "yapı taşlarından" oluşabilir. fonksiyon dosyaları, Basic ve </a:t>
            </a:r>
            <a:r>
              <a:rPr lang="tr-TR" dirty="0" err="1"/>
              <a:t>Fortran'daki</a:t>
            </a:r>
            <a:r>
              <a:rPr lang="tr-TR" dirty="0"/>
              <a:t> alt  yordamlara (</a:t>
            </a:r>
            <a:r>
              <a:rPr lang="tr-TR" dirty="0" err="1"/>
              <a:t>subroutine</a:t>
            </a:r>
            <a:r>
              <a:rPr lang="tr-TR" dirty="0"/>
              <a:t>), </a:t>
            </a:r>
            <a:r>
              <a:rPr lang="tr-TR" dirty="0" err="1"/>
              <a:t>Pascal'daki</a:t>
            </a:r>
            <a:r>
              <a:rPr lang="tr-TR" dirty="0"/>
              <a:t> prosedürlere ve C'deki fonksiyonlara benzer.</a:t>
            </a:r>
          </a:p>
          <a:p>
            <a:r>
              <a:rPr lang="tr-TR" dirty="0"/>
              <a:t>Ayrı olarak kaydedilen kullanıcı tanımlı fonksiyonlara ek olarak Fonksiyon dosyaları ve bir bilgisayar programında kullanılmak üzere çağrılan MATLAB, bir bilgisayar programı içinde (ayrı bir dosyada değil) kullanıcı tanımlı bir matematik işlevini tanımlama ve kullanma seçeneği sunar. </a:t>
            </a:r>
          </a:p>
          <a:p>
            <a:endParaRPr lang="tr-TR" dirty="0"/>
          </a:p>
        </p:txBody>
      </p:sp>
    </p:spTree>
    <p:extLst>
      <p:ext uri="{BB962C8B-B14F-4D97-AF65-F5344CB8AC3E}">
        <p14:creationId xmlns:p14="http://schemas.microsoft.com/office/powerpoint/2010/main" val="388329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BİR FONKSİYON DOSYASI OLUŞTURMA:</a:t>
            </a:r>
            <a:r>
              <a:rPr lang="tr-TR" dirty="0" smtClean="0"/>
              <a:t/>
            </a:r>
            <a:br>
              <a:rPr lang="tr-TR" dirty="0" smtClean="0"/>
            </a:br>
            <a:endParaRPr lang="tr-TR" dirty="0"/>
          </a:p>
        </p:txBody>
      </p:sp>
      <p:sp>
        <p:nvSpPr>
          <p:cNvPr id="3" name="İçerik Yer Tutucusu 2"/>
          <p:cNvSpPr>
            <a:spLocks noGrp="1"/>
          </p:cNvSpPr>
          <p:nvPr>
            <p:ph idx="1"/>
          </p:nvPr>
        </p:nvSpPr>
        <p:spPr>
          <a:xfrm>
            <a:off x="727364" y="1354571"/>
            <a:ext cx="10515600" cy="4351338"/>
          </a:xfrm>
        </p:spPr>
        <p:txBody>
          <a:bodyPr>
            <a:normAutofit/>
          </a:bodyPr>
          <a:lstStyle/>
          <a:p>
            <a:pPr marL="0" indent="0">
              <a:buNone/>
            </a:pPr>
            <a:r>
              <a:rPr lang="tr-TR" dirty="0" smtClean="0"/>
              <a:t>Düzenleyici </a:t>
            </a:r>
            <a:r>
              <a:rPr lang="tr-TR" dirty="0"/>
              <a:t>/ Hata Ayıklayıcı Penceresinde komut dosyaları gibi fonksiyon dosyaları oluşturulur ve düzenlenir. Bu pencere Komut Penceresinden açılır. Araç Şeridi'nde Yeni'yi ve ardından fonksiyonu seçin. Editör / Hata Ayıklayıcı Penceresi açıldığında, Şekil 7-1'de gösterilene benzer. Düzenleyici, bir işlev dosyasının yapısını özetleyen önceden yazılmış birkaç satır içerir. İlk satır, fonksiyon tanımlama satırıdır ve ardından fonksiyonu açıklayan yorumlar gelir. Ardından program gelir (Şekil 7-1'deki boş satırlar 4 ve 5) ve son satır isteğe bağlı bir bitiş ifadesidir. Bir fonksiyon dosyasının yapısı bir sonraki bölümde detaylı olarak açıklanmaktadır.</a:t>
            </a:r>
          </a:p>
          <a:p>
            <a:endParaRPr lang="tr-TR" dirty="0"/>
          </a:p>
        </p:txBody>
      </p:sp>
    </p:spTree>
    <p:extLst>
      <p:ext uri="{BB962C8B-B14F-4D97-AF65-F5344CB8AC3E}">
        <p14:creationId xmlns:p14="http://schemas.microsoft.com/office/powerpoint/2010/main" val="2378433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4761" y="602166"/>
            <a:ext cx="10102328" cy="5809447"/>
          </a:xfrm>
          <a:prstGeom prst="rect">
            <a:avLst/>
          </a:prstGeom>
          <a:noFill/>
          <a:ln>
            <a:noFill/>
          </a:ln>
        </p:spPr>
      </p:pic>
    </p:spTree>
    <p:extLst>
      <p:ext uri="{BB962C8B-B14F-4D97-AF65-F5344CB8AC3E}">
        <p14:creationId xmlns:p14="http://schemas.microsoft.com/office/powerpoint/2010/main" val="2583056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Fonksiyon Tanım Satırı</a:t>
            </a:r>
            <a:r>
              <a:rPr lang="tr-TR" dirty="0" smtClean="0"/>
              <a:t/>
            </a:r>
            <a:br>
              <a:rPr lang="tr-TR" dirty="0" smtClean="0"/>
            </a:br>
            <a:endParaRPr lang="tr-TR" dirty="0"/>
          </a:p>
        </p:txBody>
      </p:sp>
      <p:sp>
        <p:nvSpPr>
          <p:cNvPr id="3" name="İçerik Yer Tutucusu 2"/>
          <p:cNvSpPr>
            <a:spLocks noGrp="1"/>
          </p:cNvSpPr>
          <p:nvPr>
            <p:ph idx="1"/>
          </p:nvPr>
        </p:nvSpPr>
        <p:spPr>
          <a:xfrm>
            <a:off x="838200" y="1179294"/>
            <a:ext cx="10515600" cy="4351338"/>
          </a:xfrm>
        </p:spPr>
        <p:txBody>
          <a:bodyPr>
            <a:normAutofit/>
          </a:bodyPr>
          <a:lstStyle/>
          <a:p>
            <a:r>
              <a:rPr lang="tr-TR" dirty="0" smtClean="0"/>
              <a:t>Bir </a:t>
            </a:r>
            <a:r>
              <a:rPr lang="tr-TR" dirty="0"/>
              <a:t>fonksiyon dosyasındaki ilk çalıştırılabilir satır, fonksiyon tanımlama satırı olmalıdır.</a:t>
            </a:r>
          </a:p>
          <a:p>
            <a:r>
              <a:rPr lang="tr-TR" dirty="0"/>
              <a:t>Aksi takdirde dosya bir komut dosyası olarak kabul edilir</a:t>
            </a:r>
            <a:r>
              <a:rPr lang="tr-TR" dirty="0" smtClean="0"/>
              <a:t>. Fonksiyon </a:t>
            </a:r>
            <a:r>
              <a:rPr lang="tr-TR" dirty="0"/>
              <a:t>tanımlama satırı</a:t>
            </a:r>
            <a:r>
              <a:rPr lang="tr-TR" dirty="0" smtClean="0"/>
              <a:t>:</a:t>
            </a:r>
          </a:p>
          <a:p>
            <a:r>
              <a:rPr lang="tr-TR" dirty="0" smtClean="0"/>
              <a:t>Dosyayı </a:t>
            </a:r>
            <a:r>
              <a:rPr lang="tr-TR" dirty="0"/>
              <a:t>bir fonksiyon dosyası olarak </a:t>
            </a:r>
            <a:r>
              <a:rPr lang="tr-TR" dirty="0" smtClean="0"/>
              <a:t>tanımlar</a:t>
            </a:r>
          </a:p>
          <a:p>
            <a:r>
              <a:rPr lang="tr-TR" dirty="0" smtClean="0"/>
              <a:t>Fonksiyonun </a:t>
            </a:r>
            <a:r>
              <a:rPr lang="tr-TR" dirty="0"/>
              <a:t>adını tanımlar</a:t>
            </a:r>
          </a:p>
          <a:p>
            <a:r>
              <a:rPr lang="tr-TR" dirty="0" smtClean="0"/>
              <a:t>Giriş </a:t>
            </a:r>
            <a:r>
              <a:rPr lang="tr-TR" dirty="0"/>
              <a:t>ve çıkış argümanlarının sayısını ve sırasını tanımlar</a:t>
            </a:r>
          </a:p>
          <a:p>
            <a:r>
              <a:rPr lang="tr-TR" dirty="0"/>
              <a:t>Fonksiyon tanımlama satırının şekli:</a:t>
            </a:r>
          </a:p>
          <a:p>
            <a:endParaRPr lang="tr-TR" dirty="0"/>
          </a:p>
        </p:txBody>
      </p:sp>
      <p:sp>
        <p:nvSpPr>
          <p:cNvPr id="4" name="Dikdörtgen 3"/>
          <p:cNvSpPr/>
          <p:nvPr/>
        </p:nvSpPr>
        <p:spPr>
          <a:xfrm>
            <a:off x="318656" y="5269022"/>
            <a:ext cx="11762508" cy="523220"/>
          </a:xfrm>
          <a:prstGeom prst="rect">
            <a:avLst/>
          </a:prstGeom>
        </p:spPr>
        <p:txBody>
          <a:bodyPr wrap="square">
            <a:spAutoFit/>
          </a:bodyPr>
          <a:lstStyle/>
          <a:p>
            <a:r>
              <a:rPr lang="tr-TR" sz="2800" dirty="0" err="1" smtClean="0">
                <a:solidFill>
                  <a:schemeClr val="accent1"/>
                </a:solidFill>
              </a:rPr>
              <a:t>function</a:t>
            </a:r>
            <a:r>
              <a:rPr lang="tr-TR" sz="2800" dirty="0" smtClean="0">
                <a:solidFill>
                  <a:schemeClr val="accent1"/>
                </a:solidFill>
              </a:rPr>
              <a:t> [çıktı bağımsız değişkenleri] =</a:t>
            </a:r>
            <a:r>
              <a:rPr lang="tr-TR" sz="2800" dirty="0" err="1" smtClean="0">
                <a:solidFill>
                  <a:schemeClr val="accent1"/>
                </a:solidFill>
              </a:rPr>
              <a:t>fonksiyon_adı</a:t>
            </a:r>
            <a:r>
              <a:rPr lang="tr-TR" sz="2800" dirty="0" smtClean="0">
                <a:solidFill>
                  <a:schemeClr val="accent1"/>
                </a:solidFill>
              </a:rPr>
              <a:t> (giriş bağımsız değişkenleri)</a:t>
            </a:r>
            <a:endParaRPr lang="tr-TR" sz="2800" dirty="0">
              <a:solidFill>
                <a:schemeClr val="accent1"/>
              </a:solidFill>
            </a:endParaRPr>
          </a:p>
        </p:txBody>
      </p:sp>
    </p:spTree>
    <p:extLst>
      <p:ext uri="{BB962C8B-B14F-4D97-AF65-F5344CB8AC3E}">
        <p14:creationId xmlns:p14="http://schemas.microsoft.com/office/powerpoint/2010/main" val="3895453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369890" y="254288"/>
            <a:ext cx="11681079" cy="5952548"/>
          </a:xfrm>
          <a:prstGeom prst="rect">
            <a:avLst/>
          </a:prstGeom>
        </p:spPr>
      </p:pic>
    </p:spTree>
    <p:extLst>
      <p:ext uri="{BB962C8B-B14F-4D97-AF65-F5344CB8AC3E}">
        <p14:creationId xmlns:p14="http://schemas.microsoft.com/office/powerpoint/2010/main" val="364978640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1378</Words>
  <Application>Microsoft Office PowerPoint</Application>
  <PresentationFormat>Geniş ekran</PresentationFormat>
  <Paragraphs>163</Paragraphs>
  <Slides>40</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40</vt:i4>
      </vt:variant>
    </vt:vector>
  </HeadingPairs>
  <TitlesOfParts>
    <vt:vector size="49" baseType="lpstr">
      <vt:lpstr>Arial</vt:lpstr>
      <vt:lpstr>Calibri</vt:lpstr>
      <vt:lpstr>Calibri Light</vt:lpstr>
      <vt:lpstr>Cambria Math</vt:lpstr>
      <vt:lpstr>Courier New</vt:lpstr>
      <vt:lpstr>CourierStd-Bold</vt:lpstr>
      <vt:lpstr>Roboto</vt:lpstr>
      <vt:lpstr>Times New Roman</vt:lpstr>
      <vt:lpstr>Office Teması</vt:lpstr>
      <vt:lpstr>MATLAB FONKSİYON DOSYALARI ve SEMBOLİK MATEMATİK</vt:lpstr>
      <vt:lpstr>PowerPoint Sunusu</vt:lpstr>
      <vt:lpstr>PowerPoint Sunusu</vt:lpstr>
      <vt:lpstr>PowerPoint Sunusu</vt:lpstr>
      <vt:lpstr>PowerPoint Sunusu</vt:lpstr>
      <vt:lpstr>BİR FONKSİYON DOSYASI OLUŞTURMA: </vt:lpstr>
      <vt:lpstr>PowerPoint Sunusu</vt:lpstr>
      <vt:lpstr>Fonksiyon Tanım Satırı </vt:lpstr>
      <vt:lpstr>PowerPoint Sunusu</vt:lpstr>
      <vt:lpstr>PowerPoint Sunusu</vt:lpstr>
      <vt:lpstr>Örnek</vt:lpstr>
      <vt:lpstr>PowerPoint Sunusu</vt:lpstr>
      <vt:lpstr>PowerPoint Sunusu</vt:lpstr>
      <vt:lpstr>Verilen bir değere kadar olan sayıların toplamını bulan Matlab fonksiyonunu yazınız</vt:lpstr>
      <vt:lpstr>Girilen iki sayının toplamlarının karesini veren Matlab fonksiyonunu yazınız.</vt:lpstr>
      <vt:lpstr>Verilen a, b ve c değerleri için ax^2+bx+c=0 denkleminin köklerini bulacak MATLAB fonksiyonunu yazınız. </vt:lpstr>
      <vt:lpstr>Sembolik nesneler: </vt:lpstr>
      <vt:lpstr>PowerPoint Sunusu</vt:lpstr>
      <vt:lpstr>PowerPoint Sunusu</vt:lpstr>
      <vt:lpstr>PowerPoint Sunusu</vt:lpstr>
      <vt:lpstr>PowerPoint Sunusu</vt:lpstr>
      <vt:lpstr>PowerPoint Sunusu</vt:lpstr>
      <vt:lpstr>Çeşitli komutlar:</vt:lpstr>
      <vt:lpstr>PowerPoint Sunusu</vt:lpstr>
      <vt:lpstr>PowerPoint Sunusu</vt:lpstr>
      <vt:lpstr>PowerPoint Sunusu</vt:lpstr>
      <vt:lpstr>PowerPoint Sunusu</vt:lpstr>
      <vt:lpstr>PowerPoint Sunusu</vt:lpstr>
      <vt:lpstr>Eğer verilen sembolik ifadelerde değişkene değer verilmek istenirse “subs” komutu kullanılabilir.  "f=" x^2 "+5x-2 " fonksiyonunu x=5 teki değeri</vt:lpstr>
      <vt:lpstr>PowerPoint Sunusu</vt:lpstr>
      <vt:lpstr>PowerPoint Sunusu</vt:lpstr>
      <vt:lpstr>PowerPoint Sunusu</vt:lpstr>
      <vt:lpstr>Diferansiyel Denklem Çözme</vt:lpstr>
      <vt:lpstr>PowerPoint Sunusu</vt:lpstr>
      <vt:lpstr>PowerPoint Sunusu</vt:lpstr>
      <vt:lpstr>PowerPoint Sunusu</vt:lpstr>
      <vt:lpstr>PowerPoint Sunusu</vt:lpstr>
      <vt:lpstr>PowerPoint Sunusu</vt:lpstr>
      <vt:lpstr>PowerPoint Sunusu</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MATLAB FONKSİYON DOSYALARI ve SEMBOLİK MATEMATİK</dc:title>
  <dc:creator>mehmet batı</dc:creator>
  <cp:lastModifiedBy>rcb</cp:lastModifiedBy>
  <cp:revision>27</cp:revision>
  <dcterms:created xsi:type="dcterms:W3CDTF">2021-01-14T15:20:50Z</dcterms:created>
  <dcterms:modified xsi:type="dcterms:W3CDTF">2022-02-19T11:37:29Z</dcterms:modified>
</cp:coreProperties>
</file>