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embeddings/oleObject1.bin" ContentType="application/vnd.openxmlformats-officedocument.oleObject"/>
  <Override PartName="/ppt/legacyDocTextInfo.bin" ContentType="application/vnd.ms-office.legacyDocTextInf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ms-office.legacyDiagramTex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300" r:id="rId3"/>
    <p:sldId id="285" r:id="rId4"/>
    <p:sldId id="286" r:id="rId5"/>
    <p:sldId id="283" r:id="rId6"/>
    <p:sldId id="259" r:id="rId7"/>
    <p:sldId id="261" r:id="rId8"/>
    <p:sldId id="289" r:id="rId9"/>
    <p:sldId id="287" r:id="rId10"/>
    <p:sldId id="292" r:id="rId11"/>
    <p:sldId id="267" r:id="rId12"/>
    <p:sldId id="268" r:id="rId13"/>
    <p:sldId id="295" r:id="rId14"/>
    <p:sldId id="296" r:id="rId15"/>
    <p:sldId id="297" r:id="rId16"/>
    <p:sldId id="269" r:id="rId17"/>
    <p:sldId id="298" r:id="rId18"/>
    <p:sldId id="270" r:id="rId19"/>
    <p:sldId id="301" r:id="rId20"/>
    <p:sldId id="277" r:id="rId21"/>
    <p:sldId id="290" r:id="rId22"/>
    <p:sldId id="306" r:id="rId23"/>
    <p:sldId id="293" r:id="rId24"/>
    <p:sldId id="302" r:id="rId25"/>
    <p:sldId id="308" r:id="rId26"/>
    <p:sldId id="309" r:id="rId27"/>
    <p:sldId id="353" r:id="rId28"/>
    <p:sldId id="354" r:id="rId29"/>
    <p:sldId id="322" r:id="rId30"/>
    <p:sldId id="323" r:id="rId31"/>
    <p:sldId id="324" r:id="rId32"/>
    <p:sldId id="325" r:id="rId33"/>
    <p:sldId id="326" r:id="rId34"/>
    <p:sldId id="329" r:id="rId3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Times New Roman" pitchFamily="18" charset="0"/>
        <a:ea typeface="+mn-ea"/>
        <a:cs typeface="+mn-cs"/>
      </a:defRPr>
    </a:lvl1pPr>
    <a:lvl2pPr marL="457200" algn="l" rtl="0" fontAlgn="base">
      <a:spcBef>
        <a:spcPct val="0"/>
      </a:spcBef>
      <a:spcAft>
        <a:spcPct val="0"/>
      </a:spcAft>
      <a:defRPr kern="1200">
        <a:solidFill>
          <a:schemeClr val="tx1"/>
        </a:solidFill>
        <a:latin typeface="Times New Roman" pitchFamily="18" charset="0"/>
        <a:ea typeface="+mn-ea"/>
        <a:cs typeface="+mn-cs"/>
      </a:defRPr>
    </a:lvl2pPr>
    <a:lvl3pPr marL="914400" algn="l" rtl="0" fontAlgn="base">
      <a:spcBef>
        <a:spcPct val="0"/>
      </a:spcBef>
      <a:spcAft>
        <a:spcPct val="0"/>
      </a:spcAft>
      <a:defRPr kern="1200">
        <a:solidFill>
          <a:schemeClr val="tx1"/>
        </a:solidFill>
        <a:latin typeface="Times New Roman" pitchFamily="18" charset="0"/>
        <a:ea typeface="+mn-ea"/>
        <a:cs typeface="+mn-cs"/>
      </a:defRPr>
    </a:lvl3pPr>
    <a:lvl4pPr marL="1371600" algn="l" rtl="0" fontAlgn="base">
      <a:spcBef>
        <a:spcPct val="0"/>
      </a:spcBef>
      <a:spcAft>
        <a:spcPct val="0"/>
      </a:spcAft>
      <a:defRPr kern="1200">
        <a:solidFill>
          <a:schemeClr val="tx1"/>
        </a:solidFill>
        <a:latin typeface="Times New Roman" pitchFamily="18" charset="0"/>
        <a:ea typeface="+mn-ea"/>
        <a:cs typeface="+mn-cs"/>
      </a:defRPr>
    </a:lvl4pPr>
    <a:lvl5pPr marL="1828800" algn="l" rtl="0" fontAlgn="base">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FFFF00"/>
    <a:srgbClr val="33CC33"/>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71" autoAdjust="0"/>
    <p:restoredTop sz="94156" autoAdjust="0"/>
  </p:normalViewPr>
  <p:slideViewPr>
    <p:cSldViewPr>
      <p:cViewPr varScale="1">
        <p:scale>
          <a:sx n="63" d="100"/>
          <a:sy n="63" d="100"/>
        </p:scale>
        <p:origin x="-157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06/relationships/legacyDocTextInfo" Target="legacyDocTextInfo.bin"/><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6" Type="http://schemas.microsoft.com/office/2006/relationships/legacyDiagramText" Target="legacyDiagramText6.bin"/><Relationship Id="rId5" Type="http://schemas.microsoft.com/office/2006/relationships/legacyDiagramText" Target="legacyDiagramText5.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8" Type="http://schemas.microsoft.com/office/2006/relationships/legacyDiagramText" Target="legacyDiagramText14.bin"/><Relationship Id="rId3" Type="http://schemas.microsoft.com/office/2006/relationships/legacyDiagramText" Target="legacyDiagramText9.bin"/><Relationship Id="rId7" Type="http://schemas.microsoft.com/office/2006/relationships/legacyDiagramText" Target="legacyDiagramText13.bin"/><Relationship Id="rId12" Type="http://schemas.microsoft.com/office/2006/relationships/legacyDiagramText" Target="legacyDiagramText18.bin"/><Relationship Id="rId2" Type="http://schemas.microsoft.com/office/2006/relationships/legacyDiagramText" Target="legacyDiagramText8.bin"/><Relationship Id="rId1" Type="http://schemas.microsoft.com/office/2006/relationships/legacyDiagramText" Target="legacyDiagramText7.bin"/><Relationship Id="rId6" Type="http://schemas.microsoft.com/office/2006/relationships/legacyDiagramText" Target="legacyDiagramText12.bin"/><Relationship Id="rId11" Type="http://schemas.microsoft.com/office/2006/relationships/legacyDiagramText" Target="legacyDiagramText17.bin"/><Relationship Id="rId5" Type="http://schemas.microsoft.com/office/2006/relationships/legacyDiagramText" Target="legacyDiagramText11.bin"/><Relationship Id="rId10" Type="http://schemas.microsoft.com/office/2006/relationships/legacyDiagramText" Target="legacyDiagramText16.bin"/><Relationship Id="rId4" Type="http://schemas.microsoft.com/office/2006/relationships/legacyDiagramText" Target="legacyDiagramText10.bin"/><Relationship Id="rId9" Type="http://schemas.microsoft.com/office/2006/relationships/legacyDiagramText" Target="legacyDiagramText15.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2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41267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41267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41267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DABAF707-784C-4EDF-BA9A-D1764A6505E1}" type="slidenum">
              <a:rPr lang="tr-TR"/>
              <a:pPr>
                <a:defRPr/>
              </a:pPr>
              <a:t>‹#›</a:t>
            </a:fld>
            <a:endParaRPr lang="tr-T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tr-TR"/>
          </a:p>
        </p:txBody>
      </p:sp>
      <p:sp>
        <p:nvSpPr>
          <p:cNvPr id="296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tr-TR"/>
          </a:p>
        </p:txBody>
      </p:sp>
      <p:sp>
        <p:nvSpPr>
          <p:cNvPr id="50180"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p>
        </p:txBody>
      </p:sp>
      <p:sp>
        <p:nvSpPr>
          <p:cNvPr id="297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tr-TR"/>
          </a:p>
        </p:txBody>
      </p:sp>
      <p:sp>
        <p:nvSpPr>
          <p:cNvPr id="297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B9CFBC6-B70A-4795-B0B8-A7C2EDB35DAC}" type="slidenum">
              <a:rPr lang="tr-TR"/>
              <a:pPr>
                <a:defRPr/>
              </a:pPr>
              <a:t>‹#›</a:t>
            </a:fld>
            <a:endParaRPr lang="tr-T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5D6F6D9-EE1E-4EFD-80CF-C41667C4857B}" type="slidenum">
              <a:rPr lang="tr-TR" smtClean="0"/>
              <a:pPr/>
              <a:t>1</a:t>
            </a:fld>
            <a:endParaRPr lang="tr-TR" smtClean="0"/>
          </a:p>
        </p:txBody>
      </p:sp>
      <p:sp>
        <p:nvSpPr>
          <p:cNvPr id="51203" name="Rectangle 2"/>
          <p:cNvSpPr>
            <a:spLocks noRo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tr-TR" smtClean="0"/>
              <a:t>Amaç ve Hedefler</a:t>
            </a:r>
          </a:p>
          <a:p>
            <a:pPr eaLnBrk="1" hangingPunct="1"/>
            <a:r>
              <a:rPr lang="tr-TR" smtClean="0"/>
              <a:t>Amaç: Bu sunum sonunda katılımcılar periyodik sağlık muayenesinin teorik yönü hakkında bilgi sahibi olacaklar.</a:t>
            </a:r>
          </a:p>
          <a:p>
            <a:pPr eaLnBrk="1" hangingPunct="1"/>
            <a:r>
              <a:rPr lang="tr-TR" smtClean="0"/>
              <a:t>Hedefler: Katılımcılar bu sunumun sonunda;</a:t>
            </a:r>
          </a:p>
          <a:p>
            <a:pPr eaLnBrk="1" hangingPunct="1">
              <a:buFontTx/>
              <a:buChar char="-"/>
            </a:pPr>
            <a:r>
              <a:rPr lang="tr-TR" smtClean="0"/>
              <a:t>Periyodik sağlık muayenesinin tanımını yapabilecekler</a:t>
            </a:r>
          </a:p>
          <a:p>
            <a:pPr eaLnBrk="1" hangingPunct="1">
              <a:buFontTx/>
              <a:buChar char="-"/>
            </a:pPr>
            <a:r>
              <a:rPr lang="tr-TR" smtClean="0"/>
              <a:t>Tarama testlerinde aranması gereken özellikleri sayabilecekler</a:t>
            </a:r>
          </a:p>
          <a:p>
            <a:pPr eaLnBrk="1" hangingPunct="1">
              <a:buFontTx/>
              <a:buChar char="-"/>
            </a:pPr>
            <a:r>
              <a:rPr lang="tr-TR" smtClean="0"/>
              <a:t>Aile hekimliği uygulamalarında periyodik sağlık muayenesinin önemini kavrayacaklar</a:t>
            </a:r>
          </a:p>
          <a:p>
            <a:pPr eaLnBrk="1" hangingPunct="1">
              <a:buFontTx/>
              <a:buChar char="-"/>
            </a:pPr>
            <a:r>
              <a:rPr lang="tr-TR" smtClean="0"/>
              <a:t>PSM uygulamalarının etnik, coğrafi, ekonomik ve kültürel faktörlere göre değişebileceğini fark edecekler</a:t>
            </a:r>
          </a:p>
          <a:p>
            <a:pPr eaLnBrk="1" hangingPunct="1">
              <a:buFontTx/>
              <a:buChar char="-"/>
            </a:pPr>
            <a:r>
              <a:rPr lang="tr-TR" smtClean="0"/>
              <a:t>PSM’nin bireysel koruyucu hekimlik uygulamalarındaki önemini savunacaklar</a:t>
            </a:r>
          </a:p>
          <a:p>
            <a:pPr eaLnBrk="1" hangingPunct="1">
              <a:buFontTx/>
              <a:buChar char="-"/>
            </a:pPr>
            <a:r>
              <a:rPr lang="tr-TR" smtClean="0"/>
              <a:t>Duyarlık, özgüllük, PPV ve NPV gibi parametreleri hesaplayabilecekler</a:t>
            </a:r>
          </a:p>
          <a:p>
            <a:pPr eaLnBrk="1" hangingPunct="1">
              <a:buFontTx/>
              <a:buChar char="-"/>
            </a:pPr>
            <a:r>
              <a:rPr lang="tr-TR" smtClean="0"/>
              <a:t>Prevalansın tarama testleri açısından önemini açıklayabilecekler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E88E47F9-3242-4E54-803C-B8B3099B0198}" type="slidenum">
              <a:rPr lang="tr-TR" smtClean="0"/>
              <a:pPr/>
              <a:t>10</a:t>
            </a:fld>
            <a:endParaRPr lang="tr-TR" smtClean="0"/>
          </a:p>
        </p:txBody>
      </p:sp>
      <p:sp>
        <p:nvSpPr>
          <p:cNvPr id="52227" name="Rectangle 2"/>
          <p:cNvSpPr>
            <a:spLocks noRot="1" noChangeArrowheads="1" noTextEdit="1"/>
          </p:cNvSpPr>
          <p:nvPr>
            <p:ph type="sldImg"/>
          </p:nvPr>
        </p:nvSpPr>
        <p:spPr>
          <a:xfrm>
            <a:off x="493713" y="527050"/>
            <a:ext cx="2408237" cy="1806575"/>
          </a:xfrm>
          <a:ln/>
        </p:spPr>
      </p:sp>
      <p:sp>
        <p:nvSpPr>
          <p:cNvPr id="52228" name="Rectangle 3"/>
          <p:cNvSpPr>
            <a:spLocks noGrp="1" noChangeArrowheads="1"/>
          </p:cNvSpPr>
          <p:nvPr>
            <p:ph type="body" idx="1"/>
          </p:nvPr>
        </p:nvSpPr>
        <p:spPr>
          <a:xfrm>
            <a:off x="355600" y="2484438"/>
            <a:ext cx="6096000" cy="6170612"/>
          </a:xfrm>
          <a:noFill/>
          <a:ln/>
        </p:spPr>
        <p:txBody>
          <a:bodyPr/>
          <a:lstStyle/>
          <a:p>
            <a:pPr eaLnBrk="1" hangingPunct="1"/>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C15CA258-A7D9-4B0F-80FE-DF3A259240A6}" type="slidenum">
              <a:rPr lang="tr-TR" smtClean="0"/>
              <a:pPr/>
              <a:t>21</a:t>
            </a:fld>
            <a:endParaRPr lang="tr-TR" smtClean="0"/>
          </a:p>
        </p:txBody>
      </p:sp>
      <p:sp>
        <p:nvSpPr>
          <p:cNvPr id="53251" name="Rectangle 2"/>
          <p:cNvSpPr>
            <a:spLocks noRot="1" noChangeArrowheads="1" noTextEdit="1"/>
          </p:cNvSpPr>
          <p:nvPr>
            <p:ph type="sldImg"/>
          </p:nvPr>
        </p:nvSpPr>
        <p:spPr>
          <a:xfrm>
            <a:off x="493713" y="527050"/>
            <a:ext cx="2408237" cy="1806575"/>
          </a:xfrm>
          <a:ln/>
        </p:spPr>
      </p:sp>
      <p:sp>
        <p:nvSpPr>
          <p:cNvPr id="53252" name="Rectangle 3"/>
          <p:cNvSpPr>
            <a:spLocks noGrp="1" noChangeArrowheads="1"/>
          </p:cNvSpPr>
          <p:nvPr>
            <p:ph type="body" idx="1"/>
          </p:nvPr>
        </p:nvSpPr>
        <p:spPr>
          <a:xfrm>
            <a:off x="355600" y="2484438"/>
            <a:ext cx="6096000" cy="6170612"/>
          </a:xfrm>
          <a:noFill/>
          <a:ln/>
        </p:spPr>
        <p:txBody>
          <a:bodyPr/>
          <a:lstStyle/>
          <a:p>
            <a:pPr eaLnBrk="1" hangingPunct="1"/>
            <a:r>
              <a:rPr lang="en-US" smtClean="0">
                <a:sym typeface="Wingdings" pitchFamily="2" charset="2"/>
              </a:rPr>
              <a:t>1.  Biological onset</a:t>
            </a:r>
          </a:p>
          <a:p>
            <a:pPr eaLnBrk="1" hangingPunct="1"/>
            <a:r>
              <a:rPr lang="en-US" smtClean="0">
                <a:sym typeface="Wingdings" pitchFamily="2" charset="2"/>
              </a:rPr>
              <a:t>The initial interaction between the patient and the causal factor of the disease is the biological onset.  The disease is not detectable at this point. </a:t>
            </a:r>
          </a:p>
          <a:p>
            <a:pPr eaLnBrk="1" hangingPunct="1"/>
            <a:r>
              <a:rPr lang="en-US" smtClean="0">
                <a:sym typeface="Wingdings" pitchFamily="2" charset="2"/>
              </a:rPr>
              <a:t>2.  Early diagnosis of disease possible</a:t>
            </a:r>
          </a:p>
          <a:p>
            <a:pPr eaLnBrk="1" hangingPunct="1"/>
            <a:r>
              <a:rPr lang="en-US" smtClean="0">
                <a:sym typeface="Wingdings" pitchFamily="2" charset="2"/>
              </a:rPr>
              <a:t>Time passes by as the patient to be remains asymptomatic.  Diagnosis is possible at some point when the structural or functional changes are detectable.  This is the point at which screening or case finding is possible.</a:t>
            </a:r>
          </a:p>
          <a:p>
            <a:pPr eaLnBrk="1" hangingPunct="1"/>
            <a:r>
              <a:rPr lang="en-US" smtClean="0">
                <a:sym typeface="Wingdings" pitchFamily="2" charset="2"/>
              </a:rPr>
              <a:t>3.  Usual Clinical diagnosis</a:t>
            </a:r>
          </a:p>
          <a:p>
            <a:pPr eaLnBrk="1" hangingPunct="1"/>
            <a:r>
              <a:rPr lang="en-US" smtClean="0">
                <a:sym typeface="Wingdings" pitchFamily="2" charset="2"/>
              </a:rPr>
              <a:t>The clock keeps ticking and so does the patient. At some point, if the condition does not resolve in the asymptomatic phase (example: ASCUS Pap smear) by either serendipity or clinical intervention, the patient becomes aware of symptoms.  He or she may (or may not) seek medical attention.</a:t>
            </a:r>
          </a:p>
          <a:p>
            <a:pPr eaLnBrk="1" hangingPunct="1"/>
            <a:r>
              <a:rPr lang="en-US" smtClean="0">
                <a:sym typeface="Wingdings" pitchFamily="2" charset="2"/>
              </a:rPr>
              <a:t>4.  Outcome</a:t>
            </a:r>
          </a:p>
          <a:p>
            <a:pPr eaLnBrk="1" hangingPunct="1"/>
            <a:r>
              <a:rPr lang="en-US" smtClean="0">
                <a:sym typeface="Wingdings" pitchFamily="2" charset="2"/>
              </a:rPr>
              <a:t>The disease reaches its final conclusion. This may be recovery, disability or death.</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CBEA24E1-A33E-466A-A85B-05FDA7A072E4}" type="slidenum">
              <a:rPr lang="tr-TR"/>
              <a:pPr>
                <a:defRPr/>
              </a:pPr>
              <a:t>‹#›</a:t>
            </a:fld>
            <a:endParaRPr lang="tr-TR"/>
          </a:p>
        </p:txBody>
      </p:sp>
    </p:spTree>
  </p:cSld>
  <p:clrMapOvr>
    <a:masterClrMapping/>
  </p:clrMapOvr>
  <p:transition spd="med">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53785CAF-34AB-44AD-90B1-DB8DDC4B3D00}" type="slidenum">
              <a:rPr lang="tr-TR"/>
              <a:pPr>
                <a:defRPr/>
              </a:pPr>
              <a:t>‹#›</a:t>
            </a:fld>
            <a:endParaRPr lang="tr-TR"/>
          </a:p>
        </p:txBody>
      </p:sp>
    </p:spTree>
  </p:cSld>
  <p:clrMapOvr>
    <a:masterClrMapping/>
  </p:clrMapOvr>
  <p:transition spd="med">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97A421EE-2FE3-491B-B64B-192624DEACA5}" type="slidenum">
              <a:rPr lang="tr-TR"/>
              <a:pPr>
                <a:defRPr/>
              </a:pPr>
              <a:t>‹#›</a:t>
            </a:fld>
            <a:endParaRPr lang="tr-TR"/>
          </a:p>
        </p:txBody>
      </p:sp>
    </p:spTree>
  </p:cSld>
  <p:clrMapOvr>
    <a:masterClrMapping/>
  </p:clrMapOvr>
  <p:transition spd="med">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SmartArt Placeholder 2"/>
          <p:cNvSpPr>
            <a:spLocks noGrp="1"/>
          </p:cNvSpPr>
          <p:nvPr>
            <p:ph type="dgm"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94D41106-5593-46C9-84A9-973467312D45}" type="slidenum">
              <a:rPr lang="tr-TR"/>
              <a:pPr>
                <a:defRPr/>
              </a:pPr>
              <a:t>‹#›</a:t>
            </a:fld>
            <a:endParaRPr lang="tr-TR"/>
          </a:p>
        </p:txBody>
      </p:sp>
    </p:spTree>
  </p:cSld>
  <p:clrMapOvr>
    <a:masterClrMapping/>
  </p:clrMapOvr>
  <p:transition spd="med">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457200" y="1600200"/>
            <a:ext cx="8229600" cy="4525963"/>
          </a:xfrm>
        </p:spPr>
        <p:txBody>
          <a:bodyPr/>
          <a:lstStyle/>
          <a:p>
            <a:pPr lvl="0"/>
            <a:endParaRPr lang="tr-TR" noProof="0" smtClean="0"/>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4A1D7502-3157-4853-8BB0-D7C343E33B2F}" type="slidenum">
              <a:rPr lang="tr-TR"/>
              <a:pPr>
                <a:defRPr/>
              </a:pPr>
              <a:t>‹#›</a:t>
            </a:fld>
            <a:endParaRPr lang="tr-TR"/>
          </a:p>
        </p:txBody>
      </p:sp>
    </p:spTree>
  </p:cSld>
  <p:clrMapOvr>
    <a:masterClrMapping/>
  </p:clrMapOvr>
  <p:transition spd="med">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0C2F25BC-FCA5-4043-8BA1-906913C7D496}" type="slidenum">
              <a:rPr lang="tr-TR"/>
              <a:pPr>
                <a:defRPr/>
              </a:pPr>
              <a:t>‹#›</a:t>
            </a:fld>
            <a:endParaRPr lang="tr-TR"/>
          </a:p>
        </p:txBody>
      </p:sp>
    </p:spTree>
  </p:cSld>
  <p:clrMapOvr>
    <a:masterClrMapping/>
  </p:clrMapOvr>
  <p:transition spd="med">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tr-TR"/>
          </a:p>
        </p:txBody>
      </p:sp>
      <p:sp>
        <p:nvSpPr>
          <p:cNvPr id="5"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6" name="Rectangle 6"/>
          <p:cNvSpPr>
            <a:spLocks noGrp="1" noChangeArrowheads="1"/>
          </p:cNvSpPr>
          <p:nvPr>
            <p:ph type="sldNum" sz="quarter" idx="12"/>
          </p:nvPr>
        </p:nvSpPr>
        <p:spPr/>
        <p:txBody>
          <a:bodyPr/>
          <a:lstStyle>
            <a:lvl1pPr>
              <a:defRPr/>
            </a:lvl1pPr>
          </a:lstStyle>
          <a:p>
            <a:pPr>
              <a:defRPr/>
            </a:pPr>
            <a:fld id="{F5180304-E91C-4D1D-A91F-1113FD736E2D}" type="slidenum">
              <a:rPr lang="tr-TR"/>
              <a:pPr>
                <a:defRPr/>
              </a:pPr>
              <a:t>‹#›</a:t>
            </a:fld>
            <a:endParaRPr lang="tr-TR"/>
          </a:p>
        </p:txBody>
      </p:sp>
    </p:spTree>
  </p:cSld>
  <p:clrMapOvr>
    <a:masterClrMapping/>
  </p:clrMapOvr>
  <p:transition spd="med">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
          <p:cNvSpPr>
            <a:spLocks noGrp="1" noChangeArrowheads="1"/>
          </p:cNvSpPr>
          <p:nvPr>
            <p:ph type="dt" sz="half" idx="10"/>
          </p:nvPr>
        </p:nvSpPr>
        <p:spPr/>
        <p:txBody>
          <a:bodyPr/>
          <a:lstStyle>
            <a:lvl1pPr>
              <a:defRPr/>
            </a:lvl1pPr>
          </a:lstStyle>
          <a:p>
            <a:pPr>
              <a:defRPr/>
            </a:pPr>
            <a:endParaRPr lang="tr-TR"/>
          </a:p>
        </p:txBody>
      </p:sp>
      <p:sp>
        <p:nvSpPr>
          <p:cNvPr id="6" name="Rectangle 11"/>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7" name="Rectangle 12"/>
          <p:cNvSpPr>
            <a:spLocks noGrp="1" noChangeArrowheads="1"/>
          </p:cNvSpPr>
          <p:nvPr>
            <p:ph type="sldNum" sz="quarter" idx="12"/>
          </p:nvPr>
        </p:nvSpPr>
        <p:spPr/>
        <p:txBody>
          <a:bodyPr/>
          <a:lstStyle>
            <a:lvl1pPr>
              <a:defRPr/>
            </a:lvl1pPr>
          </a:lstStyle>
          <a:p>
            <a:pPr>
              <a:defRPr/>
            </a:pPr>
            <a:fld id="{B4BCA5ED-FE20-46C7-8D7F-39B14F8B2C12}" type="slidenum">
              <a:rPr lang="tr-TR"/>
              <a:pPr>
                <a:defRPr/>
              </a:pPr>
              <a:t>‹#›</a:t>
            </a:fld>
            <a:endParaRPr lang="tr-TR"/>
          </a:p>
        </p:txBody>
      </p:sp>
    </p:spTree>
  </p:cSld>
  <p:clrMapOvr>
    <a:masterClrMapping/>
  </p:clrMapOvr>
  <p:transition spd="med">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p:txBody>
          <a:bodyPr/>
          <a:lstStyle>
            <a:lvl1pPr>
              <a:defRPr/>
            </a:lvl1pPr>
          </a:lstStyle>
          <a:p>
            <a:pPr>
              <a:defRPr/>
            </a:pPr>
            <a:endParaRPr lang="tr-TR"/>
          </a:p>
        </p:txBody>
      </p:sp>
      <p:sp>
        <p:nvSpPr>
          <p:cNvPr id="8"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9" name="Rectangle 6"/>
          <p:cNvSpPr>
            <a:spLocks noGrp="1" noChangeArrowheads="1"/>
          </p:cNvSpPr>
          <p:nvPr>
            <p:ph type="sldNum" sz="quarter" idx="12"/>
          </p:nvPr>
        </p:nvSpPr>
        <p:spPr/>
        <p:txBody>
          <a:bodyPr/>
          <a:lstStyle>
            <a:lvl1pPr>
              <a:defRPr/>
            </a:lvl1pPr>
          </a:lstStyle>
          <a:p>
            <a:pPr>
              <a:defRPr/>
            </a:pPr>
            <a:fld id="{7412323D-6D66-44F5-93A0-84A5C992B0F0}" type="slidenum">
              <a:rPr lang="tr-TR"/>
              <a:pPr>
                <a:defRPr/>
              </a:pPr>
              <a:t>‹#›</a:t>
            </a:fld>
            <a:endParaRPr lang="tr-TR"/>
          </a:p>
        </p:txBody>
      </p:sp>
    </p:spTree>
  </p:cSld>
  <p:clrMapOvr>
    <a:masterClrMapping/>
  </p:clrMapOvr>
  <p:transition spd="med">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p:txBody>
          <a:bodyPr/>
          <a:lstStyle>
            <a:lvl1pPr>
              <a:defRPr/>
            </a:lvl1pPr>
          </a:lstStyle>
          <a:p>
            <a:pPr>
              <a:defRPr/>
            </a:pPr>
            <a:endParaRPr lang="tr-TR"/>
          </a:p>
        </p:txBody>
      </p:sp>
      <p:sp>
        <p:nvSpPr>
          <p:cNvPr id="4"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5" name="Rectangle 6"/>
          <p:cNvSpPr>
            <a:spLocks noGrp="1" noChangeArrowheads="1"/>
          </p:cNvSpPr>
          <p:nvPr>
            <p:ph type="sldNum" sz="quarter" idx="12"/>
          </p:nvPr>
        </p:nvSpPr>
        <p:spPr/>
        <p:txBody>
          <a:bodyPr/>
          <a:lstStyle>
            <a:lvl1pPr>
              <a:defRPr/>
            </a:lvl1pPr>
          </a:lstStyle>
          <a:p>
            <a:pPr>
              <a:defRPr/>
            </a:pPr>
            <a:fld id="{95CCBFD3-DE4F-41CC-A289-8865BB41E2C2}" type="slidenum">
              <a:rPr lang="tr-TR"/>
              <a:pPr>
                <a:defRPr/>
              </a:pPr>
              <a:t>‹#›</a:t>
            </a:fld>
            <a:endParaRPr lang="tr-TR"/>
          </a:p>
        </p:txBody>
      </p:sp>
    </p:spTree>
  </p:cSld>
  <p:clrMapOvr>
    <a:masterClrMapping/>
  </p:clrMapOvr>
  <p:transition spd="med">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tr-TR"/>
          </a:p>
        </p:txBody>
      </p:sp>
      <p:sp>
        <p:nvSpPr>
          <p:cNvPr id="3" name="Rectangle 5"/>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4" name="Rectangle 6"/>
          <p:cNvSpPr>
            <a:spLocks noGrp="1" noChangeArrowheads="1"/>
          </p:cNvSpPr>
          <p:nvPr>
            <p:ph type="sldNum" sz="quarter" idx="12"/>
          </p:nvPr>
        </p:nvSpPr>
        <p:spPr/>
        <p:txBody>
          <a:bodyPr/>
          <a:lstStyle>
            <a:lvl1pPr>
              <a:defRPr/>
            </a:lvl1pPr>
          </a:lstStyle>
          <a:p>
            <a:pPr>
              <a:defRPr/>
            </a:pPr>
            <a:fld id="{E9DC3BD2-0E06-49B2-9E3A-9983C06546CD}" type="slidenum">
              <a:rPr lang="tr-TR"/>
              <a:pPr>
                <a:defRPr/>
              </a:pPr>
              <a:t>‹#›</a:t>
            </a:fld>
            <a:endParaRPr lang="tr-TR"/>
          </a:p>
        </p:txBody>
      </p:sp>
    </p:spTree>
  </p:cSld>
  <p:clrMapOvr>
    <a:masterClrMapping/>
  </p:clrMapOvr>
  <p:transition spd="med">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tr-TR"/>
          </a:p>
        </p:txBody>
      </p:sp>
      <p:sp>
        <p:nvSpPr>
          <p:cNvPr id="6" name="Rectangle 11"/>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7" name="Rectangle 12"/>
          <p:cNvSpPr>
            <a:spLocks noGrp="1" noChangeArrowheads="1"/>
          </p:cNvSpPr>
          <p:nvPr>
            <p:ph type="sldNum" sz="quarter" idx="12"/>
          </p:nvPr>
        </p:nvSpPr>
        <p:spPr/>
        <p:txBody>
          <a:bodyPr/>
          <a:lstStyle>
            <a:lvl1pPr>
              <a:defRPr/>
            </a:lvl1pPr>
          </a:lstStyle>
          <a:p>
            <a:pPr>
              <a:defRPr/>
            </a:pPr>
            <a:fld id="{4D9D11D4-8C40-41ED-9294-0D92CBDBCF53}" type="slidenum">
              <a:rPr lang="tr-TR"/>
              <a:pPr>
                <a:defRPr/>
              </a:pPr>
              <a:t>‹#›</a:t>
            </a:fld>
            <a:endParaRPr lang="tr-TR"/>
          </a:p>
        </p:txBody>
      </p:sp>
    </p:spTree>
  </p:cSld>
  <p:clrMapOvr>
    <a:masterClrMapping/>
  </p:clrMapOvr>
  <p:transition spd="med">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
          <p:cNvSpPr>
            <a:spLocks noGrp="1" noChangeArrowheads="1"/>
          </p:cNvSpPr>
          <p:nvPr>
            <p:ph type="dt" sz="half" idx="10"/>
          </p:nvPr>
        </p:nvSpPr>
        <p:spPr/>
        <p:txBody>
          <a:bodyPr/>
          <a:lstStyle>
            <a:lvl1pPr>
              <a:defRPr/>
            </a:lvl1pPr>
          </a:lstStyle>
          <a:p>
            <a:pPr>
              <a:defRPr/>
            </a:pPr>
            <a:endParaRPr lang="tr-TR"/>
          </a:p>
        </p:txBody>
      </p:sp>
      <p:sp>
        <p:nvSpPr>
          <p:cNvPr id="6" name="Rectangle 11"/>
          <p:cNvSpPr>
            <a:spLocks noGrp="1" noChangeArrowheads="1"/>
          </p:cNvSpPr>
          <p:nvPr>
            <p:ph type="ftr" sz="quarter" idx="11"/>
          </p:nvPr>
        </p:nvSpPr>
        <p:spPr/>
        <p:txBody>
          <a:bodyPr/>
          <a:lstStyle>
            <a:lvl1pPr>
              <a:defRPr smtClean="0"/>
            </a:lvl1pPr>
          </a:lstStyle>
          <a:p>
            <a:pPr>
              <a:defRPr/>
            </a:pPr>
            <a:r>
              <a:rPr lang="tr-TR"/>
              <a:t>/ 34</a:t>
            </a:r>
            <a:endParaRPr lang="tr-TR"/>
          </a:p>
        </p:txBody>
      </p:sp>
      <p:sp>
        <p:nvSpPr>
          <p:cNvPr id="7" name="Rectangle 12"/>
          <p:cNvSpPr>
            <a:spLocks noGrp="1" noChangeArrowheads="1"/>
          </p:cNvSpPr>
          <p:nvPr>
            <p:ph type="sldNum" sz="quarter" idx="12"/>
          </p:nvPr>
        </p:nvSpPr>
        <p:spPr/>
        <p:txBody>
          <a:bodyPr/>
          <a:lstStyle>
            <a:lvl1pPr>
              <a:defRPr/>
            </a:lvl1pPr>
          </a:lstStyle>
          <a:p>
            <a:pPr>
              <a:defRPr/>
            </a:pPr>
            <a:fld id="{704D0606-410A-4FCE-AAE2-2F614F7135CD}" type="slidenum">
              <a:rPr lang="tr-TR"/>
              <a:pPr>
                <a:defRPr/>
              </a:pPr>
              <a:t>‹#›</a:t>
            </a:fld>
            <a:endParaRPr lang="tr-TR"/>
          </a:p>
        </p:txBody>
      </p:sp>
    </p:spTree>
  </p:cSld>
  <p:clrMapOvr>
    <a:masterClrMapping/>
  </p:clrMapOvr>
  <p:transition spd="med">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tile tx="0" ty="0" sx="100000" sy="100000" flip="none" algn="tl"/>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8" name="Rectangle 4"/>
          <p:cNvSpPr>
            <a:spLocks noGrp="1" noChangeArrowheads="1"/>
          </p:cNvSpPr>
          <p:nvPr>
            <p:ph type="dt" sz="half" idx="2"/>
          </p:nvPr>
        </p:nvSpPr>
        <p:spPr bwMode="auto">
          <a:xfrm>
            <a:off x="1430338"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tr-TR"/>
          </a:p>
        </p:txBody>
      </p:sp>
      <p:sp>
        <p:nvSpPr>
          <p:cNvPr id="1029" name="Rectangle 5"/>
          <p:cNvSpPr>
            <a:spLocks noGrp="1" noChangeArrowheads="1"/>
          </p:cNvSpPr>
          <p:nvPr>
            <p:ph type="ftr" sz="quarter" idx="3"/>
          </p:nvPr>
        </p:nvSpPr>
        <p:spPr bwMode="auto">
          <a:xfrm>
            <a:off x="382588" y="6408738"/>
            <a:ext cx="7207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tr-TR"/>
              <a:t>/ 34</a:t>
            </a:r>
          </a:p>
        </p:txBody>
      </p:sp>
      <p:sp>
        <p:nvSpPr>
          <p:cNvPr id="1030" name="Rectangle 6"/>
          <p:cNvSpPr>
            <a:spLocks noGrp="1" noChangeArrowheads="1"/>
          </p:cNvSpPr>
          <p:nvPr>
            <p:ph type="sldNum" sz="quarter" idx="4"/>
          </p:nvPr>
        </p:nvSpPr>
        <p:spPr bwMode="auto">
          <a:xfrm>
            <a:off x="34925" y="6410325"/>
            <a:ext cx="620713"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7F544EA8-C78E-4007-9E75-985BAA6F7923}" type="slidenum">
              <a:rPr lang="tr-TR"/>
              <a:pPr>
                <a:defRPr/>
              </a:pPr>
              <a:t>‹#›</a:t>
            </a:fld>
            <a:endParaRPr lang="tr-TR"/>
          </a:p>
        </p:txBody>
      </p:sp>
      <p:sp>
        <p:nvSpPr>
          <p:cNvPr id="1031" name="Rectangle 7"/>
          <p:cNvSpPr>
            <a:spLocks noChangeArrowheads="1"/>
          </p:cNvSpPr>
          <p:nvPr userDrawn="1"/>
        </p:nvSpPr>
        <p:spPr bwMode="auto">
          <a:xfrm>
            <a:off x="0" y="0"/>
            <a:ext cx="9144000" cy="6858000"/>
          </a:xfrm>
          <a:prstGeom prst="rect">
            <a:avLst/>
          </a:prstGeom>
          <a:noFill/>
          <a:ln w="57150" cmpd="thinThick">
            <a:solidFill>
              <a:srgbClr val="FF3300"/>
            </a:solidFill>
            <a:miter lim="800000"/>
            <a:headEnd/>
            <a:tailEnd/>
          </a:ln>
          <a:effectLst/>
        </p:spPr>
        <p:txBody>
          <a:bodyPr wrap="none" anchor="ctr"/>
          <a:lstStyle/>
          <a:p>
            <a:pPr>
              <a:defRPr/>
            </a:pPr>
            <a:endParaRPr lang="tr-TR"/>
          </a:p>
        </p:txBody>
      </p:sp>
      <p:sp>
        <p:nvSpPr>
          <p:cNvPr id="1032" name="Oval 8"/>
          <p:cNvSpPr>
            <a:spLocks noChangeArrowheads="1"/>
          </p:cNvSpPr>
          <p:nvPr userDrawn="1"/>
        </p:nvSpPr>
        <p:spPr bwMode="auto">
          <a:xfrm>
            <a:off x="166688" y="6386513"/>
            <a:ext cx="936625" cy="360362"/>
          </a:xfrm>
          <a:prstGeom prst="ellipse">
            <a:avLst/>
          </a:prstGeom>
          <a:noFill/>
          <a:ln w="9525">
            <a:solidFill>
              <a:srgbClr val="FF3300"/>
            </a:solidFill>
            <a:round/>
            <a:headEnd/>
            <a:tailEnd/>
          </a:ln>
          <a:effectLst/>
        </p:spPr>
        <p:txBody>
          <a:bodyPr wrap="none" anchor="ctr"/>
          <a:lstStyle/>
          <a:p>
            <a:pPr>
              <a:defRPr/>
            </a:pPr>
            <a:endParaRPr lang="tr-TR"/>
          </a:p>
        </p:txBody>
      </p:sp>
      <p:sp>
        <p:nvSpPr>
          <p:cNvPr id="4104"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1037" name="Text Box 13"/>
          <p:cNvSpPr txBox="1">
            <a:spLocks noChangeArrowheads="1"/>
          </p:cNvSpPr>
          <p:nvPr userDrawn="1"/>
        </p:nvSpPr>
        <p:spPr bwMode="auto">
          <a:xfrm>
            <a:off x="0" y="6367463"/>
            <a:ext cx="9144000" cy="488950"/>
          </a:xfrm>
          <a:prstGeom prst="rect">
            <a:avLst/>
          </a:prstGeom>
          <a:noFill/>
          <a:ln w="9525">
            <a:noFill/>
            <a:miter lim="800000"/>
            <a:headEnd/>
            <a:tailEnd/>
          </a:ln>
          <a:effectLst/>
        </p:spPr>
        <p:txBody>
          <a:bodyPr>
            <a:spAutoFit/>
          </a:bodyPr>
          <a:lstStyle/>
          <a:p>
            <a:pPr algn="ctr">
              <a:defRPr/>
            </a:pPr>
            <a:r>
              <a:rPr lang="tr-TR" sz="1300">
                <a:effectLst>
                  <a:outerShdw blurRad="38100" dist="38100" dir="2700000" algn="tl">
                    <a:srgbClr val="C0C0C0"/>
                  </a:outerShdw>
                </a:effectLst>
              </a:rPr>
              <a:t>Aile Hekimliğinde Koruyucu Hekimlik Uygulamaları</a:t>
            </a:r>
          </a:p>
          <a:p>
            <a:pPr algn="ctr">
              <a:defRPr/>
            </a:pPr>
            <a:r>
              <a:rPr lang="tr-TR" sz="1300">
                <a:effectLst>
                  <a:outerShdw blurRad="38100" dist="38100" dir="2700000" algn="tl">
                    <a:srgbClr val="C0C0C0"/>
                  </a:outerShdw>
                </a:effectLst>
              </a:rPr>
              <a:t>Periyodik Sağlık Muayeneleri</a:t>
            </a:r>
          </a:p>
        </p:txBody>
      </p:sp>
      <p:pic>
        <p:nvPicPr>
          <p:cNvPr id="4106" name="Picture 17" descr="tutf1"/>
          <p:cNvPicPr>
            <a:picLocks noChangeAspect="1" noChangeArrowheads="1"/>
          </p:cNvPicPr>
          <p:nvPr userDrawn="1"/>
        </p:nvPicPr>
        <p:blipFill>
          <a:blip r:embed="rId16" cstate="print"/>
          <a:srcRect/>
          <a:stretch>
            <a:fillRect/>
          </a:stretch>
        </p:blipFill>
        <p:spPr bwMode="auto">
          <a:xfrm>
            <a:off x="8316913" y="6021388"/>
            <a:ext cx="771525" cy="7461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transition spd="med">
    <p:zoom/>
  </p:transition>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1.v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hyperlink" Target="sbttr2003.pdf" TargetMode="External"/><Relationship Id="rId1" Type="http://schemas.openxmlformats.org/officeDocument/2006/relationships/slideLayout" Target="../slideLayouts/slideLayout4.xml"/><Relationship Id="rId4" Type="http://schemas.openxmlformats.org/officeDocument/2006/relationships/image" Target="../media/image12.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Footer Placeholder 4"/>
          <p:cNvSpPr>
            <a:spLocks noGrp="1"/>
          </p:cNvSpPr>
          <p:nvPr>
            <p:ph type="ftr" sz="quarter" idx="11"/>
          </p:nvPr>
        </p:nvSpPr>
        <p:spPr>
          <a:noFill/>
        </p:spPr>
        <p:txBody>
          <a:bodyPr/>
          <a:lstStyle/>
          <a:p>
            <a:r>
              <a:rPr lang="tr-TR"/>
              <a:t>/ 34</a:t>
            </a:r>
          </a:p>
        </p:txBody>
      </p:sp>
      <p:sp>
        <p:nvSpPr>
          <p:cNvPr id="18435" name="Slide Number Placeholder 5"/>
          <p:cNvSpPr>
            <a:spLocks noGrp="1"/>
          </p:cNvSpPr>
          <p:nvPr>
            <p:ph type="sldNum" sz="quarter" idx="12"/>
          </p:nvPr>
        </p:nvSpPr>
        <p:spPr>
          <a:noFill/>
        </p:spPr>
        <p:txBody>
          <a:bodyPr/>
          <a:lstStyle/>
          <a:p>
            <a:fld id="{BFB840A6-070B-4972-AEA9-58CD06A8C4E8}" type="slidenum">
              <a:rPr lang="tr-TR" smtClean="0"/>
              <a:pPr/>
              <a:t>1</a:t>
            </a:fld>
            <a:endParaRPr lang="tr-TR" smtClean="0"/>
          </a:p>
        </p:txBody>
      </p:sp>
      <p:sp>
        <p:nvSpPr>
          <p:cNvPr id="18436" name="Rectangle 8"/>
          <p:cNvSpPr>
            <a:spLocks noChangeArrowheads="1"/>
          </p:cNvSpPr>
          <p:nvPr/>
        </p:nvSpPr>
        <p:spPr bwMode="auto">
          <a:xfrm>
            <a:off x="0" y="765175"/>
            <a:ext cx="9144000" cy="336550"/>
          </a:xfrm>
          <a:prstGeom prst="rect">
            <a:avLst/>
          </a:prstGeom>
          <a:noFill/>
          <a:ln w="9525">
            <a:noFill/>
            <a:miter lim="800000"/>
            <a:headEnd/>
            <a:tailEnd/>
          </a:ln>
        </p:spPr>
        <p:txBody>
          <a:bodyPr>
            <a:spAutoFit/>
          </a:bodyPr>
          <a:lstStyle/>
          <a:p>
            <a:pPr algn="ctr">
              <a:spcAft>
                <a:spcPct val="40000"/>
              </a:spcAft>
            </a:pPr>
            <a:r>
              <a:rPr lang="tr-TR" sz="1600"/>
              <a:t>Doç. Dr. Zekeriya Aktürk,  Eylül 2009</a:t>
            </a:r>
          </a:p>
        </p:txBody>
      </p:sp>
      <p:sp>
        <p:nvSpPr>
          <p:cNvPr id="204812" name="Text Box 12"/>
          <p:cNvSpPr txBox="1">
            <a:spLocks noChangeArrowheads="1"/>
          </p:cNvSpPr>
          <p:nvPr/>
        </p:nvSpPr>
        <p:spPr bwMode="auto">
          <a:xfrm>
            <a:off x="0" y="0"/>
            <a:ext cx="9144000" cy="822325"/>
          </a:xfrm>
          <a:prstGeom prst="rect">
            <a:avLst/>
          </a:prstGeom>
          <a:noFill/>
          <a:ln w="9525">
            <a:noFill/>
            <a:miter lim="800000"/>
            <a:headEnd/>
            <a:tailEnd/>
          </a:ln>
          <a:effectLst/>
        </p:spPr>
        <p:txBody>
          <a:bodyPr>
            <a:spAutoFit/>
          </a:bodyPr>
          <a:lstStyle/>
          <a:p>
            <a:pPr algn="ctr">
              <a:defRPr/>
            </a:pPr>
            <a:r>
              <a:rPr lang="tr-TR" sz="2400" b="1">
                <a:effectLst>
                  <a:outerShdw blurRad="38100" dist="38100" dir="2700000" algn="tl">
                    <a:srgbClr val="C0C0C0"/>
                  </a:outerShdw>
                </a:effectLst>
              </a:rPr>
              <a:t>Aile Hekimliğinde Koruyucu Hekimlik Uygulamaları</a:t>
            </a:r>
          </a:p>
          <a:p>
            <a:pPr algn="ctr">
              <a:defRPr/>
            </a:pPr>
            <a:r>
              <a:rPr lang="tr-TR" sz="2400" b="1">
                <a:effectLst>
                  <a:outerShdw blurRad="38100" dist="38100" dir="2700000" algn="tl">
                    <a:srgbClr val="C0C0C0"/>
                  </a:outerShdw>
                </a:effectLst>
              </a:rPr>
              <a:t>Periyodik Sağlık Muayeneleri</a:t>
            </a:r>
          </a:p>
        </p:txBody>
      </p:sp>
      <p:pic>
        <p:nvPicPr>
          <p:cNvPr id="18438" name="Picture 16" descr="11"/>
          <p:cNvPicPr>
            <a:picLocks noChangeAspect="1" noChangeArrowheads="1"/>
          </p:cNvPicPr>
          <p:nvPr>
            <p:ph idx="1"/>
          </p:nvPr>
        </p:nvPicPr>
        <p:blipFill>
          <a:blip r:embed="rId3" cstate="print"/>
          <a:srcRect/>
          <a:stretch>
            <a:fillRect/>
          </a:stretch>
        </p:blipFill>
        <p:spPr>
          <a:xfrm>
            <a:off x="684213" y="1046163"/>
            <a:ext cx="7775575" cy="5838825"/>
          </a:xfrm>
          <a:noFill/>
        </p:spPr>
      </p:pic>
    </p:spTree>
  </p:cSld>
  <p:clrMapOvr>
    <a:masterClrMapping/>
  </p:clrMapOvr>
  <p:transition spd="med">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602" name="Footer Placeholder 4"/>
          <p:cNvSpPr>
            <a:spLocks noGrp="1"/>
          </p:cNvSpPr>
          <p:nvPr>
            <p:ph type="ftr" sz="quarter" idx="11"/>
          </p:nvPr>
        </p:nvSpPr>
        <p:spPr>
          <a:noFill/>
        </p:spPr>
        <p:txBody>
          <a:bodyPr/>
          <a:lstStyle/>
          <a:p>
            <a:r>
              <a:rPr lang="tr-TR"/>
              <a:t>/ 34</a:t>
            </a:r>
          </a:p>
        </p:txBody>
      </p:sp>
      <p:sp>
        <p:nvSpPr>
          <p:cNvPr id="25603" name="Slide Number Placeholder 5"/>
          <p:cNvSpPr>
            <a:spLocks noGrp="1"/>
          </p:cNvSpPr>
          <p:nvPr>
            <p:ph type="sldNum" sz="quarter" idx="12"/>
          </p:nvPr>
        </p:nvSpPr>
        <p:spPr>
          <a:noFill/>
        </p:spPr>
        <p:txBody>
          <a:bodyPr/>
          <a:lstStyle/>
          <a:p>
            <a:fld id="{45D98189-68E1-4520-8DBA-95AED76F3DEA}" type="slidenum">
              <a:rPr lang="tr-TR" smtClean="0"/>
              <a:pPr/>
              <a:t>10</a:t>
            </a:fld>
            <a:endParaRPr lang="tr-TR" smtClean="0"/>
          </a:p>
        </p:txBody>
      </p:sp>
      <p:sp>
        <p:nvSpPr>
          <p:cNvPr id="25604" name="Rectangle 2"/>
          <p:cNvSpPr>
            <a:spLocks noGrp="1" noChangeArrowheads="1"/>
          </p:cNvSpPr>
          <p:nvPr>
            <p:ph type="title"/>
          </p:nvPr>
        </p:nvSpPr>
        <p:spPr/>
        <p:txBody>
          <a:bodyPr/>
          <a:lstStyle/>
          <a:p>
            <a:pPr eaLnBrk="1" hangingPunct="1"/>
            <a:r>
              <a:rPr lang="tr-TR" smtClean="0"/>
              <a:t>Günlük Pratiği Düşünelim</a:t>
            </a:r>
            <a:endParaRPr lang="en-US" smtClean="0"/>
          </a:p>
        </p:txBody>
      </p:sp>
      <p:sp>
        <p:nvSpPr>
          <p:cNvPr id="25605" name="Rectangle 3"/>
          <p:cNvSpPr>
            <a:spLocks noGrp="1" noChangeArrowheads="1"/>
          </p:cNvSpPr>
          <p:nvPr>
            <p:ph type="body" idx="1"/>
          </p:nvPr>
        </p:nvSpPr>
        <p:spPr/>
        <p:txBody>
          <a:bodyPr/>
          <a:lstStyle/>
          <a:p>
            <a:pPr eaLnBrk="1" hangingPunct="1"/>
            <a:r>
              <a:rPr lang="en-US" sz="2600" smtClean="0">
                <a:cs typeface="Times New Roman" pitchFamily="18" charset="0"/>
              </a:rPr>
              <a:t>30 </a:t>
            </a:r>
            <a:r>
              <a:rPr lang="tr-TR" sz="2600" smtClean="0">
                <a:cs typeface="Times New Roman" pitchFamily="18" charset="0"/>
              </a:rPr>
              <a:t>yaşında bir kadın size check-up amacıyla başvuruyor. Herhangi bir hastalık öyküsü yok ama meme kanserinden endişe ediyor.</a:t>
            </a:r>
            <a:r>
              <a:rPr lang="en-US" sz="2600" smtClean="0">
                <a:cs typeface="Times New Roman" pitchFamily="18" charset="0"/>
              </a:rPr>
              <a:t> </a:t>
            </a:r>
          </a:p>
          <a:p>
            <a:pPr lvl="1" eaLnBrk="1" hangingPunct="1"/>
            <a:r>
              <a:rPr lang="tr-TR" sz="2400" smtClean="0">
                <a:cs typeface="Times New Roman" pitchFamily="18" charset="0"/>
              </a:rPr>
              <a:t>Meme muayenesi yapmalı mısınız?</a:t>
            </a:r>
            <a:endParaRPr lang="en-US" sz="2400" smtClean="0">
              <a:cs typeface="Times New Roman" pitchFamily="18" charset="0"/>
            </a:endParaRPr>
          </a:p>
          <a:p>
            <a:pPr lvl="1" eaLnBrk="1" hangingPunct="1"/>
            <a:r>
              <a:rPr lang="tr-TR" sz="2400" smtClean="0">
                <a:cs typeface="Times New Roman" pitchFamily="18" charset="0"/>
              </a:rPr>
              <a:t>Kendi kendine meme muayenesi yapmasını öğretmeli misiniz</a:t>
            </a:r>
            <a:r>
              <a:rPr lang="en-US" sz="2400" smtClean="0">
                <a:cs typeface="Times New Roman" pitchFamily="18" charset="0"/>
              </a:rPr>
              <a:t>?</a:t>
            </a:r>
          </a:p>
          <a:p>
            <a:pPr lvl="1" eaLnBrk="1" hangingPunct="1"/>
            <a:r>
              <a:rPr lang="tr-TR" sz="2400" smtClean="0">
                <a:cs typeface="Times New Roman" pitchFamily="18" charset="0"/>
              </a:rPr>
              <a:t>Mamografi istemeli misiniz</a:t>
            </a:r>
            <a:r>
              <a:rPr lang="en-US" sz="2400" smtClean="0">
                <a:cs typeface="Times New Roman" pitchFamily="18" charset="0"/>
              </a:rPr>
              <a:t>?</a:t>
            </a:r>
          </a:p>
          <a:p>
            <a:pPr eaLnBrk="1" hangingPunct="1"/>
            <a:r>
              <a:rPr lang="tr-TR" sz="2600" smtClean="0">
                <a:cs typeface="Times New Roman" pitchFamily="18" charset="0"/>
              </a:rPr>
              <a:t>Nasıl karar verirsiniz</a:t>
            </a:r>
            <a:r>
              <a:rPr lang="en-US" sz="2600" smtClean="0">
                <a:cs typeface="Times New Roman" pitchFamily="18" charset="0"/>
              </a:rPr>
              <a:t>?</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p:spPr>
        <p:txBody>
          <a:bodyPr/>
          <a:lstStyle/>
          <a:p>
            <a:r>
              <a:rPr lang="tr-TR"/>
              <a:t>/ 34</a:t>
            </a:r>
          </a:p>
        </p:txBody>
      </p:sp>
      <p:sp>
        <p:nvSpPr>
          <p:cNvPr id="26627" name="Slide Number Placeholder 3"/>
          <p:cNvSpPr>
            <a:spLocks noGrp="1"/>
          </p:cNvSpPr>
          <p:nvPr>
            <p:ph type="sldNum" sz="quarter" idx="12"/>
          </p:nvPr>
        </p:nvSpPr>
        <p:spPr>
          <a:noFill/>
        </p:spPr>
        <p:txBody>
          <a:bodyPr/>
          <a:lstStyle/>
          <a:p>
            <a:fld id="{17DA8DA4-0EF9-49E5-BAFB-8923A53C1518}" type="slidenum">
              <a:rPr lang="tr-TR" smtClean="0"/>
              <a:pPr/>
              <a:t>11</a:t>
            </a:fld>
            <a:endParaRPr lang="tr-TR" smtClean="0"/>
          </a:p>
        </p:txBody>
      </p:sp>
      <p:sp>
        <p:nvSpPr>
          <p:cNvPr id="26628" name="Text Box 2"/>
          <p:cNvSpPr txBox="1">
            <a:spLocks noChangeArrowheads="1"/>
          </p:cNvSpPr>
          <p:nvPr/>
        </p:nvSpPr>
        <p:spPr bwMode="auto">
          <a:xfrm>
            <a:off x="914400" y="1600200"/>
            <a:ext cx="7924800" cy="1917700"/>
          </a:xfrm>
          <a:prstGeom prst="rect">
            <a:avLst/>
          </a:prstGeom>
          <a:noFill/>
          <a:ln w="9525">
            <a:noFill/>
            <a:miter lim="800000"/>
            <a:headEnd/>
            <a:tailEnd/>
          </a:ln>
        </p:spPr>
        <p:txBody>
          <a:bodyPr>
            <a:spAutoFit/>
          </a:bodyPr>
          <a:lstStyle/>
          <a:p>
            <a:pPr marL="457200" indent="-457200" eaLnBrk="0" hangingPunct="0">
              <a:spcBef>
                <a:spcPct val="50000"/>
              </a:spcBef>
              <a:buFontTx/>
              <a:buAutoNum type="arabicPeriod"/>
            </a:pPr>
            <a:r>
              <a:rPr lang="tr-TR" sz="2400" b="1"/>
              <a:t>Hastalığın yaygınlığı (prevalansı) yüksek olmalı</a:t>
            </a:r>
            <a:r>
              <a:rPr lang="tr-TR" sz="2400"/>
              <a:t/>
            </a:r>
            <a:br>
              <a:rPr lang="tr-TR" sz="2400"/>
            </a:br>
            <a:r>
              <a:rPr lang="tr-TR" sz="2400"/>
              <a:t>Prevalansı çok düşük olan hastalıklara yönelik PSM anlamlı değil.</a:t>
            </a:r>
            <a:br>
              <a:rPr lang="tr-TR" sz="2400"/>
            </a:br>
            <a:r>
              <a:rPr lang="tr-TR" sz="2400"/>
              <a:t/>
            </a:r>
            <a:br>
              <a:rPr lang="tr-TR" sz="2400"/>
            </a:br>
            <a:r>
              <a:rPr lang="tr-TR" sz="2400"/>
              <a:t>- Osteogenezis imperfekta insidansı: 1/10 bin/yıl</a:t>
            </a:r>
          </a:p>
        </p:txBody>
      </p:sp>
      <p:sp>
        <p:nvSpPr>
          <p:cNvPr id="26629" name="Rectangle 3"/>
          <p:cNvSpPr>
            <a:spLocks noGrp="1" noChangeArrowheads="1"/>
          </p:cNvSpPr>
          <p:nvPr>
            <p:ph type="title" idx="4294967295"/>
          </p:nvPr>
        </p:nvSpPr>
        <p:spPr/>
        <p:txBody>
          <a:bodyPr/>
          <a:lstStyle/>
          <a:p>
            <a:pPr eaLnBrk="1" hangingPunct="1"/>
            <a:r>
              <a:rPr lang="tr-TR" smtClean="0"/>
              <a:t>Etkili Tarama Kriterleri</a:t>
            </a:r>
            <a:endParaRPr lang="en-US" smtClean="0"/>
          </a:p>
        </p:txBody>
      </p:sp>
      <p:sp>
        <p:nvSpPr>
          <p:cNvPr id="26630" name="Rectangle 4"/>
          <p:cNvSpPr>
            <a:spLocks noChangeArrowheads="1"/>
          </p:cNvSpPr>
          <p:nvPr/>
        </p:nvSpPr>
        <p:spPr bwMode="auto">
          <a:xfrm>
            <a:off x="4211638" y="3716338"/>
            <a:ext cx="4738687" cy="517525"/>
          </a:xfrm>
          <a:prstGeom prst="rect">
            <a:avLst/>
          </a:prstGeom>
          <a:noFill/>
          <a:ln w="9525">
            <a:noFill/>
            <a:miter lim="800000"/>
            <a:headEnd/>
            <a:tailEnd/>
          </a:ln>
        </p:spPr>
        <p:txBody>
          <a:bodyPr wrap="none">
            <a:spAutoFit/>
          </a:bodyPr>
          <a:lstStyle/>
          <a:p>
            <a:r>
              <a:rPr lang="tr-TR" sz="1400"/>
              <a:t>Medline Plus. Medical Encyclopedia. Osteogenesis imperfecta. </a:t>
            </a:r>
          </a:p>
          <a:p>
            <a:r>
              <a:rPr lang="tr-TR" sz="1400"/>
              <a:t>http://www.nlm.nih.gov/medlineplus/ency/article/001573.htm</a:t>
            </a: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Footer Placeholder 2"/>
          <p:cNvSpPr>
            <a:spLocks noGrp="1"/>
          </p:cNvSpPr>
          <p:nvPr>
            <p:ph type="ftr" sz="quarter" idx="11"/>
          </p:nvPr>
        </p:nvSpPr>
        <p:spPr>
          <a:noFill/>
        </p:spPr>
        <p:txBody>
          <a:bodyPr/>
          <a:lstStyle/>
          <a:p>
            <a:r>
              <a:rPr lang="tr-TR"/>
              <a:t>/ 34</a:t>
            </a:r>
          </a:p>
        </p:txBody>
      </p:sp>
      <p:sp>
        <p:nvSpPr>
          <p:cNvPr id="27651" name="Slide Number Placeholder 3"/>
          <p:cNvSpPr>
            <a:spLocks noGrp="1"/>
          </p:cNvSpPr>
          <p:nvPr>
            <p:ph type="sldNum" sz="quarter" idx="12"/>
          </p:nvPr>
        </p:nvSpPr>
        <p:spPr>
          <a:noFill/>
        </p:spPr>
        <p:txBody>
          <a:bodyPr/>
          <a:lstStyle/>
          <a:p>
            <a:fld id="{981A53AC-F002-4985-9F7E-D0D1A6FC51B9}" type="slidenum">
              <a:rPr lang="tr-TR" smtClean="0"/>
              <a:pPr/>
              <a:t>12</a:t>
            </a:fld>
            <a:endParaRPr lang="tr-TR" smtClean="0"/>
          </a:p>
        </p:txBody>
      </p:sp>
      <p:sp>
        <p:nvSpPr>
          <p:cNvPr id="27652" name="Text Box 2"/>
          <p:cNvSpPr txBox="1">
            <a:spLocks noChangeArrowheads="1"/>
          </p:cNvSpPr>
          <p:nvPr/>
        </p:nvSpPr>
        <p:spPr bwMode="auto">
          <a:xfrm>
            <a:off x="914400" y="1600200"/>
            <a:ext cx="7924800" cy="1917700"/>
          </a:xfrm>
          <a:prstGeom prst="rect">
            <a:avLst/>
          </a:prstGeom>
          <a:noFill/>
          <a:ln w="9525">
            <a:noFill/>
            <a:miter lim="800000"/>
            <a:headEnd/>
            <a:tailEnd/>
          </a:ln>
        </p:spPr>
        <p:txBody>
          <a:bodyPr>
            <a:spAutoFit/>
          </a:bodyPr>
          <a:lstStyle/>
          <a:p>
            <a:pPr marL="457200" indent="-457200" eaLnBrk="0" hangingPunct="0">
              <a:spcBef>
                <a:spcPct val="50000"/>
              </a:spcBef>
            </a:pPr>
            <a:r>
              <a:rPr lang="tr-TR" sz="2400" b="1"/>
              <a:t>2. Tahmin ettirici risk faktörleri veya testler olmalı</a:t>
            </a:r>
            <a:r>
              <a:rPr lang="tr-TR" sz="2400"/>
              <a:t/>
            </a:r>
            <a:br>
              <a:rPr lang="tr-TR" sz="2400"/>
            </a:br>
            <a:r>
              <a:rPr lang="tr-TR" sz="2400"/>
              <a:t>Testin güvenilirliği ve maliyeti bilinmeli</a:t>
            </a:r>
            <a:br>
              <a:rPr lang="tr-TR" sz="2400"/>
            </a:br>
            <a:r>
              <a:rPr lang="tr-TR" sz="2400"/>
              <a:t/>
            </a:r>
            <a:br>
              <a:rPr lang="tr-TR" sz="2400"/>
            </a:br>
            <a:r>
              <a:rPr lang="tr-TR" sz="2400"/>
              <a:t>- CRP: Ucuz ama özgül (spesifik) değil </a:t>
            </a:r>
            <a:br>
              <a:rPr lang="tr-TR" sz="2400"/>
            </a:br>
            <a:r>
              <a:rPr lang="tr-TR" sz="2400"/>
              <a:t>- EKO: Duyarlı (sensitif) ve özgül ama pahalı</a:t>
            </a:r>
          </a:p>
        </p:txBody>
      </p:sp>
      <p:sp>
        <p:nvSpPr>
          <p:cNvPr id="27653" name="Rectangle 3"/>
          <p:cNvSpPr>
            <a:spLocks noGrp="1" noChangeArrowheads="1"/>
          </p:cNvSpPr>
          <p:nvPr>
            <p:ph type="title" idx="4294967295"/>
          </p:nvPr>
        </p:nvSpPr>
        <p:spPr/>
        <p:txBody>
          <a:bodyPr/>
          <a:lstStyle/>
          <a:p>
            <a:pPr eaLnBrk="1" hangingPunct="1"/>
            <a:r>
              <a:rPr lang="tr-TR" smtClean="0"/>
              <a:t>Etkili Tarama Kriterleri</a:t>
            </a:r>
            <a:endParaRPr lang="en-US" smtClean="0"/>
          </a:p>
        </p:txBody>
      </p:sp>
    </p:spTree>
  </p:cSld>
  <p:clrMapOvr>
    <a:masterClrMapping/>
  </p:clrMapOvr>
  <p:transition spd="med">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Footer Placeholder 2"/>
          <p:cNvSpPr>
            <a:spLocks noGrp="1"/>
          </p:cNvSpPr>
          <p:nvPr>
            <p:ph type="ftr" sz="quarter" idx="11"/>
          </p:nvPr>
        </p:nvSpPr>
        <p:spPr>
          <a:noFill/>
        </p:spPr>
        <p:txBody>
          <a:bodyPr/>
          <a:lstStyle/>
          <a:p>
            <a:r>
              <a:rPr lang="tr-TR"/>
              <a:t>/ 34</a:t>
            </a:r>
          </a:p>
        </p:txBody>
      </p:sp>
      <p:sp>
        <p:nvSpPr>
          <p:cNvPr id="28675" name="Slide Number Placeholder 3"/>
          <p:cNvSpPr>
            <a:spLocks noGrp="1"/>
          </p:cNvSpPr>
          <p:nvPr>
            <p:ph type="sldNum" sz="quarter" idx="12"/>
          </p:nvPr>
        </p:nvSpPr>
        <p:spPr>
          <a:noFill/>
        </p:spPr>
        <p:txBody>
          <a:bodyPr/>
          <a:lstStyle/>
          <a:p>
            <a:fld id="{63298DB4-8095-4AA3-8902-3D4F98CD4B20}" type="slidenum">
              <a:rPr lang="tr-TR" smtClean="0"/>
              <a:pPr/>
              <a:t>13</a:t>
            </a:fld>
            <a:endParaRPr lang="tr-TR" smtClean="0"/>
          </a:p>
        </p:txBody>
      </p:sp>
      <p:sp>
        <p:nvSpPr>
          <p:cNvPr id="28676" name="Text Box 2"/>
          <p:cNvSpPr txBox="1">
            <a:spLocks noChangeArrowheads="1"/>
          </p:cNvSpPr>
          <p:nvPr/>
        </p:nvSpPr>
        <p:spPr bwMode="auto">
          <a:xfrm>
            <a:off x="1676400" y="2220913"/>
            <a:ext cx="2743200" cy="2100262"/>
          </a:xfrm>
          <a:prstGeom prst="rect">
            <a:avLst/>
          </a:prstGeom>
          <a:noFill/>
          <a:ln w="9525">
            <a:noFill/>
            <a:miter lim="800000"/>
            <a:headEnd/>
            <a:tailEnd/>
          </a:ln>
        </p:spPr>
        <p:txBody>
          <a:bodyPr>
            <a:spAutoFit/>
          </a:bodyPr>
          <a:lstStyle/>
          <a:p>
            <a:pPr marL="171450" indent="-171450" eaLnBrk="0" hangingPunct="0">
              <a:spcBef>
                <a:spcPct val="50000"/>
              </a:spcBef>
              <a:buFontTx/>
              <a:buChar char="•"/>
            </a:pPr>
            <a:r>
              <a:rPr lang="tr-TR" sz="2400"/>
              <a:t>İnsidans</a:t>
            </a:r>
          </a:p>
          <a:p>
            <a:pPr marL="171450" indent="-171450" eaLnBrk="0" hangingPunct="0">
              <a:spcBef>
                <a:spcPct val="50000"/>
              </a:spcBef>
              <a:buFontTx/>
              <a:buChar char="•"/>
            </a:pPr>
            <a:r>
              <a:rPr lang="tr-TR" sz="2400"/>
              <a:t>Prevalans</a:t>
            </a:r>
          </a:p>
          <a:p>
            <a:pPr marL="171450" indent="-171450" eaLnBrk="0" hangingPunct="0">
              <a:spcBef>
                <a:spcPct val="50000"/>
              </a:spcBef>
              <a:buFontTx/>
              <a:buChar char="•"/>
            </a:pPr>
            <a:r>
              <a:rPr lang="tr-TR" sz="2400"/>
              <a:t>Morbidite</a:t>
            </a:r>
          </a:p>
          <a:p>
            <a:pPr marL="171450" indent="-171450" eaLnBrk="0" hangingPunct="0">
              <a:spcBef>
                <a:spcPct val="50000"/>
              </a:spcBef>
              <a:buFontTx/>
              <a:buChar char="•"/>
            </a:pPr>
            <a:r>
              <a:rPr lang="tr-TR" sz="2400"/>
              <a:t>Mortalite</a:t>
            </a:r>
          </a:p>
        </p:txBody>
      </p:sp>
      <p:sp>
        <p:nvSpPr>
          <p:cNvPr id="28677" name="Rectangle 3"/>
          <p:cNvSpPr>
            <a:spLocks noGrp="1" noChangeArrowheads="1"/>
          </p:cNvSpPr>
          <p:nvPr>
            <p:ph type="title" idx="4294967295"/>
          </p:nvPr>
        </p:nvSpPr>
        <p:spPr/>
        <p:txBody>
          <a:bodyPr/>
          <a:lstStyle/>
          <a:p>
            <a:pPr eaLnBrk="1" hangingPunct="1"/>
            <a:r>
              <a:rPr lang="tr-TR" smtClean="0"/>
              <a:t>Hangi Tarama Testi ?</a:t>
            </a:r>
            <a:endParaRPr lang="en-US" smtClean="0"/>
          </a:p>
        </p:txBody>
      </p:sp>
      <p:sp>
        <p:nvSpPr>
          <p:cNvPr id="28678" name="Rectangle 4"/>
          <p:cNvSpPr>
            <a:spLocks noChangeArrowheads="1"/>
          </p:cNvSpPr>
          <p:nvPr/>
        </p:nvSpPr>
        <p:spPr bwMode="auto">
          <a:xfrm>
            <a:off x="4038600" y="2220913"/>
            <a:ext cx="4953000" cy="2100262"/>
          </a:xfrm>
          <a:prstGeom prst="rect">
            <a:avLst/>
          </a:prstGeom>
          <a:noFill/>
          <a:ln w="9525">
            <a:noFill/>
            <a:miter lim="800000"/>
            <a:headEnd/>
            <a:tailEnd/>
          </a:ln>
        </p:spPr>
        <p:txBody>
          <a:bodyPr>
            <a:spAutoFit/>
          </a:bodyPr>
          <a:lstStyle/>
          <a:p>
            <a:pPr marL="122238" indent="-122238" eaLnBrk="0" hangingPunct="0">
              <a:spcBef>
                <a:spcPct val="50000"/>
              </a:spcBef>
              <a:buFontTx/>
              <a:buChar char="•"/>
            </a:pPr>
            <a:r>
              <a:rPr lang="tr-TR" sz="2400"/>
              <a:t>Sensitivite (Duyarlık)</a:t>
            </a:r>
          </a:p>
          <a:p>
            <a:pPr marL="122238" indent="-122238" eaLnBrk="0" hangingPunct="0">
              <a:spcBef>
                <a:spcPct val="50000"/>
              </a:spcBef>
              <a:buFontTx/>
              <a:buChar char="•"/>
            </a:pPr>
            <a:r>
              <a:rPr lang="tr-TR" sz="2400"/>
              <a:t>Spesifite (Özgüllük)</a:t>
            </a:r>
          </a:p>
          <a:p>
            <a:pPr marL="122238" indent="-122238" eaLnBrk="0" hangingPunct="0">
              <a:spcBef>
                <a:spcPct val="50000"/>
              </a:spcBef>
              <a:buFontTx/>
              <a:buChar char="•"/>
            </a:pPr>
            <a:r>
              <a:rPr lang="tr-TR" sz="2400"/>
              <a:t>PPV (Pozitif Tahmin)</a:t>
            </a:r>
          </a:p>
          <a:p>
            <a:pPr marL="122238" indent="-122238" eaLnBrk="0" hangingPunct="0">
              <a:spcBef>
                <a:spcPct val="50000"/>
              </a:spcBef>
              <a:buFontTx/>
              <a:buChar char="•"/>
            </a:pPr>
            <a:r>
              <a:rPr lang="tr-TR" sz="2400"/>
              <a:t>NPV (Negatif Tahmin)</a:t>
            </a:r>
          </a:p>
        </p:txBody>
      </p:sp>
    </p:spTree>
  </p:cSld>
  <p:clrMapOvr>
    <a:masterClrMapping/>
  </p:clrMapOvr>
  <p:transition spd="med">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Footer Placeholder 2"/>
          <p:cNvSpPr>
            <a:spLocks noGrp="1"/>
          </p:cNvSpPr>
          <p:nvPr>
            <p:ph type="ftr" sz="quarter" idx="11"/>
          </p:nvPr>
        </p:nvSpPr>
        <p:spPr>
          <a:noFill/>
        </p:spPr>
        <p:txBody>
          <a:bodyPr/>
          <a:lstStyle/>
          <a:p>
            <a:r>
              <a:rPr lang="tr-TR"/>
              <a:t>/ 34</a:t>
            </a:r>
          </a:p>
        </p:txBody>
      </p:sp>
      <p:sp>
        <p:nvSpPr>
          <p:cNvPr id="29699" name="Slide Number Placeholder 3"/>
          <p:cNvSpPr>
            <a:spLocks noGrp="1"/>
          </p:cNvSpPr>
          <p:nvPr>
            <p:ph type="sldNum" sz="quarter" idx="12"/>
          </p:nvPr>
        </p:nvSpPr>
        <p:spPr>
          <a:noFill/>
        </p:spPr>
        <p:txBody>
          <a:bodyPr/>
          <a:lstStyle/>
          <a:p>
            <a:fld id="{0510A292-7524-4540-BAE7-BE146B90C269}" type="slidenum">
              <a:rPr lang="tr-TR" smtClean="0"/>
              <a:pPr/>
              <a:t>14</a:t>
            </a:fld>
            <a:endParaRPr lang="tr-TR" smtClean="0"/>
          </a:p>
        </p:txBody>
      </p:sp>
      <p:sp>
        <p:nvSpPr>
          <p:cNvPr id="310274" name="Rectangle 2"/>
          <p:cNvSpPr>
            <a:spLocks noChangeArrowheads="1"/>
          </p:cNvSpPr>
          <p:nvPr/>
        </p:nvSpPr>
        <p:spPr bwMode="auto">
          <a:xfrm>
            <a:off x="3276600" y="2514600"/>
            <a:ext cx="2590800" cy="914400"/>
          </a:xfrm>
          <a:prstGeom prst="rect">
            <a:avLst/>
          </a:prstGeom>
          <a:noFill/>
          <a:ln w="63500">
            <a:solidFill>
              <a:srgbClr val="FF0000"/>
            </a:solidFill>
            <a:miter lim="800000"/>
            <a:headEnd/>
            <a:tailEnd/>
          </a:ln>
        </p:spPr>
        <p:txBody>
          <a:bodyPr wrap="none" anchor="ctr"/>
          <a:lstStyle/>
          <a:p>
            <a:endParaRPr lang="tr-TR"/>
          </a:p>
        </p:txBody>
      </p:sp>
      <p:sp>
        <p:nvSpPr>
          <p:cNvPr id="310275" name="Rectangle 3"/>
          <p:cNvSpPr>
            <a:spLocks noChangeArrowheads="1"/>
          </p:cNvSpPr>
          <p:nvPr/>
        </p:nvSpPr>
        <p:spPr bwMode="auto">
          <a:xfrm>
            <a:off x="3276600" y="3581400"/>
            <a:ext cx="2590800" cy="914400"/>
          </a:xfrm>
          <a:prstGeom prst="rect">
            <a:avLst/>
          </a:prstGeom>
          <a:noFill/>
          <a:ln w="63500">
            <a:solidFill>
              <a:srgbClr val="008000"/>
            </a:solidFill>
            <a:miter lim="800000"/>
            <a:headEnd/>
            <a:tailEnd/>
          </a:ln>
        </p:spPr>
        <p:txBody>
          <a:bodyPr wrap="none" anchor="ctr"/>
          <a:lstStyle/>
          <a:p>
            <a:endParaRPr lang="tr-TR"/>
          </a:p>
        </p:txBody>
      </p:sp>
      <p:sp>
        <p:nvSpPr>
          <p:cNvPr id="310276" name="Rectangle 4"/>
          <p:cNvSpPr>
            <a:spLocks noChangeArrowheads="1"/>
          </p:cNvSpPr>
          <p:nvPr/>
        </p:nvSpPr>
        <p:spPr bwMode="auto">
          <a:xfrm>
            <a:off x="3429000" y="2667000"/>
            <a:ext cx="1066800" cy="1676400"/>
          </a:xfrm>
          <a:prstGeom prst="rect">
            <a:avLst/>
          </a:prstGeom>
          <a:noFill/>
          <a:ln w="63500">
            <a:solidFill>
              <a:srgbClr val="FF0000"/>
            </a:solidFill>
            <a:miter lim="800000"/>
            <a:headEnd/>
            <a:tailEnd/>
          </a:ln>
        </p:spPr>
        <p:txBody>
          <a:bodyPr wrap="none" anchor="ctr"/>
          <a:lstStyle/>
          <a:p>
            <a:endParaRPr lang="tr-TR"/>
          </a:p>
        </p:txBody>
      </p:sp>
      <p:sp>
        <p:nvSpPr>
          <p:cNvPr id="310277" name="Rectangle 5"/>
          <p:cNvSpPr>
            <a:spLocks noChangeArrowheads="1"/>
          </p:cNvSpPr>
          <p:nvPr/>
        </p:nvSpPr>
        <p:spPr bwMode="auto">
          <a:xfrm>
            <a:off x="4648200" y="2667000"/>
            <a:ext cx="1066800" cy="1676400"/>
          </a:xfrm>
          <a:prstGeom prst="rect">
            <a:avLst/>
          </a:prstGeom>
          <a:noFill/>
          <a:ln w="63500">
            <a:solidFill>
              <a:srgbClr val="008000"/>
            </a:solidFill>
            <a:miter lim="800000"/>
            <a:headEnd/>
            <a:tailEnd/>
          </a:ln>
        </p:spPr>
        <p:txBody>
          <a:bodyPr wrap="none" anchor="ctr"/>
          <a:lstStyle/>
          <a:p>
            <a:endParaRPr lang="tr-TR"/>
          </a:p>
        </p:txBody>
      </p:sp>
      <p:sp>
        <p:nvSpPr>
          <p:cNvPr id="310278" name="Text Box 6"/>
          <p:cNvSpPr txBox="1">
            <a:spLocks noChangeArrowheads="1"/>
          </p:cNvSpPr>
          <p:nvPr/>
        </p:nvSpPr>
        <p:spPr bwMode="auto">
          <a:xfrm>
            <a:off x="3505200" y="2743200"/>
            <a:ext cx="2209800" cy="1585913"/>
          </a:xfrm>
          <a:prstGeom prst="rect">
            <a:avLst/>
          </a:prstGeom>
          <a:noFill/>
          <a:ln w="9525">
            <a:noFill/>
            <a:miter lim="800000"/>
            <a:headEnd/>
            <a:tailEnd/>
          </a:ln>
        </p:spPr>
        <p:txBody>
          <a:bodyPr>
            <a:spAutoFit/>
          </a:bodyPr>
          <a:lstStyle/>
          <a:p>
            <a:pPr algn="ctr" eaLnBrk="0" hangingPunct="0">
              <a:spcBef>
                <a:spcPct val="50000"/>
              </a:spcBef>
            </a:pPr>
            <a:r>
              <a:rPr lang="tr-TR" sz="3200"/>
              <a:t>10          4</a:t>
            </a:r>
          </a:p>
          <a:p>
            <a:pPr algn="ctr" eaLnBrk="0" hangingPunct="0">
              <a:spcBef>
                <a:spcPct val="50000"/>
              </a:spcBef>
            </a:pPr>
            <a:endParaRPr lang="tr-TR" sz="1200"/>
          </a:p>
          <a:p>
            <a:pPr algn="ctr" eaLnBrk="0" hangingPunct="0">
              <a:spcBef>
                <a:spcPct val="50000"/>
              </a:spcBef>
            </a:pPr>
            <a:r>
              <a:rPr lang="tr-TR" sz="3200"/>
              <a:t>6         80</a:t>
            </a:r>
          </a:p>
        </p:txBody>
      </p:sp>
      <p:sp>
        <p:nvSpPr>
          <p:cNvPr id="310279" name="Text Box 7"/>
          <p:cNvSpPr txBox="1">
            <a:spLocks noChangeArrowheads="1"/>
          </p:cNvSpPr>
          <p:nvPr/>
        </p:nvSpPr>
        <p:spPr bwMode="auto">
          <a:xfrm>
            <a:off x="914400" y="2514600"/>
            <a:ext cx="2057400" cy="1006475"/>
          </a:xfrm>
          <a:prstGeom prst="rect">
            <a:avLst/>
          </a:prstGeom>
          <a:noFill/>
          <a:ln w="9525">
            <a:noFill/>
            <a:miter lim="800000"/>
            <a:headEnd/>
            <a:tailEnd/>
          </a:ln>
        </p:spPr>
        <p:txBody>
          <a:bodyPr>
            <a:spAutoFit/>
          </a:bodyPr>
          <a:lstStyle/>
          <a:p>
            <a:pPr algn="ctr" eaLnBrk="0" hangingPunct="0">
              <a:spcBef>
                <a:spcPct val="50000"/>
              </a:spcBef>
            </a:pPr>
            <a:r>
              <a:rPr lang="tr-TR" sz="3000" b="1">
                <a:solidFill>
                  <a:srgbClr val="FF5050"/>
                </a:solidFill>
              </a:rPr>
              <a:t>Hasta (Prevalans)</a:t>
            </a:r>
            <a:r>
              <a:rPr lang="tr-TR" sz="2400" b="1"/>
              <a:t> </a:t>
            </a:r>
          </a:p>
        </p:txBody>
      </p:sp>
      <p:sp>
        <p:nvSpPr>
          <p:cNvPr id="310280" name="Text Box 8"/>
          <p:cNvSpPr txBox="1">
            <a:spLocks noChangeArrowheads="1"/>
          </p:cNvSpPr>
          <p:nvPr/>
        </p:nvSpPr>
        <p:spPr bwMode="auto">
          <a:xfrm>
            <a:off x="1219200" y="3733800"/>
            <a:ext cx="1905000" cy="549275"/>
          </a:xfrm>
          <a:prstGeom prst="rect">
            <a:avLst/>
          </a:prstGeom>
          <a:noFill/>
          <a:ln w="9525">
            <a:noFill/>
            <a:miter lim="800000"/>
            <a:headEnd/>
            <a:tailEnd/>
          </a:ln>
        </p:spPr>
        <p:txBody>
          <a:bodyPr>
            <a:spAutoFit/>
          </a:bodyPr>
          <a:lstStyle/>
          <a:p>
            <a:pPr eaLnBrk="0" hangingPunct="0">
              <a:spcBef>
                <a:spcPct val="50000"/>
              </a:spcBef>
            </a:pPr>
            <a:r>
              <a:rPr lang="tr-TR" sz="3000" b="1">
                <a:solidFill>
                  <a:srgbClr val="33CC33"/>
                </a:solidFill>
              </a:rPr>
              <a:t>Sağlıklı</a:t>
            </a:r>
            <a:r>
              <a:rPr lang="tr-TR" sz="2400" b="1"/>
              <a:t> </a:t>
            </a:r>
          </a:p>
        </p:txBody>
      </p:sp>
      <p:sp>
        <p:nvSpPr>
          <p:cNvPr id="310281" name="Text Box 9"/>
          <p:cNvSpPr txBox="1">
            <a:spLocks noChangeArrowheads="1"/>
          </p:cNvSpPr>
          <p:nvPr/>
        </p:nvSpPr>
        <p:spPr bwMode="auto">
          <a:xfrm>
            <a:off x="6096000" y="3505200"/>
            <a:ext cx="1905000" cy="914400"/>
          </a:xfrm>
          <a:prstGeom prst="rect">
            <a:avLst/>
          </a:prstGeom>
          <a:noFill/>
          <a:ln w="9525">
            <a:noFill/>
            <a:miter lim="800000"/>
            <a:headEnd/>
            <a:tailEnd/>
          </a:ln>
        </p:spPr>
        <p:txBody>
          <a:bodyPr>
            <a:spAutoFit/>
          </a:bodyPr>
          <a:lstStyle/>
          <a:p>
            <a:pPr eaLnBrk="0" hangingPunct="0">
              <a:spcBef>
                <a:spcPct val="50000"/>
              </a:spcBef>
            </a:pPr>
            <a:r>
              <a:rPr lang="tr-TR" sz="3000" b="1"/>
              <a:t>Spesifite</a:t>
            </a:r>
            <a:r>
              <a:rPr lang="tr-TR" sz="2400" b="1"/>
              <a:t> </a:t>
            </a:r>
            <a:br>
              <a:rPr lang="tr-TR" sz="2400" b="1"/>
            </a:br>
            <a:r>
              <a:rPr lang="tr-TR" sz="2400" b="1"/>
              <a:t>(Özgüllük)</a:t>
            </a:r>
          </a:p>
        </p:txBody>
      </p:sp>
      <p:sp>
        <p:nvSpPr>
          <p:cNvPr id="310282" name="Text Box 10"/>
          <p:cNvSpPr txBox="1">
            <a:spLocks noChangeArrowheads="1"/>
          </p:cNvSpPr>
          <p:nvPr/>
        </p:nvSpPr>
        <p:spPr bwMode="auto">
          <a:xfrm>
            <a:off x="6096000" y="2514600"/>
            <a:ext cx="1905000" cy="914400"/>
          </a:xfrm>
          <a:prstGeom prst="rect">
            <a:avLst/>
          </a:prstGeom>
          <a:noFill/>
          <a:ln w="9525">
            <a:noFill/>
            <a:miter lim="800000"/>
            <a:headEnd/>
            <a:tailEnd/>
          </a:ln>
        </p:spPr>
        <p:txBody>
          <a:bodyPr>
            <a:spAutoFit/>
          </a:bodyPr>
          <a:lstStyle/>
          <a:p>
            <a:pPr eaLnBrk="0" hangingPunct="0">
              <a:spcBef>
                <a:spcPct val="50000"/>
              </a:spcBef>
            </a:pPr>
            <a:r>
              <a:rPr lang="tr-TR" sz="3000" b="1"/>
              <a:t>Sensitivite</a:t>
            </a:r>
            <a:r>
              <a:rPr lang="tr-TR" sz="2400" b="1"/>
              <a:t> </a:t>
            </a:r>
            <a:br>
              <a:rPr lang="tr-TR" sz="2400" b="1"/>
            </a:br>
            <a:r>
              <a:rPr lang="tr-TR" sz="2400" b="1"/>
              <a:t>(Duyarlık)</a:t>
            </a:r>
          </a:p>
        </p:txBody>
      </p:sp>
      <p:sp>
        <p:nvSpPr>
          <p:cNvPr id="310283" name="Text Box 11"/>
          <p:cNvSpPr txBox="1">
            <a:spLocks noChangeArrowheads="1"/>
          </p:cNvSpPr>
          <p:nvPr/>
        </p:nvSpPr>
        <p:spPr bwMode="auto">
          <a:xfrm>
            <a:off x="3276600" y="4648200"/>
            <a:ext cx="1219200" cy="549275"/>
          </a:xfrm>
          <a:prstGeom prst="rect">
            <a:avLst/>
          </a:prstGeom>
          <a:noFill/>
          <a:ln w="9525">
            <a:noFill/>
            <a:miter lim="800000"/>
            <a:headEnd/>
            <a:tailEnd/>
          </a:ln>
        </p:spPr>
        <p:txBody>
          <a:bodyPr>
            <a:spAutoFit/>
          </a:bodyPr>
          <a:lstStyle/>
          <a:p>
            <a:pPr algn="ctr" eaLnBrk="0" hangingPunct="0">
              <a:spcBef>
                <a:spcPct val="50000"/>
              </a:spcBef>
            </a:pPr>
            <a:r>
              <a:rPr lang="tr-TR" sz="3000" b="1"/>
              <a:t>PPV</a:t>
            </a:r>
            <a:r>
              <a:rPr lang="tr-TR" sz="2400" b="1"/>
              <a:t> </a:t>
            </a:r>
          </a:p>
        </p:txBody>
      </p:sp>
      <p:sp>
        <p:nvSpPr>
          <p:cNvPr id="310284" name="Text Box 12"/>
          <p:cNvSpPr txBox="1">
            <a:spLocks noChangeArrowheads="1"/>
          </p:cNvSpPr>
          <p:nvPr/>
        </p:nvSpPr>
        <p:spPr bwMode="auto">
          <a:xfrm>
            <a:off x="4648200" y="4648200"/>
            <a:ext cx="1219200" cy="549275"/>
          </a:xfrm>
          <a:prstGeom prst="rect">
            <a:avLst/>
          </a:prstGeom>
          <a:noFill/>
          <a:ln w="9525">
            <a:noFill/>
            <a:miter lim="800000"/>
            <a:headEnd/>
            <a:tailEnd/>
          </a:ln>
        </p:spPr>
        <p:txBody>
          <a:bodyPr>
            <a:spAutoFit/>
          </a:bodyPr>
          <a:lstStyle/>
          <a:p>
            <a:pPr algn="ctr" eaLnBrk="0" hangingPunct="0">
              <a:spcBef>
                <a:spcPct val="50000"/>
              </a:spcBef>
            </a:pPr>
            <a:r>
              <a:rPr lang="tr-TR" sz="3000" b="1"/>
              <a:t>NPV</a:t>
            </a:r>
            <a:r>
              <a:rPr lang="tr-TR" sz="2400" b="1"/>
              <a:t> </a:t>
            </a:r>
          </a:p>
        </p:txBody>
      </p:sp>
      <p:sp>
        <p:nvSpPr>
          <p:cNvPr id="310285" name="Text Box 13"/>
          <p:cNvSpPr txBox="1">
            <a:spLocks noChangeArrowheads="1"/>
          </p:cNvSpPr>
          <p:nvPr/>
        </p:nvSpPr>
        <p:spPr bwMode="auto">
          <a:xfrm>
            <a:off x="3200400" y="1828800"/>
            <a:ext cx="1295400" cy="488950"/>
          </a:xfrm>
          <a:prstGeom prst="rect">
            <a:avLst/>
          </a:prstGeom>
          <a:noFill/>
          <a:ln w="9525">
            <a:noFill/>
            <a:miter lim="800000"/>
            <a:headEnd/>
            <a:tailEnd/>
          </a:ln>
        </p:spPr>
        <p:txBody>
          <a:bodyPr>
            <a:spAutoFit/>
          </a:bodyPr>
          <a:lstStyle/>
          <a:p>
            <a:pPr algn="ctr" eaLnBrk="0" hangingPunct="0">
              <a:spcBef>
                <a:spcPct val="50000"/>
              </a:spcBef>
            </a:pPr>
            <a:r>
              <a:rPr lang="tr-TR" sz="2600" b="1"/>
              <a:t>(+) Test </a:t>
            </a:r>
          </a:p>
        </p:txBody>
      </p:sp>
      <p:sp>
        <p:nvSpPr>
          <p:cNvPr id="310286" name="Text Box 14"/>
          <p:cNvSpPr txBox="1">
            <a:spLocks noChangeArrowheads="1"/>
          </p:cNvSpPr>
          <p:nvPr/>
        </p:nvSpPr>
        <p:spPr bwMode="auto">
          <a:xfrm>
            <a:off x="4648200" y="1828800"/>
            <a:ext cx="1219200" cy="488950"/>
          </a:xfrm>
          <a:prstGeom prst="rect">
            <a:avLst/>
          </a:prstGeom>
          <a:noFill/>
          <a:ln w="9525">
            <a:noFill/>
            <a:miter lim="800000"/>
            <a:headEnd/>
            <a:tailEnd/>
          </a:ln>
        </p:spPr>
        <p:txBody>
          <a:bodyPr>
            <a:spAutoFit/>
          </a:bodyPr>
          <a:lstStyle/>
          <a:p>
            <a:pPr algn="ctr" eaLnBrk="0" hangingPunct="0">
              <a:spcBef>
                <a:spcPct val="50000"/>
              </a:spcBef>
            </a:pPr>
            <a:r>
              <a:rPr lang="tr-TR" sz="2600" b="1"/>
              <a:t>(-) Test </a:t>
            </a:r>
          </a:p>
        </p:txBody>
      </p:sp>
      <p:sp>
        <p:nvSpPr>
          <p:cNvPr id="29713" name="Rectangle 15"/>
          <p:cNvSpPr>
            <a:spLocks noGrp="1" noChangeArrowheads="1"/>
          </p:cNvSpPr>
          <p:nvPr>
            <p:ph type="title" idx="4294967295"/>
          </p:nvPr>
        </p:nvSpPr>
        <p:spPr/>
        <p:txBody>
          <a:bodyPr/>
          <a:lstStyle/>
          <a:p>
            <a:pPr eaLnBrk="1" hangingPunct="1"/>
            <a:r>
              <a:rPr lang="tr-TR" smtClean="0"/>
              <a:t>Temel Parametreler</a:t>
            </a:r>
            <a:endParaRPr lang="en-US" smtClean="0"/>
          </a:p>
        </p:txBody>
      </p:sp>
      <p:sp>
        <p:nvSpPr>
          <p:cNvPr id="29714" name="Oval 16"/>
          <p:cNvSpPr>
            <a:spLocks noChangeArrowheads="1"/>
          </p:cNvSpPr>
          <p:nvPr/>
        </p:nvSpPr>
        <p:spPr bwMode="auto">
          <a:xfrm>
            <a:off x="914400" y="1600200"/>
            <a:ext cx="7696200" cy="4191000"/>
          </a:xfrm>
          <a:prstGeom prst="ellipse">
            <a:avLst/>
          </a:prstGeom>
          <a:noFill/>
          <a:ln w="50800">
            <a:solidFill>
              <a:schemeClr val="tx1"/>
            </a:solidFill>
            <a:round/>
            <a:headEnd/>
            <a:tailEnd/>
          </a:ln>
        </p:spPr>
        <p:txBody>
          <a:bodyPr wrap="none" anchor="ctr"/>
          <a:lstStyle/>
          <a:p>
            <a:pPr algn="ctr" eaLnBrk="0" hangingPunct="0"/>
            <a:endParaRPr lang="tr-TR" sz="2400" b="1"/>
          </a:p>
        </p:txBody>
      </p:sp>
      <p:sp>
        <p:nvSpPr>
          <p:cNvPr id="29715" name="Text Box 17"/>
          <p:cNvSpPr txBox="1">
            <a:spLocks noChangeArrowheads="1"/>
          </p:cNvSpPr>
          <p:nvPr/>
        </p:nvSpPr>
        <p:spPr bwMode="auto">
          <a:xfrm>
            <a:off x="6629400" y="1600200"/>
            <a:ext cx="2309813" cy="457200"/>
          </a:xfrm>
          <a:prstGeom prst="rect">
            <a:avLst/>
          </a:prstGeom>
          <a:noFill/>
          <a:ln w="9525">
            <a:noFill/>
            <a:miter lim="800000"/>
            <a:headEnd/>
            <a:tailEnd/>
          </a:ln>
        </p:spPr>
        <p:txBody>
          <a:bodyPr wrap="none">
            <a:spAutoFit/>
          </a:bodyPr>
          <a:lstStyle/>
          <a:p>
            <a:pPr eaLnBrk="0" hangingPunct="0"/>
            <a:r>
              <a:rPr lang="tr-TR" sz="2400" b="1"/>
              <a:t>Toplum-100 kişi</a:t>
            </a:r>
            <a:endParaRPr lang="en-US" sz="2400" b="1"/>
          </a:p>
        </p:txBody>
      </p:sp>
      <p:sp>
        <p:nvSpPr>
          <p:cNvPr id="29716" name="Line 18"/>
          <p:cNvSpPr>
            <a:spLocks noChangeShapeType="1"/>
          </p:cNvSpPr>
          <p:nvPr/>
        </p:nvSpPr>
        <p:spPr bwMode="auto">
          <a:xfrm>
            <a:off x="6934200" y="1981200"/>
            <a:ext cx="2209800" cy="0"/>
          </a:xfrm>
          <a:prstGeom prst="line">
            <a:avLst/>
          </a:prstGeom>
          <a:noFill/>
          <a:ln w="9525">
            <a:solidFill>
              <a:schemeClr val="tx1"/>
            </a:solidFill>
            <a:round/>
            <a:headEnd/>
            <a:tailEnd/>
          </a:ln>
        </p:spPr>
        <p:txBody>
          <a:bodyPr/>
          <a:lstStyle/>
          <a:p>
            <a:endParaRPr lang="tr-T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0274"/>
                                        </p:tgtEl>
                                        <p:attrNameLst>
                                          <p:attrName>style.visibility</p:attrName>
                                        </p:attrNameLst>
                                      </p:cBhvr>
                                      <p:to>
                                        <p:strVal val="visible"/>
                                      </p:to>
                                    </p:set>
                                    <p:anim calcmode="lin" valueType="num">
                                      <p:cBhvr additive="base">
                                        <p:cTn id="7" dur="500" fill="hold"/>
                                        <p:tgtEl>
                                          <p:spTgt spid="310274"/>
                                        </p:tgtEl>
                                        <p:attrNameLst>
                                          <p:attrName>ppt_x</p:attrName>
                                        </p:attrNameLst>
                                      </p:cBhvr>
                                      <p:tavLst>
                                        <p:tav tm="0">
                                          <p:val>
                                            <p:strVal val="0-#ppt_w/2"/>
                                          </p:val>
                                        </p:tav>
                                        <p:tav tm="100000">
                                          <p:val>
                                            <p:strVal val="#ppt_x"/>
                                          </p:val>
                                        </p:tav>
                                      </p:tavLst>
                                    </p:anim>
                                    <p:anim calcmode="lin" valueType="num">
                                      <p:cBhvr additive="base">
                                        <p:cTn id="8" dur="500" fill="hold"/>
                                        <p:tgtEl>
                                          <p:spTgt spid="3102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0279"/>
                                        </p:tgtEl>
                                        <p:attrNameLst>
                                          <p:attrName>style.visibility</p:attrName>
                                        </p:attrNameLst>
                                      </p:cBhvr>
                                      <p:to>
                                        <p:strVal val="visible"/>
                                      </p:to>
                                    </p:set>
                                    <p:anim calcmode="lin" valueType="num">
                                      <p:cBhvr additive="base">
                                        <p:cTn id="12" dur="500" fill="hold"/>
                                        <p:tgtEl>
                                          <p:spTgt spid="310279"/>
                                        </p:tgtEl>
                                        <p:attrNameLst>
                                          <p:attrName>ppt_x</p:attrName>
                                        </p:attrNameLst>
                                      </p:cBhvr>
                                      <p:tavLst>
                                        <p:tav tm="0">
                                          <p:val>
                                            <p:strVal val="0-#ppt_w/2"/>
                                          </p:val>
                                        </p:tav>
                                        <p:tav tm="100000">
                                          <p:val>
                                            <p:strVal val="#ppt_x"/>
                                          </p:val>
                                        </p:tav>
                                      </p:tavLst>
                                    </p:anim>
                                    <p:anim calcmode="lin" valueType="num">
                                      <p:cBhvr additive="base">
                                        <p:cTn id="13" dur="500" fill="hold"/>
                                        <p:tgtEl>
                                          <p:spTgt spid="31027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310275"/>
                                        </p:tgtEl>
                                        <p:attrNameLst>
                                          <p:attrName>style.visibility</p:attrName>
                                        </p:attrNameLst>
                                      </p:cBhvr>
                                      <p:to>
                                        <p:strVal val="visible"/>
                                      </p:to>
                                    </p:set>
                                    <p:anim calcmode="lin" valueType="num">
                                      <p:cBhvr additive="base">
                                        <p:cTn id="18" dur="500" fill="hold"/>
                                        <p:tgtEl>
                                          <p:spTgt spid="310275"/>
                                        </p:tgtEl>
                                        <p:attrNameLst>
                                          <p:attrName>ppt_x</p:attrName>
                                        </p:attrNameLst>
                                      </p:cBhvr>
                                      <p:tavLst>
                                        <p:tav tm="0">
                                          <p:val>
                                            <p:strVal val="0-#ppt_w/2"/>
                                          </p:val>
                                        </p:tav>
                                        <p:tav tm="100000">
                                          <p:val>
                                            <p:strVal val="#ppt_x"/>
                                          </p:val>
                                        </p:tav>
                                      </p:tavLst>
                                    </p:anim>
                                    <p:anim calcmode="lin" valueType="num">
                                      <p:cBhvr additive="base">
                                        <p:cTn id="19" dur="500" fill="hold"/>
                                        <p:tgtEl>
                                          <p:spTgt spid="310275"/>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2" presetClass="entr" presetSubtype="8" fill="hold" grpId="0" nodeType="afterEffect">
                                  <p:stCondLst>
                                    <p:cond delay="0"/>
                                  </p:stCondLst>
                                  <p:childTnLst>
                                    <p:set>
                                      <p:cBhvr>
                                        <p:cTn id="22" dur="1" fill="hold">
                                          <p:stCondLst>
                                            <p:cond delay="0"/>
                                          </p:stCondLst>
                                        </p:cTn>
                                        <p:tgtEl>
                                          <p:spTgt spid="310280"/>
                                        </p:tgtEl>
                                        <p:attrNameLst>
                                          <p:attrName>style.visibility</p:attrName>
                                        </p:attrNameLst>
                                      </p:cBhvr>
                                      <p:to>
                                        <p:strVal val="visible"/>
                                      </p:to>
                                    </p:set>
                                    <p:anim calcmode="lin" valueType="num">
                                      <p:cBhvr additive="base">
                                        <p:cTn id="23" dur="500" fill="hold"/>
                                        <p:tgtEl>
                                          <p:spTgt spid="310280"/>
                                        </p:tgtEl>
                                        <p:attrNameLst>
                                          <p:attrName>ppt_x</p:attrName>
                                        </p:attrNameLst>
                                      </p:cBhvr>
                                      <p:tavLst>
                                        <p:tav tm="0">
                                          <p:val>
                                            <p:strVal val="0-#ppt_w/2"/>
                                          </p:val>
                                        </p:tav>
                                        <p:tav tm="100000">
                                          <p:val>
                                            <p:strVal val="#ppt_x"/>
                                          </p:val>
                                        </p:tav>
                                      </p:tavLst>
                                    </p:anim>
                                    <p:anim calcmode="lin" valueType="num">
                                      <p:cBhvr additive="base">
                                        <p:cTn id="24" dur="500" fill="hold"/>
                                        <p:tgtEl>
                                          <p:spTgt spid="31028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1" fill="hold" grpId="0" nodeType="clickEffect">
                                  <p:stCondLst>
                                    <p:cond delay="0"/>
                                  </p:stCondLst>
                                  <p:childTnLst>
                                    <p:set>
                                      <p:cBhvr>
                                        <p:cTn id="28" dur="1" fill="hold">
                                          <p:stCondLst>
                                            <p:cond delay="0"/>
                                          </p:stCondLst>
                                        </p:cTn>
                                        <p:tgtEl>
                                          <p:spTgt spid="310276"/>
                                        </p:tgtEl>
                                        <p:attrNameLst>
                                          <p:attrName>style.visibility</p:attrName>
                                        </p:attrNameLst>
                                      </p:cBhvr>
                                      <p:to>
                                        <p:strVal val="visible"/>
                                      </p:to>
                                    </p:set>
                                    <p:anim calcmode="lin" valueType="num">
                                      <p:cBhvr additive="base">
                                        <p:cTn id="29" dur="500" fill="hold"/>
                                        <p:tgtEl>
                                          <p:spTgt spid="310276"/>
                                        </p:tgtEl>
                                        <p:attrNameLst>
                                          <p:attrName>ppt_x</p:attrName>
                                        </p:attrNameLst>
                                      </p:cBhvr>
                                      <p:tavLst>
                                        <p:tav tm="0">
                                          <p:val>
                                            <p:strVal val="#ppt_x"/>
                                          </p:val>
                                        </p:tav>
                                        <p:tav tm="100000">
                                          <p:val>
                                            <p:strVal val="#ppt_x"/>
                                          </p:val>
                                        </p:tav>
                                      </p:tavLst>
                                    </p:anim>
                                    <p:anim calcmode="lin" valueType="num">
                                      <p:cBhvr additive="base">
                                        <p:cTn id="30" dur="500" fill="hold"/>
                                        <p:tgtEl>
                                          <p:spTgt spid="310276"/>
                                        </p:tgtEl>
                                        <p:attrNameLst>
                                          <p:attrName>ppt_y</p:attrName>
                                        </p:attrNameLst>
                                      </p:cBhvr>
                                      <p:tavLst>
                                        <p:tav tm="0">
                                          <p:val>
                                            <p:strVal val="0-#ppt_h/2"/>
                                          </p:val>
                                        </p:tav>
                                        <p:tav tm="100000">
                                          <p:val>
                                            <p:strVal val="#ppt_y"/>
                                          </p:val>
                                        </p:tav>
                                      </p:tavLst>
                                    </p:anim>
                                  </p:childTnLst>
                                </p:cTn>
                              </p:par>
                            </p:childTnLst>
                          </p:cTn>
                        </p:par>
                        <p:par>
                          <p:cTn id="31" fill="hold">
                            <p:stCondLst>
                              <p:cond delay="500"/>
                            </p:stCondLst>
                            <p:childTnLst>
                              <p:par>
                                <p:cTn id="32" presetID="2" presetClass="entr" presetSubtype="1" fill="hold" grpId="0" nodeType="afterEffect">
                                  <p:stCondLst>
                                    <p:cond delay="0"/>
                                  </p:stCondLst>
                                  <p:childTnLst>
                                    <p:set>
                                      <p:cBhvr>
                                        <p:cTn id="33" dur="1" fill="hold">
                                          <p:stCondLst>
                                            <p:cond delay="0"/>
                                          </p:stCondLst>
                                        </p:cTn>
                                        <p:tgtEl>
                                          <p:spTgt spid="310285"/>
                                        </p:tgtEl>
                                        <p:attrNameLst>
                                          <p:attrName>style.visibility</p:attrName>
                                        </p:attrNameLst>
                                      </p:cBhvr>
                                      <p:to>
                                        <p:strVal val="visible"/>
                                      </p:to>
                                    </p:set>
                                    <p:anim calcmode="lin" valueType="num">
                                      <p:cBhvr additive="base">
                                        <p:cTn id="34" dur="500" fill="hold"/>
                                        <p:tgtEl>
                                          <p:spTgt spid="310285"/>
                                        </p:tgtEl>
                                        <p:attrNameLst>
                                          <p:attrName>ppt_x</p:attrName>
                                        </p:attrNameLst>
                                      </p:cBhvr>
                                      <p:tavLst>
                                        <p:tav tm="0">
                                          <p:val>
                                            <p:strVal val="#ppt_x"/>
                                          </p:val>
                                        </p:tav>
                                        <p:tav tm="100000">
                                          <p:val>
                                            <p:strVal val="#ppt_x"/>
                                          </p:val>
                                        </p:tav>
                                      </p:tavLst>
                                    </p:anim>
                                    <p:anim calcmode="lin" valueType="num">
                                      <p:cBhvr additive="base">
                                        <p:cTn id="35" dur="500" fill="hold"/>
                                        <p:tgtEl>
                                          <p:spTgt spid="310285"/>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310277"/>
                                        </p:tgtEl>
                                        <p:attrNameLst>
                                          <p:attrName>style.visibility</p:attrName>
                                        </p:attrNameLst>
                                      </p:cBhvr>
                                      <p:to>
                                        <p:strVal val="visible"/>
                                      </p:to>
                                    </p:set>
                                    <p:anim calcmode="lin" valueType="num">
                                      <p:cBhvr additive="base">
                                        <p:cTn id="40" dur="500" fill="hold"/>
                                        <p:tgtEl>
                                          <p:spTgt spid="310277"/>
                                        </p:tgtEl>
                                        <p:attrNameLst>
                                          <p:attrName>ppt_x</p:attrName>
                                        </p:attrNameLst>
                                      </p:cBhvr>
                                      <p:tavLst>
                                        <p:tav tm="0">
                                          <p:val>
                                            <p:strVal val="#ppt_x"/>
                                          </p:val>
                                        </p:tav>
                                        <p:tav tm="100000">
                                          <p:val>
                                            <p:strVal val="#ppt_x"/>
                                          </p:val>
                                        </p:tav>
                                      </p:tavLst>
                                    </p:anim>
                                    <p:anim calcmode="lin" valueType="num">
                                      <p:cBhvr additive="base">
                                        <p:cTn id="41" dur="500" fill="hold"/>
                                        <p:tgtEl>
                                          <p:spTgt spid="310277"/>
                                        </p:tgtEl>
                                        <p:attrNameLst>
                                          <p:attrName>ppt_y</p:attrName>
                                        </p:attrNameLst>
                                      </p:cBhvr>
                                      <p:tavLst>
                                        <p:tav tm="0">
                                          <p:val>
                                            <p:strVal val="0-#ppt_h/2"/>
                                          </p:val>
                                        </p:tav>
                                        <p:tav tm="100000">
                                          <p:val>
                                            <p:strVal val="#ppt_y"/>
                                          </p:val>
                                        </p:tav>
                                      </p:tavLst>
                                    </p:anim>
                                  </p:childTnLst>
                                </p:cTn>
                              </p:par>
                            </p:childTnLst>
                          </p:cTn>
                        </p:par>
                        <p:par>
                          <p:cTn id="42" fill="hold">
                            <p:stCondLst>
                              <p:cond delay="500"/>
                            </p:stCondLst>
                            <p:childTnLst>
                              <p:par>
                                <p:cTn id="43" presetID="2" presetClass="entr" presetSubtype="1" fill="hold" grpId="0" nodeType="afterEffect">
                                  <p:stCondLst>
                                    <p:cond delay="0"/>
                                  </p:stCondLst>
                                  <p:childTnLst>
                                    <p:set>
                                      <p:cBhvr>
                                        <p:cTn id="44" dur="1" fill="hold">
                                          <p:stCondLst>
                                            <p:cond delay="0"/>
                                          </p:stCondLst>
                                        </p:cTn>
                                        <p:tgtEl>
                                          <p:spTgt spid="310286"/>
                                        </p:tgtEl>
                                        <p:attrNameLst>
                                          <p:attrName>style.visibility</p:attrName>
                                        </p:attrNameLst>
                                      </p:cBhvr>
                                      <p:to>
                                        <p:strVal val="visible"/>
                                      </p:to>
                                    </p:set>
                                    <p:anim calcmode="lin" valueType="num">
                                      <p:cBhvr additive="base">
                                        <p:cTn id="45" dur="500" fill="hold"/>
                                        <p:tgtEl>
                                          <p:spTgt spid="310286"/>
                                        </p:tgtEl>
                                        <p:attrNameLst>
                                          <p:attrName>ppt_x</p:attrName>
                                        </p:attrNameLst>
                                      </p:cBhvr>
                                      <p:tavLst>
                                        <p:tav tm="0">
                                          <p:val>
                                            <p:strVal val="#ppt_x"/>
                                          </p:val>
                                        </p:tav>
                                        <p:tav tm="100000">
                                          <p:val>
                                            <p:strVal val="#ppt_x"/>
                                          </p:val>
                                        </p:tav>
                                      </p:tavLst>
                                    </p:anim>
                                    <p:anim calcmode="lin" valueType="num">
                                      <p:cBhvr additive="base">
                                        <p:cTn id="46" dur="500" fill="hold"/>
                                        <p:tgtEl>
                                          <p:spTgt spid="310286"/>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10278"/>
                                        </p:tgtEl>
                                        <p:attrNameLst>
                                          <p:attrName>style.visibility</p:attrName>
                                        </p:attrNameLst>
                                      </p:cBhvr>
                                      <p:to>
                                        <p:strVal val="visible"/>
                                      </p:to>
                                    </p:set>
                                    <p:animEffect transition="in" filter="dissolve">
                                      <p:cBhvr>
                                        <p:cTn id="51" dur="500"/>
                                        <p:tgtEl>
                                          <p:spTgt spid="310278"/>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310282"/>
                                        </p:tgtEl>
                                        <p:attrNameLst>
                                          <p:attrName>style.visibility</p:attrName>
                                        </p:attrNameLst>
                                      </p:cBhvr>
                                      <p:to>
                                        <p:strVal val="visible"/>
                                      </p:to>
                                    </p:set>
                                    <p:anim calcmode="lin" valueType="num">
                                      <p:cBhvr additive="base">
                                        <p:cTn id="56" dur="500" fill="hold"/>
                                        <p:tgtEl>
                                          <p:spTgt spid="310282"/>
                                        </p:tgtEl>
                                        <p:attrNameLst>
                                          <p:attrName>ppt_x</p:attrName>
                                        </p:attrNameLst>
                                      </p:cBhvr>
                                      <p:tavLst>
                                        <p:tav tm="0">
                                          <p:val>
                                            <p:strVal val="1+#ppt_w/2"/>
                                          </p:val>
                                        </p:tav>
                                        <p:tav tm="100000">
                                          <p:val>
                                            <p:strVal val="#ppt_x"/>
                                          </p:val>
                                        </p:tav>
                                      </p:tavLst>
                                    </p:anim>
                                    <p:anim calcmode="lin" valueType="num">
                                      <p:cBhvr additive="base">
                                        <p:cTn id="57" dur="500" fill="hold"/>
                                        <p:tgtEl>
                                          <p:spTgt spid="310282"/>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2" fill="hold" grpId="0" nodeType="clickEffect">
                                  <p:stCondLst>
                                    <p:cond delay="0"/>
                                  </p:stCondLst>
                                  <p:childTnLst>
                                    <p:set>
                                      <p:cBhvr>
                                        <p:cTn id="61" dur="1" fill="hold">
                                          <p:stCondLst>
                                            <p:cond delay="0"/>
                                          </p:stCondLst>
                                        </p:cTn>
                                        <p:tgtEl>
                                          <p:spTgt spid="310281"/>
                                        </p:tgtEl>
                                        <p:attrNameLst>
                                          <p:attrName>style.visibility</p:attrName>
                                        </p:attrNameLst>
                                      </p:cBhvr>
                                      <p:to>
                                        <p:strVal val="visible"/>
                                      </p:to>
                                    </p:set>
                                    <p:anim calcmode="lin" valueType="num">
                                      <p:cBhvr additive="base">
                                        <p:cTn id="62" dur="500" fill="hold"/>
                                        <p:tgtEl>
                                          <p:spTgt spid="310281"/>
                                        </p:tgtEl>
                                        <p:attrNameLst>
                                          <p:attrName>ppt_x</p:attrName>
                                        </p:attrNameLst>
                                      </p:cBhvr>
                                      <p:tavLst>
                                        <p:tav tm="0">
                                          <p:val>
                                            <p:strVal val="1+#ppt_w/2"/>
                                          </p:val>
                                        </p:tav>
                                        <p:tav tm="100000">
                                          <p:val>
                                            <p:strVal val="#ppt_x"/>
                                          </p:val>
                                        </p:tav>
                                      </p:tavLst>
                                    </p:anim>
                                    <p:anim calcmode="lin" valueType="num">
                                      <p:cBhvr additive="base">
                                        <p:cTn id="63" dur="500" fill="hold"/>
                                        <p:tgtEl>
                                          <p:spTgt spid="310281"/>
                                        </p:tgtEl>
                                        <p:attrNameLst>
                                          <p:attrName>ppt_y</p:attrName>
                                        </p:attrNameLst>
                                      </p:cBhvr>
                                      <p:tavLst>
                                        <p:tav tm="0">
                                          <p:val>
                                            <p:strVal val="#ppt_y"/>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310283"/>
                                        </p:tgtEl>
                                        <p:attrNameLst>
                                          <p:attrName>style.visibility</p:attrName>
                                        </p:attrNameLst>
                                      </p:cBhvr>
                                      <p:to>
                                        <p:strVal val="visible"/>
                                      </p:to>
                                    </p:set>
                                    <p:anim calcmode="lin" valueType="num">
                                      <p:cBhvr additive="base">
                                        <p:cTn id="68" dur="500" fill="hold"/>
                                        <p:tgtEl>
                                          <p:spTgt spid="310283"/>
                                        </p:tgtEl>
                                        <p:attrNameLst>
                                          <p:attrName>ppt_x</p:attrName>
                                        </p:attrNameLst>
                                      </p:cBhvr>
                                      <p:tavLst>
                                        <p:tav tm="0">
                                          <p:val>
                                            <p:strVal val="#ppt_x"/>
                                          </p:val>
                                        </p:tav>
                                        <p:tav tm="100000">
                                          <p:val>
                                            <p:strVal val="#ppt_x"/>
                                          </p:val>
                                        </p:tav>
                                      </p:tavLst>
                                    </p:anim>
                                    <p:anim calcmode="lin" valueType="num">
                                      <p:cBhvr additive="base">
                                        <p:cTn id="69" dur="500" fill="hold"/>
                                        <p:tgtEl>
                                          <p:spTgt spid="3102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310284"/>
                                        </p:tgtEl>
                                        <p:attrNameLst>
                                          <p:attrName>style.visibility</p:attrName>
                                        </p:attrNameLst>
                                      </p:cBhvr>
                                      <p:to>
                                        <p:strVal val="visible"/>
                                      </p:to>
                                    </p:set>
                                    <p:anim calcmode="lin" valueType="num">
                                      <p:cBhvr additive="base">
                                        <p:cTn id="74" dur="500" fill="hold"/>
                                        <p:tgtEl>
                                          <p:spTgt spid="310284"/>
                                        </p:tgtEl>
                                        <p:attrNameLst>
                                          <p:attrName>ppt_x</p:attrName>
                                        </p:attrNameLst>
                                      </p:cBhvr>
                                      <p:tavLst>
                                        <p:tav tm="0">
                                          <p:val>
                                            <p:strVal val="#ppt_x"/>
                                          </p:val>
                                        </p:tav>
                                        <p:tav tm="100000">
                                          <p:val>
                                            <p:strVal val="#ppt_x"/>
                                          </p:val>
                                        </p:tav>
                                      </p:tavLst>
                                    </p:anim>
                                    <p:anim calcmode="lin" valueType="num">
                                      <p:cBhvr additive="base">
                                        <p:cTn id="75" dur="500" fill="hold"/>
                                        <p:tgtEl>
                                          <p:spTgt spid="3102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274" grpId="0" animBg="1"/>
      <p:bldP spid="310275" grpId="0" animBg="1"/>
      <p:bldP spid="310276" grpId="0" animBg="1"/>
      <p:bldP spid="310277" grpId="0" animBg="1"/>
      <p:bldP spid="310278" grpId="0" autoUpdateAnimBg="0"/>
      <p:bldP spid="310279" grpId="0" autoUpdateAnimBg="0"/>
      <p:bldP spid="310280" grpId="0" autoUpdateAnimBg="0"/>
      <p:bldP spid="310281" grpId="0" autoUpdateAnimBg="0"/>
      <p:bldP spid="310282" grpId="0" autoUpdateAnimBg="0"/>
      <p:bldP spid="310283" grpId="0" autoUpdateAnimBg="0"/>
      <p:bldP spid="310284" grpId="0" autoUpdateAnimBg="0"/>
      <p:bldP spid="310285" grpId="0" autoUpdateAnimBg="0"/>
      <p:bldP spid="31028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Footer Placeholder 2"/>
          <p:cNvSpPr>
            <a:spLocks noGrp="1"/>
          </p:cNvSpPr>
          <p:nvPr>
            <p:ph type="ftr" sz="quarter" idx="11"/>
          </p:nvPr>
        </p:nvSpPr>
        <p:spPr>
          <a:noFill/>
        </p:spPr>
        <p:txBody>
          <a:bodyPr/>
          <a:lstStyle/>
          <a:p>
            <a:r>
              <a:rPr lang="tr-TR"/>
              <a:t>/ 34</a:t>
            </a:r>
          </a:p>
        </p:txBody>
      </p:sp>
      <p:sp>
        <p:nvSpPr>
          <p:cNvPr id="30723" name="Slide Number Placeholder 3"/>
          <p:cNvSpPr>
            <a:spLocks noGrp="1"/>
          </p:cNvSpPr>
          <p:nvPr>
            <p:ph type="sldNum" sz="quarter" idx="12"/>
          </p:nvPr>
        </p:nvSpPr>
        <p:spPr>
          <a:noFill/>
        </p:spPr>
        <p:txBody>
          <a:bodyPr/>
          <a:lstStyle/>
          <a:p>
            <a:fld id="{8D87674C-6DF6-4197-B615-0ABD621ADE4C}" type="slidenum">
              <a:rPr lang="tr-TR" smtClean="0"/>
              <a:pPr/>
              <a:t>15</a:t>
            </a:fld>
            <a:endParaRPr lang="tr-TR" smtClean="0"/>
          </a:p>
        </p:txBody>
      </p:sp>
      <p:sp>
        <p:nvSpPr>
          <p:cNvPr id="30724" name="Rectangle 2"/>
          <p:cNvSpPr>
            <a:spLocks noChangeArrowheads="1"/>
          </p:cNvSpPr>
          <p:nvPr/>
        </p:nvSpPr>
        <p:spPr bwMode="auto">
          <a:xfrm>
            <a:off x="990600" y="952500"/>
            <a:ext cx="4267200" cy="4838700"/>
          </a:xfrm>
          <a:prstGeom prst="rect">
            <a:avLst/>
          </a:prstGeom>
          <a:noFill/>
          <a:ln w="9525">
            <a:noFill/>
            <a:miter lim="800000"/>
            <a:headEnd/>
            <a:tailEnd/>
          </a:ln>
        </p:spPr>
        <p:txBody>
          <a:bodyPr>
            <a:spAutoFit/>
          </a:bodyPr>
          <a:lstStyle/>
          <a:p>
            <a:pPr eaLnBrk="0" hangingPunct="0">
              <a:spcBef>
                <a:spcPct val="50000"/>
              </a:spcBef>
            </a:pPr>
            <a:r>
              <a:rPr lang="tr-TR" sz="2400"/>
              <a:t>Nüfus	    </a:t>
            </a:r>
            <a:r>
              <a:rPr lang="en-US" sz="2400"/>
              <a:t> </a:t>
            </a:r>
            <a:r>
              <a:rPr lang="tr-TR" sz="2400"/>
              <a:t>	</a:t>
            </a:r>
            <a:r>
              <a:rPr lang="en-US" sz="2400"/>
              <a:t>= 100,000</a:t>
            </a:r>
          </a:p>
          <a:p>
            <a:pPr eaLnBrk="0" hangingPunct="0">
              <a:spcBef>
                <a:spcPct val="50000"/>
              </a:spcBef>
            </a:pPr>
            <a:r>
              <a:rPr lang="en-US" sz="2400"/>
              <a:t>Sensitivit</a:t>
            </a:r>
            <a:r>
              <a:rPr lang="tr-TR" sz="2400"/>
              <a:t>e</a:t>
            </a:r>
            <a:r>
              <a:rPr lang="en-US" sz="2400"/>
              <a:t> </a:t>
            </a:r>
            <a:r>
              <a:rPr lang="tr-TR" sz="2400"/>
              <a:t>	</a:t>
            </a:r>
            <a:r>
              <a:rPr lang="en-US" sz="2400"/>
              <a:t>= </a:t>
            </a:r>
            <a:r>
              <a:rPr lang="tr-TR" sz="2400"/>
              <a:t>% </a:t>
            </a:r>
            <a:r>
              <a:rPr lang="en-US" sz="2400"/>
              <a:t>9</a:t>
            </a:r>
            <a:r>
              <a:rPr lang="tr-TR" sz="2400"/>
              <a:t>0</a:t>
            </a:r>
            <a:endParaRPr lang="en-US" sz="2400"/>
          </a:p>
          <a:p>
            <a:pPr eaLnBrk="0" hangingPunct="0">
              <a:spcBef>
                <a:spcPct val="50000"/>
              </a:spcBef>
            </a:pPr>
            <a:r>
              <a:rPr lang="en-US" sz="2400"/>
              <a:t>Spe</a:t>
            </a:r>
            <a:r>
              <a:rPr lang="tr-TR" sz="2400"/>
              <a:t>s</a:t>
            </a:r>
            <a:r>
              <a:rPr lang="en-US" sz="2400"/>
              <a:t>ifit</a:t>
            </a:r>
            <a:r>
              <a:rPr lang="tr-TR" sz="2400"/>
              <a:t>e</a:t>
            </a:r>
            <a:r>
              <a:rPr lang="en-US" sz="2400"/>
              <a:t> </a:t>
            </a:r>
            <a:r>
              <a:rPr lang="tr-TR" sz="2400"/>
              <a:t>	</a:t>
            </a:r>
            <a:r>
              <a:rPr lang="en-US" sz="2400"/>
              <a:t>= </a:t>
            </a:r>
            <a:r>
              <a:rPr lang="tr-TR" sz="2400"/>
              <a:t>% </a:t>
            </a:r>
            <a:r>
              <a:rPr lang="en-US" sz="2400"/>
              <a:t>90</a:t>
            </a:r>
          </a:p>
          <a:p>
            <a:pPr eaLnBrk="0" hangingPunct="0">
              <a:spcBef>
                <a:spcPct val="50000"/>
              </a:spcBef>
            </a:pPr>
            <a:r>
              <a:rPr lang="tr-TR" sz="2400" b="1"/>
              <a:t>K</a:t>
            </a:r>
            <a:r>
              <a:rPr lang="en-US" sz="2400" b="1"/>
              <a:t>an</a:t>
            </a:r>
            <a:r>
              <a:rPr lang="tr-TR" sz="2400" b="1"/>
              <a:t>se</a:t>
            </a:r>
            <a:r>
              <a:rPr lang="en-US" sz="2400" b="1"/>
              <a:t>r Preval</a:t>
            </a:r>
            <a:r>
              <a:rPr lang="tr-TR" sz="2400" b="1"/>
              <a:t>a</a:t>
            </a:r>
            <a:r>
              <a:rPr lang="en-US" sz="2400" b="1"/>
              <a:t>n</a:t>
            </a:r>
            <a:r>
              <a:rPr lang="tr-TR" sz="2400" b="1"/>
              <a:t>sı</a:t>
            </a:r>
            <a:r>
              <a:rPr lang="en-US" sz="2400" b="1"/>
              <a:t> = </a:t>
            </a:r>
            <a:r>
              <a:rPr lang="tr-TR" sz="2400" b="1"/>
              <a:t>% </a:t>
            </a:r>
            <a:r>
              <a:rPr lang="en-US" sz="2400" b="1"/>
              <a:t>1</a:t>
            </a:r>
          </a:p>
          <a:p>
            <a:pPr eaLnBrk="0" hangingPunct="0">
              <a:spcBef>
                <a:spcPct val="50000"/>
              </a:spcBef>
            </a:pPr>
            <a:r>
              <a:rPr lang="tr-TR" sz="2400"/>
              <a:t>		K</a:t>
            </a:r>
            <a:r>
              <a:rPr lang="en-US" sz="2400"/>
              <a:t>an</a:t>
            </a:r>
            <a:r>
              <a:rPr lang="tr-TR" sz="2400"/>
              <a:t>s</a:t>
            </a:r>
            <a:r>
              <a:rPr lang="en-US" sz="2400"/>
              <a:t>er </a:t>
            </a:r>
            <a:r>
              <a:rPr lang="tr-TR" sz="2400"/>
              <a:t>    K</a:t>
            </a:r>
            <a:r>
              <a:rPr lang="en-US" sz="2400"/>
              <a:t>an</a:t>
            </a:r>
            <a:r>
              <a:rPr lang="tr-TR" sz="2400"/>
              <a:t>s</a:t>
            </a:r>
            <a:r>
              <a:rPr lang="en-US" sz="2400"/>
              <a:t>er</a:t>
            </a:r>
          </a:p>
          <a:p>
            <a:pPr eaLnBrk="0" hangingPunct="0">
              <a:spcBef>
                <a:spcPct val="50000"/>
              </a:spcBef>
            </a:pPr>
            <a:r>
              <a:rPr lang="tr-TR" sz="2400"/>
              <a:t>		Var</a:t>
            </a:r>
            <a:r>
              <a:rPr lang="en-US" sz="2400"/>
              <a:t> </a:t>
            </a:r>
            <a:r>
              <a:rPr lang="tr-TR" sz="2400"/>
              <a:t>   	    Yok</a:t>
            </a:r>
            <a:endParaRPr lang="en-US" sz="2400"/>
          </a:p>
          <a:p>
            <a:pPr eaLnBrk="0" hangingPunct="0">
              <a:spcBef>
                <a:spcPct val="50000"/>
              </a:spcBef>
            </a:pPr>
            <a:r>
              <a:rPr lang="en-US" sz="2400"/>
              <a:t>Positi</a:t>
            </a:r>
            <a:r>
              <a:rPr lang="tr-TR" sz="2400"/>
              <a:t>f</a:t>
            </a:r>
            <a:r>
              <a:rPr lang="en-US" sz="2400"/>
              <a:t> test </a:t>
            </a:r>
            <a:r>
              <a:rPr lang="tr-TR" sz="2400"/>
              <a:t>	</a:t>
            </a:r>
            <a:r>
              <a:rPr lang="en-US" sz="2400"/>
              <a:t>900 </a:t>
            </a:r>
            <a:r>
              <a:rPr lang="tr-TR" sz="2400"/>
              <a:t>	    </a:t>
            </a:r>
            <a:r>
              <a:rPr lang="en-US" sz="2400"/>
              <a:t>9,900</a:t>
            </a:r>
          </a:p>
          <a:p>
            <a:pPr eaLnBrk="0" hangingPunct="0">
              <a:spcBef>
                <a:spcPct val="50000"/>
              </a:spcBef>
            </a:pPr>
            <a:r>
              <a:rPr lang="en-US" sz="2400"/>
              <a:t>Negati</a:t>
            </a:r>
            <a:r>
              <a:rPr lang="tr-TR" sz="2400"/>
              <a:t>f</a:t>
            </a:r>
            <a:r>
              <a:rPr lang="en-US" sz="2400"/>
              <a:t> test </a:t>
            </a:r>
            <a:r>
              <a:rPr lang="tr-TR" sz="2400"/>
              <a:t>	</a:t>
            </a:r>
            <a:r>
              <a:rPr lang="en-US" sz="2400"/>
              <a:t>100 </a:t>
            </a:r>
            <a:r>
              <a:rPr lang="tr-TR" sz="2400"/>
              <a:t>	    </a:t>
            </a:r>
            <a:r>
              <a:rPr lang="en-US" sz="2400"/>
              <a:t>89,100</a:t>
            </a:r>
          </a:p>
          <a:p>
            <a:pPr eaLnBrk="0" hangingPunct="0">
              <a:spcBef>
                <a:spcPct val="50000"/>
              </a:spcBef>
            </a:pPr>
            <a:r>
              <a:rPr lang="en-US" sz="2400" b="1"/>
              <a:t>PPV = </a:t>
            </a:r>
            <a:r>
              <a:rPr lang="tr-TR" sz="2400" b="1"/>
              <a:t>% </a:t>
            </a:r>
            <a:r>
              <a:rPr lang="en-US" sz="2400" b="1"/>
              <a:t>8.3</a:t>
            </a:r>
          </a:p>
        </p:txBody>
      </p:sp>
      <p:sp>
        <p:nvSpPr>
          <p:cNvPr id="30725" name="Rectangle 3"/>
          <p:cNvSpPr>
            <a:spLocks noChangeArrowheads="1"/>
          </p:cNvSpPr>
          <p:nvPr/>
        </p:nvSpPr>
        <p:spPr bwMode="auto">
          <a:xfrm>
            <a:off x="5181600" y="2667000"/>
            <a:ext cx="3962400" cy="3195638"/>
          </a:xfrm>
          <a:prstGeom prst="rect">
            <a:avLst/>
          </a:prstGeom>
          <a:noFill/>
          <a:ln w="9525">
            <a:noFill/>
            <a:miter lim="800000"/>
            <a:headEnd/>
            <a:tailEnd/>
          </a:ln>
        </p:spPr>
        <p:txBody>
          <a:bodyPr>
            <a:spAutoFit/>
          </a:bodyPr>
          <a:lstStyle/>
          <a:p>
            <a:pPr eaLnBrk="0" hangingPunct="0">
              <a:spcBef>
                <a:spcPct val="50000"/>
              </a:spcBef>
            </a:pPr>
            <a:r>
              <a:rPr lang="tr-TR" sz="2400" b="1"/>
              <a:t>K</a:t>
            </a:r>
            <a:r>
              <a:rPr lang="en-US" sz="2400" b="1"/>
              <a:t>an</a:t>
            </a:r>
            <a:r>
              <a:rPr lang="tr-TR" sz="2400" b="1"/>
              <a:t>s</a:t>
            </a:r>
            <a:r>
              <a:rPr lang="en-US" sz="2400" b="1"/>
              <a:t>er Preval</a:t>
            </a:r>
            <a:r>
              <a:rPr lang="tr-TR" sz="2400" b="1"/>
              <a:t>a</a:t>
            </a:r>
            <a:r>
              <a:rPr lang="en-US" sz="2400" b="1"/>
              <a:t>n</a:t>
            </a:r>
            <a:r>
              <a:rPr lang="tr-TR" sz="2400" b="1"/>
              <a:t>sı</a:t>
            </a:r>
            <a:r>
              <a:rPr lang="en-US" sz="2400" b="1"/>
              <a:t> = </a:t>
            </a:r>
            <a:r>
              <a:rPr lang="tr-TR" sz="2400" b="1"/>
              <a:t>% </a:t>
            </a:r>
            <a:r>
              <a:rPr lang="en-US" sz="2400" b="1"/>
              <a:t>0.1</a:t>
            </a:r>
          </a:p>
          <a:p>
            <a:pPr eaLnBrk="0" hangingPunct="0">
              <a:spcBef>
                <a:spcPct val="50000"/>
              </a:spcBef>
            </a:pPr>
            <a:r>
              <a:rPr lang="tr-TR" sz="2400"/>
              <a:t>		K</a:t>
            </a:r>
            <a:r>
              <a:rPr lang="en-US" sz="2400"/>
              <a:t>an</a:t>
            </a:r>
            <a:r>
              <a:rPr lang="tr-TR" sz="2400"/>
              <a:t>s</a:t>
            </a:r>
            <a:r>
              <a:rPr lang="en-US" sz="2400"/>
              <a:t>er </a:t>
            </a:r>
            <a:r>
              <a:rPr lang="tr-TR" sz="2400"/>
              <a:t> K</a:t>
            </a:r>
            <a:r>
              <a:rPr lang="en-US" sz="2400"/>
              <a:t>an</a:t>
            </a:r>
            <a:r>
              <a:rPr lang="tr-TR" sz="2400"/>
              <a:t>s</a:t>
            </a:r>
            <a:r>
              <a:rPr lang="en-US" sz="2400"/>
              <a:t>er</a:t>
            </a:r>
          </a:p>
          <a:p>
            <a:pPr eaLnBrk="0" hangingPunct="0">
              <a:spcBef>
                <a:spcPct val="50000"/>
              </a:spcBef>
            </a:pPr>
            <a:r>
              <a:rPr lang="tr-TR" sz="2400"/>
              <a:t>		Var   </a:t>
            </a:r>
            <a:r>
              <a:rPr lang="en-US" sz="2400"/>
              <a:t> </a:t>
            </a:r>
            <a:r>
              <a:rPr lang="tr-TR" sz="2400"/>
              <a:t>   Yok</a:t>
            </a:r>
            <a:endParaRPr lang="en-US" sz="2400"/>
          </a:p>
          <a:p>
            <a:pPr eaLnBrk="0" hangingPunct="0">
              <a:spcBef>
                <a:spcPct val="50000"/>
              </a:spcBef>
            </a:pPr>
            <a:r>
              <a:rPr lang="en-US" sz="2400"/>
              <a:t>Positi</a:t>
            </a:r>
            <a:r>
              <a:rPr lang="tr-TR" sz="2400"/>
              <a:t>f</a:t>
            </a:r>
            <a:r>
              <a:rPr lang="en-US" sz="2400"/>
              <a:t> test </a:t>
            </a:r>
            <a:r>
              <a:rPr lang="tr-TR" sz="2400"/>
              <a:t> 	</a:t>
            </a:r>
            <a:r>
              <a:rPr lang="en-US" sz="2400"/>
              <a:t>90</a:t>
            </a:r>
            <a:r>
              <a:rPr lang="tr-TR" sz="2400"/>
              <a:t>	 </a:t>
            </a:r>
            <a:r>
              <a:rPr lang="en-US" sz="2400"/>
              <a:t> 9,990</a:t>
            </a:r>
          </a:p>
          <a:p>
            <a:pPr eaLnBrk="0" hangingPunct="0">
              <a:spcBef>
                <a:spcPct val="50000"/>
              </a:spcBef>
            </a:pPr>
            <a:r>
              <a:rPr lang="en-US" sz="2400"/>
              <a:t>Negati</a:t>
            </a:r>
            <a:r>
              <a:rPr lang="tr-TR" sz="2400"/>
              <a:t>f</a:t>
            </a:r>
            <a:r>
              <a:rPr lang="en-US" sz="2400"/>
              <a:t> test </a:t>
            </a:r>
            <a:r>
              <a:rPr lang="tr-TR" sz="2400"/>
              <a:t>	</a:t>
            </a:r>
            <a:r>
              <a:rPr lang="en-US" sz="2400"/>
              <a:t>10 8</a:t>
            </a:r>
            <a:r>
              <a:rPr lang="tr-TR" sz="2400"/>
              <a:t>	  </a:t>
            </a:r>
            <a:r>
              <a:rPr lang="en-US" sz="2400"/>
              <a:t>9,910</a:t>
            </a:r>
          </a:p>
          <a:p>
            <a:pPr eaLnBrk="0" hangingPunct="0">
              <a:spcBef>
                <a:spcPct val="50000"/>
              </a:spcBef>
            </a:pPr>
            <a:r>
              <a:rPr lang="en-US" sz="2400" b="1"/>
              <a:t>PPV = </a:t>
            </a:r>
            <a:r>
              <a:rPr lang="tr-TR" sz="2400" b="1"/>
              <a:t> % </a:t>
            </a:r>
            <a:r>
              <a:rPr lang="en-US" sz="2400" b="1"/>
              <a:t>0.9</a:t>
            </a:r>
          </a:p>
        </p:txBody>
      </p:sp>
      <p:sp>
        <p:nvSpPr>
          <p:cNvPr id="30726" name="Line 4"/>
          <p:cNvSpPr>
            <a:spLocks noChangeShapeType="1"/>
          </p:cNvSpPr>
          <p:nvPr/>
        </p:nvSpPr>
        <p:spPr bwMode="auto">
          <a:xfrm>
            <a:off x="7086600" y="4191000"/>
            <a:ext cx="2057400" cy="0"/>
          </a:xfrm>
          <a:prstGeom prst="line">
            <a:avLst/>
          </a:prstGeom>
          <a:noFill/>
          <a:ln w="9525">
            <a:solidFill>
              <a:schemeClr val="tx1"/>
            </a:solidFill>
            <a:round/>
            <a:headEnd/>
            <a:tailEnd/>
          </a:ln>
        </p:spPr>
        <p:txBody>
          <a:bodyPr/>
          <a:lstStyle/>
          <a:p>
            <a:endParaRPr lang="tr-TR"/>
          </a:p>
        </p:txBody>
      </p:sp>
      <p:sp>
        <p:nvSpPr>
          <p:cNvPr id="30727" name="Line 5"/>
          <p:cNvSpPr>
            <a:spLocks noChangeShapeType="1"/>
          </p:cNvSpPr>
          <p:nvPr/>
        </p:nvSpPr>
        <p:spPr bwMode="auto">
          <a:xfrm>
            <a:off x="8077200" y="3429000"/>
            <a:ext cx="0" cy="2133600"/>
          </a:xfrm>
          <a:prstGeom prst="line">
            <a:avLst/>
          </a:prstGeom>
          <a:noFill/>
          <a:ln w="9525">
            <a:solidFill>
              <a:schemeClr val="tx1"/>
            </a:solidFill>
            <a:round/>
            <a:headEnd/>
            <a:tailEnd/>
          </a:ln>
        </p:spPr>
        <p:txBody>
          <a:bodyPr/>
          <a:lstStyle/>
          <a:p>
            <a:endParaRPr lang="tr-TR"/>
          </a:p>
        </p:txBody>
      </p:sp>
      <p:sp>
        <p:nvSpPr>
          <p:cNvPr id="30728" name="Line 6"/>
          <p:cNvSpPr>
            <a:spLocks noChangeShapeType="1"/>
          </p:cNvSpPr>
          <p:nvPr/>
        </p:nvSpPr>
        <p:spPr bwMode="auto">
          <a:xfrm>
            <a:off x="5181600" y="4800600"/>
            <a:ext cx="3962400" cy="0"/>
          </a:xfrm>
          <a:prstGeom prst="line">
            <a:avLst/>
          </a:prstGeom>
          <a:noFill/>
          <a:ln w="9525">
            <a:solidFill>
              <a:schemeClr val="tx1"/>
            </a:solidFill>
            <a:round/>
            <a:headEnd/>
            <a:tailEnd/>
          </a:ln>
        </p:spPr>
        <p:txBody>
          <a:bodyPr/>
          <a:lstStyle/>
          <a:p>
            <a:endParaRPr lang="tr-TR"/>
          </a:p>
        </p:txBody>
      </p:sp>
      <p:sp>
        <p:nvSpPr>
          <p:cNvPr id="30729" name="Line 7"/>
          <p:cNvSpPr>
            <a:spLocks noChangeShapeType="1"/>
          </p:cNvSpPr>
          <p:nvPr/>
        </p:nvSpPr>
        <p:spPr bwMode="auto">
          <a:xfrm>
            <a:off x="3962400" y="3429000"/>
            <a:ext cx="0" cy="1981200"/>
          </a:xfrm>
          <a:prstGeom prst="line">
            <a:avLst/>
          </a:prstGeom>
          <a:noFill/>
          <a:ln w="9525">
            <a:solidFill>
              <a:schemeClr val="tx1"/>
            </a:solidFill>
            <a:round/>
            <a:headEnd/>
            <a:tailEnd/>
          </a:ln>
        </p:spPr>
        <p:txBody>
          <a:bodyPr/>
          <a:lstStyle/>
          <a:p>
            <a:endParaRPr lang="tr-TR"/>
          </a:p>
        </p:txBody>
      </p:sp>
      <p:sp>
        <p:nvSpPr>
          <p:cNvPr id="30730" name="Line 8"/>
          <p:cNvSpPr>
            <a:spLocks noChangeShapeType="1"/>
          </p:cNvSpPr>
          <p:nvPr/>
        </p:nvSpPr>
        <p:spPr bwMode="auto">
          <a:xfrm>
            <a:off x="1066800" y="4724400"/>
            <a:ext cx="3886200" cy="0"/>
          </a:xfrm>
          <a:prstGeom prst="line">
            <a:avLst/>
          </a:prstGeom>
          <a:noFill/>
          <a:ln w="9525">
            <a:solidFill>
              <a:schemeClr val="tx1"/>
            </a:solidFill>
            <a:round/>
            <a:headEnd/>
            <a:tailEnd/>
          </a:ln>
        </p:spPr>
        <p:txBody>
          <a:bodyPr/>
          <a:lstStyle/>
          <a:p>
            <a:endParaRPr lang="tr-TR"/>
          </a:p>
        </p:txBody>
      </p:sp>
      <p:sp>
        <p:nvSpPr>
          <p:cNvPr id="30731" name="Line 9"/>
          <p:cNvSpPr>
            <a:spLocks noChangeShapeType="1"/>
          </p:cNvSpPr>
          <p:nvPr/>
        </p:nvSpPr>
        <p:spPr bwMode="auto">
          <a:xfrm>
            <a:off x="2667000" y="4191000"/>
            <a:ext cx="2362200" cy="0"/>
          </a:xfrm>
          <a:prstGeom prst="line">
            <a:avLst/>
          </a:prstGeom>
          <a:noFill/>
          <a:ln w="9525">
            <a:solidFill>
              <a:schemeClr val="tx1"/>
            </a:solidFill>
            <a:round/>
            <a:headEnd/>
            <a:tailEnd/>
          </a:ln>
        </p:spPr>
        <p:txBody>
          <a:bodyPr/>
          <a:lstStyle/>
          <a:p>
            <a:endParaRPr lang="tr-TR"/>
          </a:p>
        </p:txBody>
      </p:sp>
      <p:sp>
        <p:nvSpPr>
          <p:cNvPr id="30732" name="Rectangle 10"/>
          <p:cNvSpPr>
            <a:spLocks noGrp="1" noChangeArrowheads="1"/>
          </p:cNvSpPr>
          <p:nvPr>
            <p:ph type="title" idx="4294967295"/>
          </p:nvPr>
        </p:nvSpPr>
        <p:spPr>
          <a:xfrm>
            <a:off x="990600" y="152400"/>
            <a:ext cx="7772400" cy="1143000"/>
          </a:xfrm>
        </p:spPr>
        <p:txBody>
          <a:bodyPr/>
          <a:lstStyle/>
          <a:p>
            <a:pPr eaLnBrk="1" hangingPunct="1"/>
            <a:r>
              <a:rPr lang="tr-TR" sz="3200" smtClean="0"/>
              <a:t>PPV’nin Prevalansla İlişkisi</a:t>
            </a:r>
            <a:endParaRPr lang="en-US" sz="3200" smtClean="0"/>
          </a:p>
        </p:txBody>
      </p:sp>
    </p:spTree>
  </p:cSld>
  <p:clrMapOvr>
    <a:masterClrMapping/>
  </p:clrMapOvr>
  <p:transition spd="med">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Footer Placeholder 2"/>
          <p:cNvSpPr>
            <a:spLocks noGrp="1"/>
          </p:cNvSpPr>
          <p:nvPr>
            <p:ph type="ftr" sz="quarter" idx="11"/>
          </p:nvPr>
        </p:nvSpPr>
        <p:spPr>
          <a:noFill/>
        </p:spPr>
        <p:txBody>
          <a:bodyPr/>
          <a:lstStyle/>
          <a:p>
            <a:r>
              <a:rPr lang="tr-TR"/>
              <a:t>/ 34</a:t>
            </a:r>
          </a:p>
        </p:txBody>
      </p:sp>
      <p:sp>
        <p:nvSpPr>
          <p:cNvPr id="31747" name="Slide Number Placeholder 3"/>
          <p:cNvSpPr>
            <a:spLocks noGrp="1"/>
          </p:cNvSpPr>
          <p:nvPr>
            <p:ph type="sldNum" sz="quarter" idx="12"/>
          </p:nvPr>
        </p:nvSpPr>
        <p:spPr>
          <a:noFill/>
        </p:spPr>
        <p:txBody>
          <a:bodyPr/>
          <a:lstStyle/>
          <a:p>
            <a:fld id="{814FFF09-0C88-49BD-B868-6CB815D9FD5E}" type="slidenum">
              <a:rPr lang="tr-TR" smtClean="0"/>
              <a:pPr/>
              <a:t>16</a:t>
            </a:fld>
            <a:endParaRPr lang="tr-TR" smtClean="0"/>
          </a:p>
        </p:txBody>
      </p:sp>
      <p:sp>
        <p:nvSpPr>
          <p:cNvPr id="31748" name="Text Box 2"/>
          <p:cNvSpPr txBox="1">
            <a:spLocks noChangeArrowheads="1"/>
          </p:cNvSpPr>
          <p:nvPr/>
        </p:nvSpPr>
        <p:spPr bwMode="auto">
          <a:xfrm>
            <a:off x="914400" y="1600200"/>
            <a:ext cx="7924800" cy="1187450"/>
          </a:xfrm>
          <a:prstGeom prst="rect">
            <a:avLst/>
          </a:prstGeom>
          <a:noFill/>
          <a:ln w="9525">
            <a:noFill/>
            <a:miter lim="800000"/>
            <a:headEnd/>
            <a:tailEnd/>
          </a:ln>
        </p:spPr>
        <p:txBody>
          <a:bodyPr>
            <a:spAutoFit/>
          </a:bodyPr>
          <a:lstStyle/>
          <a:p>
            <a:pPr marL="457200" indent="-457200" eaLnBrk="0" hangingPunct="0">
              <a:spcBef>
                <a:spcPct val="50000"/>
              </a:spcBef>
            </a:pPr>
            <a:r>
              <a:rPr lang="tr-TR" sz="2400" b="1"/>
              <a:t>3. Hastalığın morbidite ve mortalitesi yüksek olmalı</a:t>
            </a:r>
            <a:r>
              <a:rPr lang="tr-TR" sz="2400"/>
              <a:t/>
            </a:r>
            <a:br>
              <a:rPr lang="tr-TR" sz="2400"/>
            </a:br>
            <a:r>
              <a:rPr lang="tr-TR" sz="2400"/>
              <a:t>Hastalığın türü dışında morbidite ve mortaliteye etki eden faktörler:</a:t>
            </a:r>
          </a:p>
        </p:txBody>
      </p:sp>
      <p:sp>
        <p:nvSpPr>
          <p:cNvPr id="31749" name="Rectangle 3"/>
          <p:cNvSpPr>
            <a:spLocks noGrp="1" noChangeArrowheads="1"/>
          </p:cNvSpPr>
          <p:nvPr>
            <p:ph type="title" idx="4294967295"/>
          </p:nvPr>
        </p:nvSpPr>
        <p:spPr/>
        <p:txBody>
          <a:bodyPr/>
          <a:lstStyle/>
          <a:p>
            <a:pPr eaLnBrk="1" hangingPunct="1"/>
            <a:r>
              <a:rPr lang="tr-TR" smtClean="0"/>
              <a:t>Etkili Tarama Kriterleri</a:t>
            </a:r>
            <a:endParaRPr lang="en-US" smtClean="0"/>
          </a:p>
        </p:txBody>
      </p:sp>
      <p:sp>
        <p:nvSpPr>
          <p:cNvPr id="272388" name="Rectangle 4"/>
          <p:cNvSpPr>
            <a:spLocks noChangeArrowheads="1"/>
          </p:cNvSpPr>
          <p:nvPr/>
        </p:nvSpPr>
        <p:spPr bwMode="auto">
          <a:xfrm>
            <a:off x="2916238" y="2492375"/>
            <a:ext cx="2830512" cy="1917700"/>
          </a:xfrm>
          <a:prstGeom prst="rect">
            <a:avLst/>
          </a:prstGeom>
          <a:noFill/>
          <a:ln w="9525">
            <a:noFill/>
            <a:miter lim="800000"/>
            <a:headEnd/>
            <a:tailEnd/>
          </a:ln>
        </p:spPr>
        <p:txBody>
          <a:bodyPr wrap="none">
            <a:spAutoFit/>
          </a:bodyPr>
          <a:lstStyle/>
          <a:p>
            <a:pPr eaLnBrk="0" hangingPunct="0">
              <a:spcBef>
                <a:spcPct val="50000"/>
              </a:spcBef>
            </a:pPr>
            <a:r>
              <a:rPr lang="tr-TR" sz="2400"/>
              <a:t>- Yaş</a:t>
            </a:r>
            <a:br>
              <a:rPr lang="tr-TR" sz="2400"/>
            </a:br>
            <a:r>
              <a:rPr lang="tr-TR" sz="2400"/>
              <a:t>- Cins</a:t>
            </a:r>
            <a:br>
              <a:rPr lang="tr-TR" sz="2400"/>
            </a:br>
            <a:r>
              <a:rPr lang="tr-TR" sz="2400"/>
              <a:t>- Irk</a:t>
            </a:r>
            <a:br>
              <a:rPr lang="tr-TR" sz="2400"/>
            </a:br>
            <a:r>
              <a:rPr lang="tr-TR" sz="2400"/>
              <a:t>- Coğrafi konum</a:t>
            </a:r>
            <a:br>
              <a:rPr lang="tr-TR" sz="2400"/>
            </a:br>
            <a:r>
              <a:rPr lang="tr-TR" sz="2400"/>
              <a:t>- Yaşam tarzı (kültür)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2388"/>
                                        </p:tgtEl>
                                        <p:attrNameLst>
                                          <p:attrName>style.visibility</p:attrName>
                                        </p:attrNameLst>
                                      </p:cBhvr>
                                      <p:to>
                                        <p:strVal val="visible"/>
                                      </p:to>
                                    </p:set>
                                    <p:animEffect transition="in" filter="dissolve">
                                      <p:cBhvr>
                                        <p:cTn id="7" dur="500"/>
                                        <p:tgtEl>
                                          <p:spTgt spid="27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88"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Footer Placeholder 4"/>
          <p:cNvSpPr>
            <a:spLocks noGrp="1"/>
          </p:cNvSpPr>
          <p:nvPr>
            <p:ph type="ftr" sz="quarter" idx="11"/>
          </p:nvPr>
        </p:nvSpPr>
        <p:spPr>
          <a:noFill/>
        </p:spPr>
        <p:txBody>
          <a:bodyPr/>
          <a:lstStyle/>
          <a:p>
            <a:r>
              <a:rPr lang="tr-TR"/>
              <a:t>/ 34</a:t>
            </a:r>
          </a:p>
        </p:txBody>
      </p:sp>
      <p:sp>
        <p:nvSpPr>
          <p:cNvPr id="32771" name="Slide Number Placeholder 5"/>
          <p:cNvSpPr>
            <a:spLocks noGrp="1"/>
          </p:cNvSpPr>
          <p:nvPr>
            <p:ph type="sldNum" sz="quarter" idx="12"/>
          </p:nvPr>
        </p:nvSpPr>
        <p:spPr>
          <a:noFill/>
        </p:spPr>
        <p:txBody>
          <a:bodyPr/>
          <a:lstStyle/>
          <a:p>
            <a:fld id="{6F33FA13-B395-44FD-AEF2-3891B0B256DA}" type="slidenum">
              <a:rPr lang="tr-TR" smtClean="0"/>
              <a:pPr/>
              <a:t>17</a:t>
            </a:fld>
            <a:endParaRPr lang="tr-TR" smtClean="0"/>
          </a:p>
        </p:txBody>
      </p:sp>
      <p:sp>
        <p:nvSpPr>
          <p:cNvPr id="32772" name="Rectangle 5"/>
          <p:cNvSpPr>
            <a:spLocks noGrp="1" noChangeArrowheads="1"/>
          </p:cNvSpPr>
          <p:nvPr>
            <p:ph type="title"/>
          </p:nvPr>
        </p:nvSpPr>
        <p:spPr/>
        <p:txBody>
          <a:bodyPr/>
          <a:lstStyle/>
          <a:p>
            <a:pPr eaLnBrk="1" hangingPunct="1"/>
            <a:endParaRPr lang="tr-TR" smtClean="0"/>
          </a:p>
        </p:txBody>
      </p:sp>
      <p:pic>
        <p:nvPicPr>
          <p:cNvPr id="32773" name="Picture 4" descr="QD0021013_"/>
          <p:cNvPicPr>
            <a:picLocks noChangeAspect="1" noChangeArrowheads="1"/>
          </p:cNvPicPr>
          <p:nvPr>
            <p:ph idx="1"/>
          </p:nvPr>
        </p:nvPicPr>
        <p:blipFill>
          <a:blip r:embed="rId2" cstate="print"/>
          <a:srcRect/>
          <a:stretch>
            <a:fillRect/>
          </a:stretch>
        </p:blipFill>
        <p:spPr>
          <a:xfrm>
            <a:off x="539750" y="404813"/>
            <a:ext cx="8061325" cy="5368925"/>
          </a:xfrm>
          <a:noFill/>
        </p:spPr>
      </p:pic>
    </p:spTree>
  </p:cSld>
  <p:clrMapOvr>
    <a:masterClrMapping/>
  </p:clrMapOvr>
  <p:transition spd="med">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Footer Placeholder 2"/>
          <p:cNvSpPr>
            <a:spLocks noGrp="1"/>
          </p:cNvSpPr>
          <p:nvPr>
            <p:ph type="ftr" sz="quarter" idx="11"/>
          </p:nvPr>
        </p:nvSpPr>
        <p:spPr>
          <a:noFill/>
        </p:spPr>
        <p:txBody>
          <a:bodyPr/>
          <a:lstStyle/>
          <a:p>
            <a:r>
              <a:rPr lang="tr-TR"/>
              <a:t>/ 34</a:t>
            </a:r>
          </a:p>
        </p:txBody>
      </p:sp>
      <p:sp>
        <p:nvSpPr>
          <p:cNvPr id="33795" name="Slide Number Placeholder 3"/>
          <p:cNvSpPr>
            <a:spLocks noGrp="1"/>
          </p:cNvSpPr>
          <p:nvPr>
            <p:ph type="sldNum" sz="quarter" idx="12"/>
          </p:nvPr>
        </p:nvSpPr>
        <p:spPr>
          <a:noFill/>
        </p:spPr>
        <p:txBody>
          <a:bodyPr/>
          <a:lstStyle/>
          <a:p>
            <a:fld id="{11F82C0A-7F56-4B94-85BB-1D61264C6592}" type="slidenum">
              <a:rPr lang="tr-TR" smtClean="0"/>
              <a:pPr/>
              <a:t>18</a:t>
            </a:fld>
            <a:endParaRPr lang="tr-TR" smtClean="0"/>
          </a:p>
        </p:txBody>
      </p:sp>
      <p:sp>
        <p:nvSpPr>
          <p:cNvPr id="33796" name="Text Box 2"/>
          <p:cNvSpPr txBox="1">
            <a:spLocks noChangeArrowheads="1"/>
          </p:cNvSpPr>
          <p:nvPr/>
        </p:nvSpPr>
        <p:spPr bwMode="auto">
          <a:xfrm>
            <a:off x="914400" y="1600200"/>
            <a:ext cx="7924800" cy="3743325"/>
          </a:xfrm>
          <a:prstGeom prst="rect">
            <a:avLst/>
          </a:prstGeom>
          <a:noFill/>
          <a:ln w="9525">
            <a:noFill/>
            <a:miter lim="800000"/>
            <a:headEnd/>
            <a:tailEnd/>
          </a:ln>
        </p:spPr>
        <p:txBody>
          <a:bodyPr>
            <a:spAutoFit/>
          </a:bodyPr>
          <a:lstStyle/>
          <a:p>
            <a:pPr marL="457200" indent="-457200" eaLnBrk="0" hangingPunct="0">
              <a:spcBef>
                <a:spcPct val="50000"/>
              </a:spcBef>
            </a:pPr>
            <a:r>
              <a:rPr lang="tr-TR" sz="2400" b="1"/>
              <a:t>0-18 ay</a:t>
            </a:r>
            <a:br>
              <a:rPr lang="tr-TR" sz="2400" b="1"/>
            </a:br>
            <a:r>
              <a:rPr lang="tr-TR" sz="2400"/>
              <a:t>- Perinatal nedenler</a:t>
            </a:r>
            <a:br>
              <a:rPr lang="tr-TR" sz="2400"/>
            </a:br>
            <a:r>
              <a:rPr lang="tr-TR" sz="2400"/>
              <a:t>- Konjenital anomaliler</a:t>
            </a:r>
          </a:p>
          <a:p>
            <a:pPr marL="457200" indent="-457200" eaLnBrk="0" hangingPunct="0">
              <a:spcBef>
                <a:spcPct val="50000"/>
              </a:spcBef>
            </a:pPr>
            <a:r>
              <a:rPr lang="tr-TR" sz="2400" b="1"/>
              <a:t>2-6 yaş</a:t>
            </a:r>
            <a:br>
              <a:rPr lang="tr-TR" sz="2400" b="1"/>
            </a:br>
            <a:r>
              <a:rPr lang="tr-TR" sz="2400"/>
              <a:t>- Motorlu araç dışındaki kazalar </a:t>
            </a:r>
            <a:br>
              <a:rPr lang="tr-TR" sz="2400"/>
            </a:br>
            <a:r>
              <a:rPr lang="tr-TR" sz="2400"/>
              <a:t>- Motorlu araç kazaları </a:t>
            </a:r>
          </a:p>
          <a:p>
            <a:pPr marL="457200" indent="-457200" eaLnBrk="0" hangingPunct="0">
              <a:spcBef>
                <a:spcPct val="50000"/>
              </a:spcBef>
            </a:pPr>
            <a:r>
              <a:rPr lang="tr-TR" sz="2400" b="1"/>
              <a:t>7-12 yaş</a:t>
            </a:r>
            <a:br>
              <a:rPr lang="tr-TR" sz="2400" b="1"/>
            </a:br>
            <a:r>
              <a:rPr lang="tr-TR" sz="2400"/>
              <a:t>- Motorlu araç dışındaki kazalar </a:t>
            </a:r>
            <a:br>
              <a:rPr lang="tr-TR" sz="2400"/>
            </a:br>
            <a:r>
              <a:rPr lang="tr-TR" sz="2400"/>
              <a:t>- Motorlu araç kazaları </a:t>
            </a:r>
          </a:p>
        </p:txBody>
      </p:sp>
      <p:sp>
        <p:nvSpPr>
          <p:cNvPr id="33797" name="Rectangle 3"/>
          <p:cNvSpPr>
            <a:spLocks noGrp="1" noChangeArrowheads="1"/>
          </p:cNvSpPr>
          <p:nvPr>
            <p:ph type="title" idx="4294967295"/>
          </p:nvPr>
        </p:nvSpPr>
        <p:spPr/>
        <p:txBody>
          <a:bodyPr/>
          <a:lstStyle/>
          <a:p>
            <a:pPr eaLnBrk="1" hangingPunct="1"/>
            <a:r>
              <a:rPr lang="tr-TR" smtClean="0"/>
              <a:t>Yaş Gruplarına Göre Mortalite</a:t>
            </a:r>
            <a:endParaRPr lang="en-US" smtClean="0"/>
          </a:p>
        </p:txBody>
      </p:sp>
    </p:spTree>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Footer Placeholder 4"/>
          <p:cNvSpPr>
            <a:spLocks noGrp="1"/>
          </p:cNvSpPr>
          <p:nvPr>
            <p:ph type="ftr" sz="quarter" idx="11"/>
          </p:nvPr>
        </p:nvSpPr>
        <p:spPr>
          <a:noFill/>
        </p:spPr>
        <p:txBody>
          <a:bodyPr/>
          <a:lstStyle/>
          <a:p>
            <a:r>
              <a:rPr lang="tr-TR"/>
              <a:t>/ 34</a:t>
            </a:r>
          </a:p>
        </p:txBody>
      </p:sp>
      <p:sp>
        <p:nvSpPr>
          <p:cNvPr id="34819" name="Slide Number Placeholder 5"/>
          <p:cNvSpPr>
            <a:spLocks noGrp="1"/>
          </p:cNvSpPr>
          <p:nvPr>
            <p:ph type="sldNum" sz="quarter" idx="12"/>
          </p:nvPr>
        </p:nvSpPr>
        <p:spPr>
          <a:noFill/>
        </p:spPr>
        <p:txBody>
          <a:bodyPr/>
          <a:lstStyle/>
          <a:p>
            <a:fld id="{1DDDCA0C-715B-4311-94F7-CE64E331AFD9}" type="slidenum">
              <a:rPr lang="tr-TR" smtClean="0"/>
              <a:pPr/>
              <a:t>19</a:t>
            </a:fld>
            <a:endParaRPr lang="tr-TR" smtClean="0"/>
          </a:p>
        </p:txBody>
      </p:sp>
      <p:sp>
        <p:nvSpPr>
          <p:cNvPr id="34820" name="Rectangle 2"/>
          <p:cNvSpPr>
            <a:spLocks noGrp="1" noChangeArrowheads="1"/>
          </p:cNvSpPr>
          <p:nvPr>
            <p:ph type="title"/>
          </p:nvPr>
        </p:nvSpPr>
        <p:spPr/>
        <p:txBody>
          <a:bodyPr/>
          <a:lstStyle/>
          <a:p>
            <a:pPr eaLnBrk="1" hangingPunct="1"/>
            <a:endParaRPr lang="tr-TR" smtClean="0"/>
          </a:p>
        </p:txBody>
      </p:sp>
      <p:sp>
        <p:nvSpPr>
          <p:cNvPr id="34821" name="Rectangle 3"/>
          <p:cNvSpPr>
            <a:spLocks noGrp="1" noChangeArrowheads="1"/>
          </p:cNvSpPr>
          <p:nvPr>
            <p:ph type="body" idx="1"/>
          </p:nvPr>
        </p:nvSpPr>
        <p:spPr>
          <a:xfrm>
            <a:off x="827088" y="1196975"/>
            <a:ext cx="5699125" cy="4781550"/>
          </a:xfrm>
        </p:spPr>
        <p:txBody>
          <a:bodyPr/>
          <a:lstStyle/>
          <a:p>
            <a:pPr eaLnBrk="1" hangingPunct="1">
              <a:buFontTx/>
              <a:buNone/>
            </a:pPr>
            <a:r>
              <a:rPr lang="tr-TR" sz="2400" b="1" smtClean="0"/>
              <a:t>13-18 yaş</a:t>
            </a:r>
            <a:br>
              <a:rPr lang="tr-TR" sz="2400" b="1" smtClean="0"/>
            </a:br>
            <a:r>
              <a:rPr lang="tr-TR" sz="2400" smtClean="0"/>
              <a:t>- Motorlu araç kazaları </a:t>
            </a:r>
            <a:br>
              <a:rPr lang="tr-TR" sz="2400" smtClean="0"/>
            </a:br>
            <a:r>
              <a:rPr lang="tr-TR" sz="2400" smtClean="0"/>
              <a:t>- Cinayet</a:t>
            </a:r>
          </a:p>
          <a:p>
            <a:pPr eaLnBrk="1" hangingPunct="1">
              <a:buFontTx/>
              <a:buNone/>
            </a:pPr>
            <a:r>
              <a:rPr lang="tr-TR" sz="2400" b="1" smtClean="0"/>
              <a:t>19-39 yaş</a:t>
            </a:r>
            <a:br>
              <a:rPr lang="tr-TR" sz="2400" b="1" smtClean="0"/>
            </a:br>
            <a:r>
              <a:rPr lang="tr-TR" sz="2400" smtClean="0"/>
              <a:t>- Motorlu araç kazaları </a:t>
            </a:r>
            <a:br>
              <a:rPr lang="tr-TR" sz="2400" smtClean="0"/>
            </a:br>
            <a:r>
              <a:rPr lang="tr-TR" sz="2400" smtClean="0"/>
              <a:t>- Cinayet</a:t>
            </a:r>
          </a:p>
          <a:p>
            <a:pPr eaLnBrk="1" hangingPunct="1">
              <a:buFontTx/>
              <a:buNone/>
            </a:pPr>
            <a:r>
              <a:rPr lang="tr-TR" sz="2400" b="1" smtClean="0"/>
              <a:t>40-64 yaş</a:t>
            </a:r>
            <a:br>
              <a:rPr lang="tr-TR" sz="2400" b="1" smtClean="0"/>
            </a:br>
            <a:r>
              <a:rPr lang="tr-TR" sz="2400" smtClean="0"/>
              <a:t>- Kalp hastalıkları </a:t>
            </a:r>
            <a:br>
              <a:rPr lang="tr-TR" sz="2400" smtClean="0"/>
            </a:br>
            <a:r>
              <a:rPr lang="tr-TR" sz="2400" smtClean="0"/>
              <a:t>- Akciğer kanseri</a:t>
            </a:r>
          </a:p>
          <a:p>
            <a:pPr eaLnBrk="1" hangingPunct="1">
              <a:buFontTx/>
              <a:buNone/>
            </a:pPr>
            <a:r>
              <a:rPr lang="tr-TR" sz="2400" smtClean="0"/>
              <a:t>6</a:t>
            </a:r>
            <a:r>
              <a:rPr lang="tr-TR" sz="2400" b="1" smtClean="0"/>
              <a:t>5 yaş ve üzeri</a:t>
            </a:r>
            <a:br>
              <a:rPr lang="tr-TR" sz="2400" b="1" smtClean="0"/>
            </a:br>
            <a:r>
              <a:rPr lang="tr-TR" sz="2400" smtClean="0"/>
              <a:t>- Kalp hastalıkları </a:t>
            </a:r>
            <a:br>
              <a:rPr lang="tr-TR" sz="2400" smtClean="0"/>
            </a:br>
            <a:r>
              <a:rPr lang="tr-TR" sz="2400" smtClean="0"/>
              <a:t>- Serebrovasküler hastalıklar</a:t>
            </a:r>
          </a:p>
        </p:txBody>
      </p:sp>
    </p:spTree>
  </p:cSld>
  <p:clrMapOvr>
    <a:masterClrMapping/>
  </p:clrMapOvr>
  <p:transition spd="med">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9" name="Footer Placeholder 4"/>
          <p:cNvSpPr>
            <a:spLocks noGrp="1"/>
          </p:cNvSpPr>
          <p:nvPr>
            <p:ph type="ftr" sz="quarter" idx="11"/>
          </p:nvPr>
        </p:nvSpPr>
        <p:spPr>
          <a:noFill/>
        </p:spPr>
        <p:txBody>
          <a:bodyPr/>
          <a:lstStyle/>
          <a:p>
            <a:r>
              <a:rPr lang="tr-TR"/>
              <a:t>/ 34</a:t>
            </a:r>
          </a:p>
        </p:txBody>
      </p:sp>
      <p:sp>
        <p:nvSpPr>
          <p:cNvPr id="1040" name="Slide Number Placeholder 5"/>
          <p:cNvSpPr>
            <a:spLocks noGrp="1"/>
          </p:cNvSpPr>
          <p:nvPr>
            <p:ph type="sldNum" sz="quarter" idx="12"/>
          </p:nvPr>
        </p:nvSpPr>
        <p:spPr>
          <a:noFill/>
        </p:spPr>
        <p:txBody>
          <a:bodyPr/>
          <a:lstStyle/>
          <a:p>
            <a:fld id="{8E58BB31-58A2-4A08-94A6-DA1FF2B5BF2A}" type="slidenum">
              <a:rPr lang="tr-TR" smtClean="0"/>
              <a:pPr/>
              <a:t>2</a:t>
            </a:fld>
            <a:endParaRPr lang="tr-TR" smtClean="0"/>
          </a:p>
        </p:txBody>
      </p:sp>
      <p:sp>
        <p:nvSpPr>
          <p:cNvPr id="1041" name="Rectangle 13"/>
          <p:cNvSpPr>
            <a:spLocks noGrp="1" noChangeArrowheads="1"/>
          </p:cNvSpPr>
          <p:nvPr>
            <p:ph type="title"/>
          </p:nvPr>
        </p:nvSpPr>
        <p:spPr/>
        <p:txBody>
          <a:bodyPr/>
          <a:lstStyle/>
          <a:p>
            <a:pPr eaLnBrk="1" hangingPunct="1"/>
            <a:r>
              <a:rPr lang="tr-TR" sz="4000" smtClean="0"/>
              <a:t>Birinci basamak hekimleri ne yapar?</a:t>
            </a:r>
          </a:p>
        </p:txBody>
      </p:sp>
      <p:graphicFrame>
        <p:nvGraphicFramePr>
          <p:cNvPr id="317445" name="Organization Chart 5"/>
          <p:cNvGraphicFramePr>
            <a:graphicFrameLocks/>
          </p:cNvGraphicFramePr>
          <p:nvPr>
            <p:ph idx="1"/>
          </p:nvPr>
        </p:nvGraphicFramePr>
        <p:xfrm>
          <a:off x="0" y="1196975"/>
          <a:ext cx="9144000" cy="3011488"/>
        </p:xfrm>
        <a:graphic>
          <a:graphicData uri="http://schemas.openxmlformats.org/drawingml/2006/compatibility">
            <com:legacyDrawing xmlns:com="http://schemas.openxmlformats.org/drawingml/2006/compatibility" spid="_x0000_s1026"/>
          </a:graphicData>
        </a:graphic>
      </p:graphicFrame>
      <p:sp>
        <p:nvSpPr>
          <p:cNvPr id="317490" name="Freeform 50"/>
          <p:cNvSpPr>
            <a:spLocks/>
          </p:cNvSpPr>
          <p:nvPr/>
        </p:nvSpPr>
        <p:spPr bwMode="auto">
          <a:xfrm>
            <a:off x="-323850" y="2133600"/>
            <a:ext cx="6011863" cy="1477963"/>
          </a:xfrm>
          <a:custGeom>
            <a:avLst/>
            <a:gdLst>
              <a:gd name="T0" fmla="*/ 455613 w 3787"/>
              <a:gd name="T1" fmla="*/ 1200150 h 931"/>
              <a:gd name="T2" fmla="*/ 3048000 w 3787"/>
              <a:gd name="T3" fmla="*/ 1416050 h 931"/>
              <a:gd name="T4" fmla="*/ 5567363 w 3787"/>
              <a:gd name="T5" fmla="*/ 1273175 h 931"/>
              <a:gd name="T6" fmla="*/ 5640388 w 3787"/>
              <a:gd name="T7" fmla="*/ 192088 h 931"/>
              <a:gd name="T8" fmla="*/ 3335338 w 3787"/>
              <a:gd name="T9" fmla="*/ 120650 h 931"/>
              <a:gd name="T10" fmla="*/ 815975 w 3787"/>
              <a:gd name="T11" fmla="*/ 120650 h 931"/>
              <a:gd name="T12" fmla="*/ 239713 w 3787"/>
              <a:gd name="T13" fmla="*/ 336550 h 931"/>
              <a:gd name="T14" fmla="*/ 311150 w 3787"/>
              <a:gd name="T15" fmla="*/ 768350 h 931"/>
              <a:gd name="T16" fmla="*/ 311150 w 3787"/>
              <a:gd name="T17" fmla="*/ 1128713 h 931"/>
              <a:gd name="T18" fmla="*/ 455613 w 3787"/>
              <a:gd name="T19" fmla="*/ 1200150 h 9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87"/>
              <a:gd name="T31" fmla="*/ 0 h 931"/>
              <a:gd name="T32" fmla="*/ 3787 w 3787"/>
              <a:gd name="T33" fmla="*/ 931 h 9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87" h="931">
                <a:moveTo>
                  <a:pt x="287" y="756"/>
                </a:moveTo>
                <a:cubicBezTo>
                  <a:pt x="574" y="786"/>
                  <a:pt x="1383" y="884"/>
                  <a:pt x="1920" y="892"/>
                </a:cubicBezTo>
                <a:cubicBezTo>
                  <a:pt x="2457" y="900"/>
                  <a:pt x="3235" y="931"/>
                  <a:pt x="3507" y="802"/>
                </a:cubicBezTo>
                <a:cubicBezTo>
                  <a:pt x="3779" y="673"/>
                  <a:pt x="3787" y="242"/>
                  <a:pt x="3553" y="121"/>
                </a:cubicBezTo>
                <a:cubicBezTo>
                  <a:pt x="3319" y="0"/>
                  <a:pt x="2607" y="83"/>
                  <a:pt x="2101" y="76"/>
                </a:cubicBezTo>
                <a:cubicBezTo>
                  <a:pt x="1595" y="69"/>
                  <a:pt x="839" y="53"/>
                  <a:pt x="514" y="76"/>
                </a:cubicBezTo>
                <a:cubicBezTo>
                  <a:pt x="189" y="99"/>
                  <a:pt x="204" y="144"/>
                  <a:pt x="151" y="212"/>
                </a:cubicBezTo>
                <a:cubicBezTo>
                  <a:pt x="98" y="280"/>
                  <a:pt x="189" y="401"/>
                  <a:pt x="196" y="484"/>
                </a:cubicBezTo>
                <a:cubicBezTo>
                  <a:pt x="203" y="567"/>
                  <a:pt x="173" y="666"/>
                  <a:pt x="196" y="711"/>
                </a:cubicBezTo>
                <a:cubicBezTo>
                  <a:pt x="219" y="756"/>
                  <a:pt x="0" y="726"/>
                  <a:pt x="287" y="756"/>
                </a:cubicBezTo>
                <a:close/>
              </a:path>
            </a:pathLst>
          </a:custGeom>
          <a:solidFill>
            <a:srgbClr val="33CC33">
              <a:alpha val="50195"/>
            </a:srgbClr>
          </a:solidFill>
          <a:ln w="9525">
            <a:solidFill>
              <a:schemeClr val="tx1"/>
            </a:solidFill>
            <a:round/>
            <a:headEnd/>
            <a:tailEnd/>
          </a:ln>
        </p:spPr>
        <p:txBody>
          <a:bodyPr/>
          <a:lstStyle/>
          <a:p>
            <a:endParaRPr lang="tr-TR"/>
          </a:p>
        </p:txBody>
      </p:sp>
      <p:sp>
        <p:nvSpPr>
          <p:cNvPr id="317491" name="Freeform 51"/>
          <p:cNvSpPr>
            <a:spLocks/>
          </p:cNvSpPr>
          <p:nvPr/>
        </p:nvSpPr>
        <p:spPr bwMode="auto">
          <a:xfrm>
            <a:off x="5556250" y="2181225"/>
            <a:ext cx="1836738" cy="1236663"/>
          </a:xfrm>
          <a:custGeom>
            <a:avLst/>
            <a:gdLst>
              <a:gd name="T0" fmla="*/ 168275 w 1157"/>
              <a:gd name="T1" fmla="*/ 168275 h 779"/>
              <a:gd name="T2" fmla="*/ 23813 w 1157"/>
              <a:gd name="T3" fmla="*/ 311150 h 779"/>
              <a:gd name="T4" fmla="*/ 95250 w 1157"/>
              <a:gd name="T5" fmla="*/ 527050 h 779"/>
              <a:gd name="T6" fmla="*/ 23813 w 1157"/>
              <a:gd name="T7" fmla="*/ 960438 h 779"/>
              <a:gd name="T8" fmla="*/ 239713 w 1157"/>
              <a:gd name="T9" fmla="*/ 1176338 h 779"/>
              <a:gd name="T10" fmla="*/ 1247775 w 1157"/>
              <a:gd name="T11" fmla="*/ 1176338 h 779"/>
              <a:gd name="T12" fmla="*/ 1679576 w 1157"/>
              <a:gd name="T13" fmla="*/ 1176338 h 779"/>
              <a:gd name="T14" fmla="*/ 1752601 w 1157"/>
              <a:gd name="T15" fmla="*/ 815975 h 779"/>
              <a:gd name="T16" fmla="*/ 1752601 w 1157"/>
              <a:gd name="T17" fmla="*/ 239713 h 779"/>
              <a:gd name="T18" fmla="*/ 1608138 w 1157"/>
              <a:gd name="T19" fmla="*/ 23813 h 779"/>
              <a:gd name="T20" fmla="*/ 384175 w 1157"/>
              <a:gd name="T21" fmla="*/ 95250 h 779"/>
              <a:gd name="T22" fmla="*/ 168275 w 1157"/>
              <a:gd name="T23" fmla="*/ 168275 h 7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57"/>
              <a:gd name="T37" fmla="*/ 0 h 779"/>
              <a:gd name="T38" fmla="*/ 1157 w 1157"/>
              <a:gd name="T39" fmla="*/ 779 h 7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57" h="779">
                <a:moveTo>
                  <a:pt x="106" y="106"/>
                </a:moveTo>
                <a:cubicBezTo>
                  <a:pt x="68" y="129"/>
                  <a:pt x="23" y="158"/>
                  <a:pt x="15" y="196"/>
                </a:cubicBezTo>
                <a:cubicBezTo>
                  <a:pt x="7" y="234"/>
                  <a:pt x="60" y="264"/>
                  <a:pt x="60" y="332"/>
                </a:cubicBezTo>
                <a:cubicBezTo>
                  <a:pt x="60" y="400"/>
                  <a:pt x="0" y="537"/>
                  <a:pt x="15" y="605"/>
                </a:cubicBezTo>
                <a:cubicBezTo>
                  <a:pt x="30" y="673"/>
                  <a:pt x="23" y="718"/>
                  <a:pt x="151" y="741"/>
                </a:cubicBezTo>
                <a:cubicBezTo>
                  <a:pt x="279" y="764"/>
                  <a:pt x="635" y="741"/>
                  <a:pt x="786" y="741"/>
                </a:cubicBezTo>
                <a:cubicBezTo>
                  <a:pt x="937" y="741"/>
                  <a:pt x="1005" y="779"/>
                  <a:pt x="1058" y="741"/>
                </a:cubicBezTo>
                <a:cubicBezTo>
                  <a:pt x="1111" y="703"/>
                  <a:pt x="1096" y="612"/>
                  <a:pt x="1104" y="514"/>
                </a:cubicBezTo>
                <a:cubicBezTo>
                  <a:pt x="1112" y="416"/>
                  <a:pt x="1119" y="234"/>
                  <a:pt x="1104" y="151"/>
                </a:cubicBezTo>
                <a:cubicBezTo>
                  <a:pt x="1089" y="68"/>
                  <a:pt x="1157" y="30"/>
                  <a:pt x="1013" y="15"/>
                </a:cubicBezTo>
                <a:cubicBezTo>
                  <a:pt x="869" y="0"/>
                  <a:pt x="393" y="45"/>
                  <a:pt x="242" y="60"/>
                </a:cubicBezTo>
                <a:cubicBezTo>
                  <a:pt x="91" y="75"/>
                  <a:pt x="144" y="83"/>
                  <a:pt x="106" y="106"/>
                </a:cubicBezTo>
                <a:close/>
              </a:path>
            </a:pathLst>
          </a:custGeom>
          <a:solidFill>
            <a:srgbClr val="FFFF00">
              <a:alpha val="50195"/>
            </a:srgbClr>
          </a:solidFill>
          <a:ln w="9525">
            <a:solidFill>
              <a:schemeClr val="tx1"/>
            </a:solidFill>
            <a:round/>
            <a:headEnd/>
            <a:tailEnd/>
          </a:ln>
        </p:spPr>
        <p:txBody>
          <a:bodyPr/>
          <a:lstStyle/>
          <a:p>
            <a:endParaRPr lang="tr-TR"/>
          </a:p>
        </p:txBody>
      </p:sp>
      <p:sp>
        <p:nvSpPr>
          <p:cNvPr id="317492" name="Freeform 52"/>
          <p:cNvSpPr>
            <a:spLocks/>
          </p:cNvSpPr>
          <p:nvPr/>
        </p:nvSpPr>
        <p:spPr bwMode="auto">
          <a:xfrm>
            <a:off x="7343775" y="2216150"/>
            <a:ext cx="1933575" cy="1236663"/>
          </a:xfrm>
          <a:custGeom>
            <a:avLst/>
            <a:gdLst>
              <a:gd name="T0" fmla="*/ 180975 w 1218"/>
              <a:gd name="T1" fmla="*/ 133350 h 779"/>
              <a:gd name="T2" fmla="*/ 36512 w 1218"/>
              <a:gd name="T3" fmla="*/ 492125 h 779"/>
              <a:gd name="T4" fmla="*/ 107950 w 1218"/>
              <a:gd name="T5" fmla="*/ 996950 h 779"/>
              <a:gd name="T6" fmla="*/ 684212 w 1218"/>
              <a:gd name="T7" fmla="*/ 1212850 h 779"/>
              <a:gd name="T8" fmla="*/ 1404937 w 1218"/>
              <a:gd name="T9" fmla="*/ 1141413 h 779"/>
              <a:gd name="T10" fmla="*/ 1836738 w 1218"/>
              <a:gd name="T11" fmla="*/ 996950 h 779"/>
              <a:gd name="T12" fmla="*/ 1908175 w 1218"/>
              <a:gd name="T13" fmla="*/ 420688 h 779"/>
              <a:gd name="T14" fmla="*/ 1765300 w 1218"/>
              <a:gd name="T15" fmla="*/ 60325 h 779"/>
              <a:gd name="T16" fmla="*/ 900113 w 1218"/>
              <a:gd name="T17" fmla="*/ 60325 h 779"/>
              <a:gd name="T18" fmla="*/ 180975 w 1218"/>
              <a:gd name="T19" fmla="*/ 133350 h 7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8"/>
              <a:gd name="T31" fmla="*/ 0 h 779"/>
              <a:gd name="T32" fmla="*/ 1218 w 1218"/>
              <a:gd name="T33" fmla="*/ 779 h 7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18" h="779">
                <a:moveTo>
                  <a:pt x="114" y="84"/>
                </a:moveTo>
                <a:cubicBezTo>
                  <a:pt x="23" y="129"/>
                  <a:pt x="31" y="219"/>
                  <a:pt x="23" y="310"/>
                </a:cubicBezTo>
                <a:cubicBezTo>
                  <a:pt x="15" y="401"/>
                  <a:pt x="0" y="552"/>
                  <a:pt x="68" y="628"/>
                </a:cubicBezTo>
                <a:cubicBezTo>
                  <a:pt x="136" y="704"/>
                  <a:pt x="295" y="749"/>
                  <a:pt x="431" y="764"/>
                </a:cubicBezTo>
                <a:cubicBezTo>
                  <a:pt x="567" y="779"/>
                  <a:pt x="764" y="742"/>
                  <a:pt x="885" y="719"/>
                </a:cubicBezTo>
                <a:cubicBezTo>
                  <a:pt x="1006" y="696"/>
                  <a:pt x="1104" y="704"/>
                  <a:pt x="1157" y="628"/>
                </a:cubicBezTo>
                <a:cubicBezTo>
                  <a:pt x="1210" y="552"/>
                  <a:pt x="1209" y="363"/>
                  <a:pt x="1202" y="265"/>
                </a:cubicBezTo>
                <a:cubicBezTo>
                  <a:pt x="1195" y="167"/>
                  <a:pt x="1218" y="76"/>
                  <a:pt x="1112" y="38"/>
                </a:cubicBezTo>
                <a:cubicBezTo>
                  <a:pt x="1006" y="0"/>
                  <a:pt x="733" y="30"/>
                  <a:pt x="567" y="38"/>
                </a:cubicBezTo>
                <a:cubicBezTo>
                  <a:pt x="401" y="46"/>
                  <a:pt x="205" y="39"/>
                  <a:pt x="114" y="84"/>
                </a:cubicBezTo>
                <a:close/>
              </a:path>
            </a:pathLst>
          </a:custGeom>
          <a:solidFill>
            <a:srgbClr val="FF3300">
              <a:alpha val="50195"/>
            </a:srgbClr>
          </a:solidFill>
          <a:ln w="9525">
            <a:solidFill>
              <a:schemeClr val="tx1"/>
            </a:solidFill>
            <a:round/>
            <a:headEnd/>
            <a:tailEnd/>
          </a:ln>
        </p:spPr>
        <p:txBody>
          <a:bodyPr/>
          <a:lstStyle/>
          <a:p>
            <a:endParaRPr lang="tr-TR"/>
          </a:p>
        </p:txBody>
      </p:sp>
      <p:sp>
        <p:nvSpPr>
          <p:cNvPr id="317493" name="Freeform 53"/>
          <p:cNvSpPr>
            <a:spLocks/>
          </p:cNvSpPr>
          <p:nvPr/>
        </p:nvSpPr>
        <p:spPr bwMode="auto">
          <a:xfrm>
            <a:off x="-384175" y="1520825"/>
            <a:ext cx="9793288" cy="2663825"/>
          </a:xfrm>
          <a:custGeom>
            <a:avLst/>
            <a:gdLst>
              <a:gd name="T0" fmla="*/ 492125 w 6169"/>
              <a:gd name="T1" fmla="*/ 1979613 h 1678"/>
              <a:gd name="T2" fmla="*/ 2219325 w 6169"/>
              <a:gd name="T3" fmla="*/ 2555875 h 1678"/>
              <a:gd name="T4" fmla="*/ 5027613 w 6169"/>
              <a:gd name="T5" fmla="*/ 2628900 h 1678"/>
              <a:gd name="T6" fmla="*/ 7261226 w 6169"/>
              <a:gd name="T7" fmla="*/ 2555875 h 1678"/>
              <a:gd name="T8" fmla="*/ 9059863 w 6169"/>
              <a:gd name="T9" fmla="*/ 2052638 h 1678"/>
              <a:gd name="T10" fmla="*/ 9493251 w 6169"/>
              <a:gd name="T11" fmla="*/ 1836738 h 1678"/>
              <a:gd name="T12" fmla="*/ 9709151 w 6169"/>
              <a:gd name="T13" fmla="*/ 828675 h 1678"/>
              <a:gd name="T14" fmla="*/ 8988426 w 6169"/>
              <a:gd name="T15" fmla="*/ 468313 h 1678"/>
              <a:gd name="T16" fmla="*/ 5387975 w 6169"/>
              <a:gd name="T17" fmla="*/ 36513 h 1678"/>
              <a:gd name="T18" fmla="*/ 3227387 w 6169"/>
              <a:gd name="T19" fmla="*/ 252413 h 1678"/>
              <a:gd name="T20" fmla="*/ 492125 w 6169"/>
              <a:gd name="T21" fmla="*/ 612775 h 1678"/>
              <a:gd name="T22" fmla="*/ 276225 w 6169"/>
              <a:gd name="T23" fmla="*/ 1476375 h 1678"/>
              <a:gd name="T24" fmla="*/ 347663 w 6169"/>
              <a:gd name="T25" fmla="*/ 1979613 h 1678"/>
              <a:gd name="T26" fmla="*/ 492125 w 6169"/>
              <a:gd name="T27" fmla="*/ 1979613 h 16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169"/>
              <a:gd name="T43" fmla="*/ 0 h 1678"/>
              <a:gd name="T44" fmla="*/ 6169 w 6169"/>
              <a:gd name="T45" fmla="*/ 1678 h 16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169" h="1678">
                <a:moveTo>
                  <a:pt x="310" y="1247"/>
                </a:moveTo>
                <a:cubicBezTo>
                  <a:pt x="506" y="1308"/>
                  <a:pt x="922" y="1542"/>
                  <a:pt x="1398" y="1610"/>
                </a:cubicBezTo>
                <a:cubicBezTo>
                  <a:pt x="1874" y="1678"/>
                  <a:pt x="2638" y="1656"/>
                  <a:pt x="3167" y="1656"/>
                </a:cubicBezTo>
                <a:cubicBezTo>
                  <a:pt x="3696" y="1656"/>
                  <a:pt x="4151" y="1670"/>
                  <a:pt x="4574" y="1610"/>
                </a:cubicBezTo>
                <a:cubicBezTo>
                  <a:pt x="4997" y="1550"/>
                  <a:pt x="5473" y="1368"/>
                  <a:pt x="5707" y="1293"/>
                </a:cubicBezTo>
                <a:cubicBezTo>
                  <a:pt x="5941" y="1218"/>
                  <a:pt x="5912" y="1285"/>
                  <a:pt x="5980" y="1157"/>
                </a:cubicBezTo>
                <a:cubicBezTo>
                  <a:pt x="6048" y="1029"/>
                  <a:pt x="6169" y="666"/>
                  <a:pt x="6116" y="522"/>
                </a:cubicBezTo>
                <a:cubicBezTo>
                  <a:pt x="6063" y="378"/>
                  <a:pt x="6116" y="378"/>
                  <a:pt x="5662" y="295"/>
                </a:cubicBezTo>
                <a:cubicBezTo>
                  <a:pt x="5208" y="212"/>
                  <a:pt x="3999" y="46"/>
                  <a:pt x="3394" y="23"/>
                </a:cubicBezTo>
                <a:cubicBezTo>
                  <a:pt x="2789" y="0"/>
                  <a:pt x="2547" y="99"/>
                  <a:pt x="2033" y="159"/>
                </a:cubicBezTo>
                <a:cubicBezTo>
                  <a:pt x="1519" y="219"/>
                  <a:pt x="620" y="258"/>
                  <a:pt x="310" y="386"/>
                </a:cubicBezTo>
                <a:cubicBezTo>
                  <a:pt x="0" y="514"/>
                  <a:pt x="189" y="786"/>
                  <a:pt x="174" y="930"/>
                </a:cubicBezTo>
                <a:cubicBezTo>
                  <a:pt x="159" y="1074"/>
                  <a:pt x="196" y="1194"/>
                  <a:pt x="219" y="1247"/>
                </a:cubicBezTo>
                <a:cubicBezTo>
                  <a:pt x="242" y="1300"/>
                  <a:pt x="114" y="1186"/>
                  <a:pt x="310" y="1247"/>
                </a:cubicBezTo>
                <a:close/>
              </a:path>
            </a:pathLst>
          </a:custGeom>
          <a:noFill/>
          <a:ln w="38100">
            <a:solidFill>
              <a:schemeClr val="tx1"/>
            </a:solidFill>
            <a:round/>
            <a:headEnd/>
            <a:tailEnd/>
          </a:ln>
        </p:spPr>
        <p:txBody>
          <a:bodyPr/>
          <a:lstStyle/>
          <a:p>
            <a:endParaRPr lang="tr-TR"/>
          </a:p>
        </p:txBody>
      </p:sp>
      <p:sp>
        <p:nvSpPr>
          <p:cNvPr id="317494" name="AutoShape 54"/>
          <p:cNvSpPr>
            <a:spLocks noChangeArrowheads="1"/>
          </p:cNvSpPr>
          <p:nvPr/>
        </p:nvSpPr>
        <p:spPr bwMode="auto">
          <a:xfrm>
            <a:off x="4284663" y="4294188"/>
            <a:ext cx="503237" cy="647700"/>
          </a:xfrm>
          <a:prstGeom prst="downArrow">
            <a:avLst>
              <a:gd name="adj1" fmla="val 50000"/>
              <a:gd name="adj2" fmla="val 32177"/>
            </a:avLst>
          </a:prstGeom>
          <a:solidFill>
            <a:schemeClr val="accent1"/>
          </a:solidFill>
          <a:ln w="9525">
            <a:solidFill>
              <a:schemeClr val="tx1"/>
            </a:solidFill>
            <a:miter lim="800000"/>
            <a:headEnd/>
            <a:tailEnd/>
          </a:ln>
        </p:spPr>
        <p:txBody>
          <a:bodyPr wrap="none" anchor="ctr"/>
          <a:lstStyle/>
          <a:p>
            <a:endParaRPr lang="tr-TR"/>
          </a:p>
        </p:txBody>
      </p:sp>
      <p:sp>
        <p:nvSpPr>
          <p:cNvPr id="317496" name="Rectangle 56"/>
          <p:cNvSpPr>
            <a:spLocks noChangeArrowheads="1"/>
          </p:cNvSpPr>
          <p:nvPr/>
        </p:nvSpPr>
        <p:spPr bwMode="auto">
          <a:xfrm>
            <a:off x="0" y="4581525"/>
            <a:ext cx="9144000" cy="1143000"/>
          </a:xfrm>
          <a:prstGeom prst="rect">
            <a:avLst/>
          </a:prstGeom>
          <a:noFill/>
          <a:ln w="9525">
            <a:noFill/>
            <a:miter lim="800000"/>
            <a:headEnd/>
            <a:tailEnd/>
          </a:ln>
        </p:spPr>
        <p:txBody>
          <a:bodyPr anchor="ctr"/>
          <a:lstStyle/>
          <a:p>
            <a:pPr algn="ctr"/>
            <a:r>
              <a:rPr lang="tr-TR" sz="4000">
                <a:solidFill>
                  <a:schemeClr val="tx2"/>
                </a:solidFill>
              </a:rPr>
              <a:t>Bireysel Koruyucu Hekimlik!</a:t>
            </a:r>
          </a:p>
        </p:txBody>
      </p:sp>
      <p:sp>
        <p:nvSpPr>
          <p:cNvPr id="317499" name="Text Box 59"/>
          <p:cNvSpPr txBox="1">
            <a:spLocks noChangeArrowheads="1"/>
          </p:cNvSpPr>
          <p:nvPr/>
        </p:nvSpPr>
        <p:spPr bwMode="auto">
          <a:xfrm>
            <a:off x="1258888" y="4221163"/>
            <a:ext cx="1930400" cy="366712"/>
          </a:xfrm>
          <a:prstGeom prst="rect">
            <a:avLst/>
          </a:prstGeom>
          <a:noFill/>
          <a:ln w="9525">
            <a:noFill/>
            <a:miter lim="800000"/>
            <a:headEnd/>
            <a:tailEnd/>
          </a:ln>
        </p:spPr>
        <p:txBody>
          <a:bodyPr wrap="none">
            <a:spAutoFit/>
          </a:bodyPr>
          <a:lstStyle/>
          <a:p>
            <a:r>
              <a:rPr lang="tr-TR" b="1"/>
              <a:t>Birincil Korunma</a:t>
            </a:r>
          </a:p>
        </p:txBody>
      </p:sp>
      <p:sp>
        <p:nvSpPr>
          <p:cNvPr id="317500" name="Text Box 60"/>
          <p:cNvSpPr txBox="1">
            <a:spLocks noChangeArrowheads="1"/>
          </p:cNvSpPr>
          <p:nvPr/>
        </p:nvSpPr>
        <p:spPr bwMode="auto">
          <a:xfrm>
            <a:off x="5580063" y="4292600"/>
            <a:ext cx="1828800" cy="366713"/>
          </a:xfrm>
          <a:prstGeom prst="rect">
            <a:avLst/>
          </a:prstGeom>
          <a:noFill/>
          <a:ln w="9525">
            <a:noFill/>
            <a:miter lim="800000"/>
            <a:headEnd/>
            <a:tailEnd/>
          </a:ln>
        </p:spPr>
        <p:txBody>
          <a:bodyPr wrap="none">
            <a:spAutoFit/>
          </a:bodyPr>
          <a:lstStyle/>
          <a:p>
            <a:r>
              <a:rPr lang="tr-TR" b="1"/>
              <a:t>İkincil Korunma</a:t>
            </a:r>
          </a:p>
        </p:txBody>
      </p:sp>
      <p:sp>
        <p:nvSpPr>
          <p:cNvPr id="317501" name="Text Box 61"/>
          <p:cNvSpPr txBox="1">
            <a:spLocks noChangeArrowheads="1"/>
          </p:cNvSpPr>
          <p:nvPr/>
        </p:nvSpPr>
        <p:spPr bwMode="auto">
          <a:xfrm>
            <a:off x="7740650" y="4005263"/>
            <a:ext cx="1136650" cy="641350"/>
          </a:xfrm>
          <a:prstGeom prst="rect">
            <a:avLst/>
          </a:prstGeom>
          <a:noFill/>
          <a:ln w="9525">
            <a:noFill/>
            <a:miter lim="800000"/>
            <a:headEnd/>
            <a:tailEnd/>
          </a:ln>
        </p:spPr>
        <p:txBody>
          <a:bodyPr wrap="none">
            <a:spAutoFit/>
          </a:bodyPr>
          <a:lstStyle/>
          <a:p>
            <a:pPr algn="ctr"/>
            <a:r>
              <a:rPr lang="tr-TR" b="1"/>
              <a:t>Üçüncül</a:t>
            </a:r>
          </a:p>
          <a:p>
            <a:pPr algn="ctr"/>
            <a:r>
              <a:rPr lang="tr-TR" b="1"/>
              <a:t>Korunma</a:t>
            </a:r>
          </a:p>
        </p:txBody>
      </p:sp>
      <p:sp>
        <p:nvSpPr>
          <p:cNvPr id="317502" name="Line 62"/>
          <p:cNvSpPr>
            <a:spLocks noChangeShapeType="1"/>
          </p:cNvSpPr>
          <p:nvPr/>
        </p:nvSpPr>
        <p:spPr bwMode="auto">
          <a:xfrm flipH="1">
            <a:off x="1979613" y="3573463"/>
            <a:ext cx="720725" cy="719137"/>
          </a:xfrm>
          <a:prstGeom prst="line">
            <a:avLst/>
          </a:prstGeom>
          <a:noFill/>
          <a:ln w="25400">
            <a:solidFill>
              <a:schemeClr val="tx1"/>
            </a:solidFill>
            <a:round/>
            <a:headEnd/>
            <a:tailEnd type="triangle" w="med" len="med"/>
          </a:ln>
        </p:spPr>
        <p:txBody>
          <a:bodyPr/>
          <a:lstStyle/>
          <a:p>
            <a:endParaRPr lang="tr-TR"/>
          </a:p>
        </p:txBody>
      </p:sp>
      <p:sp>
        <p:nvSpPr>
          <p:cNvPr id="317503" name="Line 63"/>
          <p:cNvSpPr>
            <a:spLocks noChangeShapeType="1"/>
          </p:cNvSpPr>
          <p:nvPr/>
        </p:nvSpPr>
        <p:spPr bwMode="auto">
          <a:xfrm>
            <a:off x="6300788" y="3357563"/>
            <a:ext cx="215900" cy="1008062"/>
          </a:xfrm>
          <a:prstGeom prst="line">
            <a:avLst/>
          </a:prstGeom>
          <a:noFill/>
          <a:ln w="25400">
            <a:solidFill>
              <a:schemeClr val="tx1"/>
            </a:solidFill>
            <a:round/>
            <a:headEnd/>
            <a:tailEnd type="triangle" w="med" len="med"/>
          </a:ln>
        </p:spPr>
        <p:txBody>
          <a:bodyPr/>
          <a:lstStyle/>
          <a:p>
            <a:endParaRPr lang="tr-TR"/>
          </a:p>
        </p:txBody>
      </p:sp>
      <p:sp>
        <p:nvSpPr>
          <p:cNvPr id="317504" name="Line 64"/>
          <p:cNvSpPr>
            <a:spLocks noChangeShapeType="1"/>
          </p:cNvSpPr>
          <p:nvPr/>
        </p:nvSpPr>
        <p:spPr bwMode="auto">
          <a:xfrm>
            <a:off x="8388350" y="3429000"/>
            <a:ext cx="0" cy="576263"/>
          </a:xfrm>
          <a:prstGeom prst="line">
            <a:avLst/>
          </a:prstGeom>
          <a:noFill/>
          <a:ln w="25400">
            <a:solidFill>
              <a:schemeClr val="tx1"/>
            </a:solidFill>
            <a:round/>
            <a:headEnd/>
            <a:tailEnd type="triangle" w="med" len="med"/>
          </a:ln>
        </p:spPr>
        <p:txBody>
          <a:bodyPr/>
          <a:lstStyle/>
          <a:p>
            <a:endParaRPr lang="tr-T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7445">
                                            <p:subSp spid="_x0000_s1033"/>
                                          </p:spTgt>
                                        </p:tgtEl>
                                        <p:attrNameLst>
                                          <p:attrName>style.visibility</p:attrName>
                                        </p:attrNameLst>
                                      </p:cBhvr>
                                      <p:to>
                                        <p:strVal val="visible"/>
                                      </p:to>
                                    </p:set>
                                    <p:animEffect transition="in" filter="dissolve">
                                      <p:cBhvr>
                                        <p:cTn id="7" dur="500"/>
                                        <p:tgtEl>
                                          <p:spTgt spid="317445">
                                            <p:subSp spid="_x0000_s1033"/>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7445">
                                            <p:subSp spid="_x0000_s1034"/>
                                          </p:spTgt>
                                        </p:tgtEl>
                                        <p:attrNameLst>
                                          <p:attrName>style.visibility</p:attrName>
                                        </p:attrNameLst>
                                      </p:cBhvr>
                                      <p:to>
                                        <p:strVal val="visible"/>
                                      </p:to>
                                    </p:set>
                                    <p:animEffect transition="in" filter="dissolve">
                                      <p:cBhvr>
                                        <p:cTn id="12" dur="500"/>
                                        <p:tgtEl>
                                          <p:spTgt spid="317445">
                                            <p:subSp spid="_x0000_s1034"/>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17445">
                                            <p:subSp spid="_x0000_s1035"/>
                                          </p:spTgt>
                                        </p:tgtEl>
                                        <p:attrNameLst>
                                          <p:attrName>style.visibility</p:attrName>
                                        </p:attrNameLst>
                                      </p:cBhvr>
                                      <p:to>
                                        <p:strVal val="visible"/>
                                      </p:to>
                                    </p:set>
                                    <p:animEffect transition="in" filter="dissolve">
                                      <p:cBhvr>
                                        <p:cTn id="17" dur="500"/>
                                        <p:tgtEl>
                                          <p:spTgt spid="317445">
                                            <p:subSp spid="_x0000_s1035"/>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17445">
                                            <p:subSp spid="_x0000_s1038"/>
                                          </p:spTgt>
                                        </p:tgtEl>
                                        <p:attrNameLst>
                                          <p:attrName>style.visibility</p:attrName>
                                        </p:attrNameLst>
                                      </p:cBhvr>
                                      <p:to>
                                        <p:strVal val="visible"/>
                                      </p:to>
                                    </p:set>
                                    <p:animEffect transition="in" filter="dissolve">
                                      <p:cBhvr>
                                        <p:cTn id="22" dur="500"/>
                                        <p:tgtEl>
                                          <p:spTgt spid="317445">
                                            <p:subSp spid="_x0000_s1038"/>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17445">
                                            <p:subSp spid="_x0000_s1036"/>
                                          </p:spTgt>
                                        </p:tgtEl>
                                        <p:attrNameLst>
                                          <p:attrName>style.visibility</p:attrName>
                                        </p:attrNameLst>
                                      </p:cBhvr>
                                      <p:to>
                                        <p:strVal val="visible"/>
                                      </p:to>
                                    </p:set>
                                    <p:animEffect transition="in" filter="dissolve">
                                      <p:cBhvr>
                                        <p:cTn id="27" dur="500"/>
                                        <p:tgtEl>
                                          <p:spTgt spid="317445">
                                            <p:subSp spid="_x0000_s1036"/>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17445">
                                            <p:subSp spid="_x0000_s1037"/>
                                          </p:spTgt>
                                        </p:tgtEl>
                                        <p:attrNameLst>
                                          <p:attrName>style.visibility</p:attrName>
                                        </p:attrNameLst>
                                      </p:cBhvr>
                                      <p:to>
                                        <p:strVal val="visible"/>
                                      </p:to>
                                    </p:set>
                                    <p:animEffect transition="in" filter="dissolve">
                                      <p:cBhvr>
                                        <p:cTn id="32" dur="500"/>
                                        <p:tgtEl>
                                          <p:spTgt spid="317445">
                                            <p:subSp spid="_x0000_s1037"/>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17490"/>
                                        </p:tgtEl>
                                        <p:attrNameLst>
                                          <p:attrName>style.visibility</p:attrName>
                                        </p:attrNameLst>
                                      </p:cBhvr>
                                      <p:to>
                                        <p:strVal val="visible"/>
                                      </p:to>
                                    </p:set>
                                    <p:animEffect transition="in" filter="wipe(left)">
                                      <p:cBhvr>
                                        <p:cTn id="37" dur="1000"/>
                                        <p:tgtEl>
                                          <p:spTgt spid="317490"/>
                                        </p:tgtEl>
                                      </p:cBhvr>
                                    </p:animEffect>
                                  </p:childTnLst>
                                </p:cTn>
                              </p:par>
                            </p:childTnLst>
                          </p:cTn>
                        </p:par>
                        <p:par>
                          <p:cTn id="38" fill="hold">
                            <p:stCondLst>
                              <p:cond delay="1000"/>
                            </p:stCondLst>
                            <p:childTnLst>
                              <p:par>
                                <p:cTn id="39" presetID="22" presetClass="entr" presetSubtype="1" fill="hold" grpId="0" nodeType="afterEffect">
                                  <p:stCondLst>
                                    <p:cond delay="0"/>
                                  </p:stCondLst>
                                  <p:childTnLst>
                                    <p:set>
                                      <p:cBhvr>
                                        <p:cTn id="40" dur="1" fill="hold">
                                          <p:stCondLst>
                                            <p:cond delay="0"/>
                                          </p:stCondLst>
                                        </p:cTn>
                                        <p:tgtEl>
                                          <p:spTgt spid="317502"/>
                                        </p:tgtEl>
                                        <p:attrNameLst>
                                          <p:attrName>style.visibility</p:attrName>
                                        </p:attrNameLst>
                                      </p:cBhvr>
                                      <p:to>
                                        <p:strVal val="visible"/>
                                      </p:to>
                                    </p:set>
                                    <p:animEffect transition="in" filter="wipe(up)">
                                      <p:cBhvr>
                                        <p:cTn id="41" dur="500"/>
                                        <p:tgtEl>
                                          <p:spTgt spid="317502"/>
                                        </p:tgtEl>
                                      </p:cBhvr>
                                    </p:animEffect>
                                  </p:childTnLst>
                                </p:cTn>
                              </p:par>
                            </p:childTnLst>
                          </p:cTn>
                        </p:par>
                        <p:par>
                          <p:cTn id="42" fill="hold">
                            <p:stCondLst>
                              <p:cond delay="1500"/>
                            </p:stCondLst>
                            <p:childTnLst>
                              <p:par>
                                <p:cTn id="43" presetID="9" presetClass="entr" presetSubtype="0" fill="hold" grpId="0" nodeType="afterEffect">
                                  <p:stCondLst>
                                    <p:cond delay="0"/>
                                  </p:stCondLst>
                                  <p:childTnLst>
                                    <p:set>
                                      <p:cBhvr>
                                        <p:cTn id="44" dur="1" fill="hold">
                                          <p:stCondLst>
                                            <p:cond delay="0"/>
                                          </p:stCondLst>
                                        </p:cTn>
                                        <p:tgtEl>
                                          <p:spTgt spid="317499"/>
                                        </p:tgtEl>
                                        <p:attrNameLst>
                                          <p:attrName>style.visibility</p:attrName>
                                        </p:attrNameLst>
                                      </p:cBhvr>
                                      <p:to>
                                        <p:strVal val="visible"/>
                                      </p:to>
                                    </p:set>
                                    <p:animEffect transition="in" filter="dissolve">
                                      <p:cBhvr>
                                        <p:cTn id="45" dur="500"/>
                                        <p:tgtEl>
                                          <p:spTgt spid="3174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317491"/>
                                        </p:tgtEl>
                                        <p:attrNameLst>
                                          <p:attrName>style.visibility</p:attrName>
                                        </p:attrNameLst>
                                      </p:cBhvr>
                                      <p:to>
                                        <p:strVal val="visible"/>
                                      </p:to>
                                    </p:set>
                                    <p:animEffect transition="in" filter="wipe(left)">
                                      <p:cBhvr>
                                        <p:cTn id="50" dur="1000"/>
                                        <p:tgtEl>
                                          <p:spTgt spid="317491"/>
                                        </p:tgtEl>
                                      </p:cBhvr>
                                    </p:animEffect>
                                  </p:childTnLst>
                                </p:cTn>
                              </p:par>
                            </p:childTnLst>
                          </p:cTn>
                        </p:par>
                        <p:par>
                          <p:cTn id="51" fill="hold">
                            <p:stCondLst>
                              <p:cond delay="1000"/>
                            </p:stCondLst>
                            <p:childTnLst>
                              <p:par>
                                <p:cTn id="52" presetID="22" presetClass="entr" presetSubtype="1" fill="hold" grpId="0" nodeType="afterEffect">
                                  <p:stCondLst>
                                    <p:cond delay="0"/>
                                  </p:stCondLst>
                                  <p:childTnLst>
                                    <p:set>
                                      <p:cBhvr>
                                        <p:cTn id="53" dur="1" fill="hold">
                                          <p:stCondLst>
                                            <p:cond delay="0"/>
                                          </p:stCondLst>
                                        </p:cTn>
                                        <p:tgtEl>
                                          <p:spTgt spid="317503"/>
                                        </p:tgtEl>
                                        <p:attrNameLst>
                                          <p:attrName>style.visibility</p:attrName>
                                        </p:attrNameLst>
                                      </p:cBhvr>
                                      <p:to>
                                        <p:strVal val="visible"/>
                                      </p:to>
                                    </p:set>
                                    <p:animEffect transition="in" filter="wipe(up)">
                                      <p:cBhvr>
                                        <p:cTn id="54" dur="500"/>
                                        <p:tgtEl>
                                          <p:spTgt spid="317503"/>
                                        </p:tgtEl>
                                      </p:cBhvr>
                                    </p:animEffect>
                                  </p:childTnLst>
                                </p:cTn>
                              </p:par>
                            </p:childTnLst>
                          </p:cTn>
                        </p:par>
                        <p:par>
                          <p:cTn id="55" fill="hold">
                            <p:stCondLst>
                              <p:cond delay="1500"/>
                            </p:stCondLst>
                            <p:childTnLst>
                              <p:par>
                                <p:cTn id="56" presetID="9" presetClass="entr" presetSubtype="0" fill="hold" grpId="0" nodeType="afterEffect">
                                  <p:stCondLst>
                                    <p:cond delay="0"/>
                                  </p:stCondLst>
                                  <p:childTnLst>
                                    <p:set>
                                      <p:cBhvr>
                                        <p:cTn id="57" dur="1" fill="hold">
                                          <p:stCondLst>
                                            <p:cond delay="0"/>
                                          </p:stCondLst>
                                        </p:cTn>
                                        <p:tgtEl>
                                          <p:spTgt spid="317500"/>
                                        </p:tgtEl>
                                        <p:attrNameLst>
                                          <p:attrName>style.visibility</p:attrName>
                                        </p:attrNameLst>
                                      </p:cBhvr>
                                      <p:to>
                                        <p:strVal val="visible"/>
                                      </p:to>
                                    </p:set>
                                    <p:animEffect transition="in" filter="dissolve">
                                      <p:cBhvr>
                                        <p:cTn id="58" dur="500"/>
                                        <p:tgtEl>
                                          <p:spTgt spid="317500"/>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17492"/>
                                        </p:tgtEl>
                                        <p:attrNameLst>
                                          <p:attrName>style.visibility</p:attrName>
                                        </p:attrNameLst>
                                      </p:cBhvr>
                                      <p:to>
                                        <p:strVal val="visible"/>
                                      </p:to>
                                    </p:set>
                                    <p:animEffect transition="in" filter="wipe(left)">
                                      <p:cBhvr>
                                        <p:cTn id="63" dur="1000"/>
                                        <p:tgtEl>
                                          <p:spTgt spid="317492"/>
                                        </p:tgtEl>
                                      </p:cBhvr>
                                    </p:animEffect>
                                  </p:childTnLst>
                                </p:cTn>
                              </p:par>
                            </p:childTnLst>
                          </p:cTn>
                        </p:par>
                        <p:par>
                          <p:cTn id="64" fill="hold">
                            <p:stCondLst>
                              <p:cond delay="1000"/>
                            </p:stCondLst>
                            <p:childTnLst>
                              <p:par>
                                <p:cTn id="65" presetID="9" presetClass="entr" presetSubtype="0" fill="hold" grpId="0" nodeType="afterEffect">
                                  <p:stCondLst>
                                    <p:cond delay="0"/>
                                  </p:stCondLst>
                                  <p:childTnLst>
                                    <p:set>
                                      <p:cBhvr>
                                        <p:cTn id="66" dur="1" fill="hold">
                                          <p:stCondLst>
                                            <p:cond delay="0"/>
                                          </p:stCondLst>
                                        </p:cTn>
                                        <p:tgtEl>
                                          <p:spTgt spid="317501"/>
                                        </p:tgtEl>
                                        <p:attrNameLst>
                                          <p:attrName>style.visibility</p:attrName>
                                        </p:attrNameLst>
                                      </p:cBhvr>
                                      <p:to>
                                        <p:strVal val="visible"/>
                                      </p:to>
                                    </p:set>
                                    <p:animEffect transition="in" filter="dissolve">
                                      <p:cBhvr>
                                        <p:cTn id="67" dur="500"/>
                                        <p:tgtEl>
                                          <p:spTgt spid="317501"/>
                                        </p:tgtEl>
                                      </p:cBhvr>
                                    </p:animEffect>
                                  </p:childTnLst>
                                </p:cTn>
                              </p:par>
                            </p:childTnLst>
                          </p:cTn>
                        </p:par>
                        <p:par>
                          <p:cTn id="68" fill="hold">
                            <p:stCondLst>
                              <p:cond delay="1500"/>
                            </p:stCondLst>
                            <p:childTnLst>
                              <p:par>
                                <p:cTn id="69" presetID="22" presetClass="entr" presetSubtype="1" fill="hold" grpId="0" nodeType="afterEffect">
                                  <p:stCondLst>
                                    <p:cond delay="0"/>
                                  </p:stCondLst>
                                  <p:childTnLst>
                                    <p:set>
                                      <p:cBhvr>
                                        <p:cTn id="70" dur="1" fill="hold">
                                          <p:stCondLst>
                                            <p:cond delay="0"/>
                                          </p:stCondLst>
                                        </p:cTn>
                                        <p:tgtEl>
                                          <p:spTgt spid="317504"/>
                                        </p:tgtEl>
                                        <p:attrNameLst>
                                          <p:attrName>style.visibility</p:attrName>
                                        </p:attrNameLst>
                                      </p:cBhvr>
                                      <p:to>
                                        <p:strVal val="visible"/>
                                      </p:to>
                                    </p:set>
                                    <p:animEffect transition="in" filter="wipe(up)">
                                      <p:cBhvr>
                                        <p:cTn id="71" dur="500"/>
                                        <p:tgtEl>
                                          <p:spTgt spid="317504"/>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grpId="0" nodeType="clickEffect">
                                  <p:stCondLst>
                                    <p:cond delay="0"/>
                                  </p:stCondLst>
                                  <p:childTnLst>
                                    <p:set>
                                      <p:cBhvr>
                                        <p:cTn id="75" dur="1" fill="hold">
                                          <p:stCondLst>
                                            <p:cond delay="0"/>
                                          </p:stCondLst>
                                        </p:cTn>
                                        <p:tgtEl>
                                          <p:spTgt spid="317493"/>
                                        </p:tgtEl>
                                        <p:attrNameLst>
                                          <p:attrName>style.visibility</p:attrName>
                                        </p:attrNameLst>
                                      </p:cBhvr>
                                      <p:to>
                                        <p:strVal val="visible"/>
                                      </p:to>
                                    </p:set>
                                    <p:animEffect transition="in" filter="wipe(up)">
                                      <p:cBhvr>
                                        <p:cTn id="76" dur="500"/>
                                        <p:tgtEl>
                                          <p:spTgt spid="317493"/>
                                        </p:tgtEl>
                                      </p:cBhvr>
                                    </p:animEffect>
                                  </p:childTnLst>
                                </p:cTn>
                              </p:par>
                            </p:childTnLst>
                          </p:cTn>
                        </p:par>
                        <p:par>
                          <p:cTn id="77" fill="hold">
                            <p:stCondLst>
                              <p:cond delay="500"/>
                            </p:stCondLst>
                            <p:childTnLst>
                              <p:par>
                                <p:cTn id="78" presetID="22" presetClass="entr" presetSubtype="1" fill="hold" grpId="0" nodeType="afterEffect">
                                  <p:stCondLst>
                                    <p:cond delay="0"/>
                                  </p:stCondLst>
                                  <p:childTnLst>
                                    <p:set>
                                      <p:cBhvr>
                                        <p:cTn id="79" dur="1" fill="hold">
                                          <p:stCondLst>
                                            <p:cond delay="0"/>
                                          </p:stCondLst>
                                        </p:cTn>
                                        <p:tgtEl>
                                          <p:spTgt spid="317494"/>
                                        </p:tgtEl>
                                        <p:attrNameLst>
                                          <p:attrName>style.visibility</p:attrName>
                                        </p:attrNameLst>
                                      </p:cBhvr>
                                      <p:to>
                                        <p:strVal val="visible"/>
                                      </p:to>
                                    </p:set>
                                    <p:animEffect transition="in" filter="wipe(up)">
                                      <p:cBhvr>
                                        <p:cTn id="80" dur="500"/>
                                        <p:tgtEl>
                                          <p:spTgt spid="317494"/>
                                        </p:tgtEl>
                                      </p:cBhvr>
                                    </p:animEffec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317496"/>
                                        </p:tgtEl>
                                        <p:attrNameLst>
                                          <p:attrName>style.visibility</p:attrName>
                                        </p:attrNameLst>
                                      </p:cBhvr>
                                      <p:to>
                                        <p:strVal val="visible"/>
                                      </p:to>
                                    </p:set>
                                    <p:animEffect transition="in" filter="dissolve">
                                      <p:cBhvr>
                                        <p:cTn id="85" dur="500"/>
                                        <p:tgtEl>
                                          <p:spTgt spid="317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317445" grpId="0" bld="breadthByNode"/>
      <p:bldP spid="317490" grpId="0" animBg="1"/>
      <p:bldP spid="317491" grpId="0" animBg="1"/>
      <p:bldP spid="317492" grpId="0" animBg="1"/>
      <p:bldP spid="317493" grpId="0" animBg="1"/>
      <p:bldP spid="317494" grpId="0" animBg="1"/>
      <p:bldP spid="317496" grpId="0"/>
      <p:bldP spid="317499" grpId="0"/>
      <p:bldP spid="317500" grpId="0"/>
      <p:bldP spid="317501" grpId="0"/>
      <p:bldP spid="317502" grpId="0" animBg="1"/>
      <p:bldP spid="317503" grpId="0" animBg="1"/>
      <p:bldP spid="31750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Footer Placeholder 2"/>
          <p:cNvSpPr>
            <a:spLocks noGrp="1"/>
          </p:cNvSpPr>
          <p:nvPr>
            <p:ph type="ftr" sz="quarter" idx="11"/>
          </p:nvPr>
        </p:nvSpPr>
        <p:spPr>
          <a:noFill/>
        </p:spPr>
        <p:txBody>
          <a:bodyPr/>
          <a:lstStyle/>
          <a:p>
            <a:r>
              <a:rPr lang="tr-TR"/>
              <a:t>/ 34</a:t>
            </a:r>
          </a:p>
        </p:txBody>
      </p:sp>
      <p:sp>
        <p:nvSpPr>
          <p:cNvPr id="35843" name="Slide Number Placeholder 3"/>
          <p:cNvSpPr>
            <a:spLocks noGrp="1"/>
          </p:cNvSpPr>
          <p:nvPr>
            <p:ph type="sldNum" sz="quarter" idx="12"/>
          </p:nvPr>
        </p:nvSpPr>
        <p:spPr>
          <a:noFill/>
        </p:spPr>
        <p:txBody>
          <a:bodyPr/>
          <a:lstStyle/>
          <a:p>
            <a:fld id="{F0F9A0DA-779A-4028-93AB-ADEC1A4B7B98}" type="slidenum">
              <a:rPr lang="tr-TR" smtClean="0"/>
              <a:pPr/>
              <a:t>20</a:t>
            </a:fld>
            <a:endParaRPr lang="tr-TR" smtClean="0"/>
          </a:p>
        </p:txBody>
      </p:sp>
      <p:sp>
        <p:nvSpPr>
          <p:cNvPr id="35844" name="Text Box 2"/>
          <p:cNvSpPr txBox="1">
            <a:spLocks noChangeArrowheads="1"/>
          </p:cNvSpPr>
          <p:nvPr/>
        </p:nvSpPr>
        <p:spPr bwMode="auto">
          <a:xfrm>
            <a:off x="914400" y="1600200"/>
            <a:ext cx="7924800" cy="3743325"/>
          </a:xfrm>
          <a:prstGeom prst="rect">
            <a:avLst/>
          </a:prstGeom>
          <a:noFill/>
          <a:ln w="9525">
            <a:noFill/>
            <a:miter lim="800000"/>
            <a:headEnd/>
            <a:tailEnd/>
          </a:ln>
        </p:spPr>
        <p:txBody>
          <a:bodyPr>
            <a:spAutoFit/>
          </a:bodyPr>
          <a:lstStyle/>
          <a:p>
            <a:pPr marL="457200" indent="-457200" eaLnBrk="0" hangingPunct="0">
              <a:spcBef>
                <a:spcPct val="50000"/>
              </a:spcBef>
              <a:buFontTx/>
              <a:buAutoNum type="arabicPeriod" startAt="4"/>
            </a:pPr>
            <a:r>
              <a:rPr lang="tr-TR" sz="2400" b="1"/>
              <a:t>Kabul edilebilir bir tedavi olmalı</a:t>
            </a:r>
            <a:br>
              <a:rPr lang="tr-TR" sz="2400" b="1"/>
            </a:br>
            <a:r>
              <a:rPr lang="tr-TR" sz="2400"/>
              <a:t>Tedavi edilemeyecek hastalıkları taramanın bir anlamı yok</a:t>
            </a:r>
            <a:br>
              <a:rPr lang="tr-TR" sz="2400"/>
            </a:br>
            <a:r>
              <a:rPr lang="tr-TR" sz="2400"/>
              <a:t>- Akciğer kanseri</a:t>
            </a:r>
          </a:p>
          <a:p>
            <a:pPr marL="457200" indent="-457200" eaLnBrk="0" hangingPunct="0">
              <a:spcBef>
                <a:spcPct val="50000"/>
              </a:spcBef>
            </a:pPr>
            <a:endParaRPr lang="tr-TR" sz="2400"/>
          </a:p>
          <a:p>
            <a:pPr marL="457200" indent="-457200" eaLnBrk="0" hangingPunct="0">
              <a:spcBef>
                <a:spcPct val="50000"/>
              </a:spcBef>
            </a:pPr>
            <a:r>
              <a:rPr lang="tr-TR" sz="2400" b="1"/>
              <a:t>5.	Şikayetlerin olmadığı bir “erken dönem” olmalı</a:t>
            </a:r>
            <a:br>
              <a:rPr lang="tr-TR" sz="2400" b="1"/>
            </a:br>
            <a:r>
              <a:rPr lang="tr-TR" sz="2400"/>
              <a:t>- AIDS</a:t>
            </a:r>
            <a:br>
              <a:rPr lang="tr-TR" sz="2400"/>
            </a:br>
            <a:r>
              <a:rPr lang="tr-TR" sz="2400"/>
              <a:t>- Sifilis</a:t>
            </a:r>
            <a:br>
              <a:rPr lang="tr-TR" sz="2400"/>
            </a:br>
            <a:r>
              <a:rPr lang="tr-TR" sz="2400"/>
              <a:t>- Serviks kanseri</a:t>
            </a:r>
            <a:br>
              <a:rPr lang="tr-TR" sz="2400"/>
            </a:br>
            <a:r>
              <a:rPr lang="tr-TR" sz="2400"/>
              <a:t>- Meme kanseri</a:t>
            </a:r>
          </a:p>
        </p:txBody>
      </p:sp>
      <p:sp>
        <p:nvSpPr>
          <p:cNvPr id="35845" name="Rectangle 3"/>
          <p:cNvSpPr>
            <a:spLocks noGrp="1" noChangeArrowheads="1"/>
          </p:cNvSpPr>
          <p:nvPr>
            <p:ph type="title" idx="4294967295"/>
          </p:nvPr>
        </p:nvSpPr>
        <p:spPr/>
        <p:txBody>
          <a:bodyPr/>
          <a:lstStyle/>
          <a:p>
            <a:pPr eaLnBrk="1" hangingPunct="1"/>
            <a:r>
              <a:rPr lang="tr-TR" smtClean="0"/>
              <a:t>Etkili Tarama Kriterleri</a:t>
            </a:r>
            <a:endParaRPr lang="en-US" smtClean="0"/>
          </a:p>
        </p:txBody>
      </p:sp>
    </p:spTree>
  </p:cSld>
  <p:clrMapOvr>
    <a:masterClrMapping/>
  </p:clrMapOvr>
  <p:transition spd="med">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a:noFill/>
        </p:spPr>
        <p:txBody>
          <a:bodyPr/>
          <a:lstStyle/>
          <a:p>
            <a:r>
              <a:rPr lang="tr-TR"/>
              <a:t>/ 34</a:t>
            </a:r>
          </a:p>
        </p:txBody>
      </p:sp>
      <p:sp>
        <p:nvSpPr>
          <p:cNvPr id="36867" name="Slide Number Placeholder 5"/>
          <p:cNvSpPr>
            <a:spLocks noGrp="1"/>
          </p:cNvSpPr>
          <p:nvPr>
            <p:ph type="sldNum" sz="quarter" idx="12"/>
          </p:nvPr>
        </p:nvSpPr>
        <p:spPr>
          <a:noFill/>
        </p:spPr>
        <p:txBody>
          <a:bodyPr/>
          <a:lstStyle/>
          <a:p>
            <a:fld id="{5E351127-1029-477F-8655-1E58879D03AE}" type="slidenum">
              <a:rPr lang="tr-TR" smtClean="0"/>
              <a:pPr/>
              <a:t>21</a:t>
            </a:fld>
            <a:endParaRPr lang="tr-TR" smtClean="0"/>
          </a:p>
        </p:txBody>
      </p:sp>
      <p:sp>
        <p:nvSpPr>
          <p:cNvPr id="36868" name="Rectangle 2"/>
          <p:cNvSpPr>
            <a:spLocks noGrp="1" noChangeArrowheads="1"/>
          </p:cNvSpPr>
          <p:nvPr>
            <p:ph type="title"/>
          </p:nvPr>
        </p:nvSpPr>
        <p:spPr/>
        <p:txBody>
          <a:bodyPr/>
          <a:lstStyle/>
          <a:p>
            <a:pPr eaLnBrk="1" hangingPunct="1"/>
            <a:r>
              <a:rPr lang="tr-TR" smtClean="0"/>
              <a:t>Hastalıkların Doğal Seyri</a:t>
            </a:r>
            <a:endParaRPr lang="en-US" smtClean="0"/>
          </a:p>
        </p:txBody>
      </p:sp>
      <p:sp>
        <p:nvSpPr>
          <p:cNvPr id="36869" name="Rectangle 3"/>
          <p:cNvSpPr>
            <a:spLocks noGrp="1" noChangeArrowheads="1"/>
          </p:cNvSpPr>
          <p:nvPr>
            <p:ph idx="1"/>
          </p:nvPr>
        </p:nvSpPr>
        <p:spPr/>
        <p:txBody>
          <a:bodyPr/>
          <a:lstStyle/>
          <a:p>
            <a:pPr algn="ctr" eaLnBrk="1" hangingPunct="1">
              <a:buFontTx/>
              <a:buNone/>
            </a:pPr>
            <a:endParaRPr lang="en-US" smtClean="0">
              <a:sym typeface="Symbol" pitchFamily="18" charset="2"/>
            </a:endParaRPr>
          </a:p>
          <a:p>
            <a:pPr algn="ctr" eaLnBrk="1" hangingPunct="1">
              <a:buFontTx/>
              <a:buNone/>
            </a:pPr>
            <a:r>
              <a:rPr lang="en-US" smtClean="0">
                <a:sym typeface="Symbol" pitchFamily="18" charset="2"/>
              </a:rPr>
              <a:t>  </a:t>
            </a:r>
            <a:r>
              <a:rPr lang="en-US" smtClean="0"/>
              <a:t>	     </a:t>
            </a:r>
            <a:r>
              <a:rPr lang="en-US" smtClean="0">
                <a:sym typeface="Symbol" pitchFamily="18" charset="2"/>
              </a:rPr>
              <a:t></a:t>
            </a:r>
            <a:r>
              <a:rPr lang="en-US" smtClean="0"/>
              <a:t>                    </a:t>
            </a:r>
            <a:r>
              <a:rPr lang="en-US" smtClean="0">
                <a:solidFill>
                  <a:srgbClr val="FF0000"/>
                </a:solidFill>
                <a:sym typeface="Symbol" pitchFamily="18" charset="2"/>
              </a:rPr>
              <a:t></a:t>
            </a:r>
            <a:endParaRPr lang="en-US" b="1" smtClean="0">
              <a:solidFill>
                <a:srgbClr val="FF0000"/>
              </a:solidFill>
            </a:endParaRPr>
          </a:p>
          <a:p>
            <a:pPr algn="ctr" eaLnBrk="1" hangingPunct="1">
              <a:buFontTx/>
              <a:buNone/>
            </a:pPr>
            <a:r>
              <a:rPr lang="en-US" b="1" smtClean="0"/>
              <a:t>1 </a:t>
            </a:r>
            <a:r>
              <a:rPr lang="en-US" b="1" smtClean="0">
                <a:sym typeface="Symbol" pitchFamily="18" charset="2"/>
              </a:rPr>
              <a:t></a:t>
            </a:r>
            <a:r>
              <a:rPr lang="en-US" b="1" smtClean="0"/>
              <a:t> </a:t>
            </a:r>
            <a:r>
              <a:rPr lang="en-US" b="1" smtClean="0">
                <a:sym typeface="Symbol" pitchFamily="18" charset="2"/>
              </a:rPr>
              <a:t></a:t>
            </a:r>
            <a:r>
              <a:rPr lang="en-US" b="1" smtClean="0"/>
              <a:t>2 </a:t>
            </a:r>
            <a:r>
              <a:rPr lang="en-US" b="1" smtClean="0">
                <a:sym typeface="Symbol" pitchFamily="18" charset="2"/>
              </a:rPr>
              <a:t></a:t>
            </a:r>
            <a:r>
              <a:rPr lang="en-US" b="1" smtClean="0"/>
              <a:t> </a:t>
            </a:r>
            <a:r>
              <a:rPr lang="en-US" b="1" smtClean="0">
                <a:sym typeface="Symbol" pitchFamily="18" charset="2"/>
              </a:rPr>
              <a:t></a:t>
            </a:r>
            <a:r>
              <a:rPr lang="en-US" b="1" smtClean="0"/>
              <a:t>3 </a:t>
            </a:r>
            <a:r>
              <a:rPr lang="en-US" b="1" smtClean="0">
                <a:sym typeface="Symbol" pitchFamily="18" charset="2"/>
              </a:rPr>
              <a:t></a:t>
            </a:r>
            <a:r>
              <a:rPr lang="en-US" b="1" smtClean="0"/>
              <a:t> </a:t>
            </a:r>
            <a:r>
              <a:rPr lang="en-US" b="1" smtClean="0">
                <a:solidFill>
                  <a:srgbClr val="FF0000"/>
                </a:solidFill>
              </a:rPr>
              <a:t>4</a:t>
            </a:r>
          </a:p>
        </p:txBody>
      </p:sp>
      <p:sp>
        <p:nvSpPr>
          <p:cNvPr id="300036" name="Text Box 4"/>
          <p:cNvSpPr txBox="1">
            <a:spLocks noChangeArrowheads="1"/>
          </p:cNvSpPr>
          <p:nvPr/>
        </p:nvSpPr>
        <p:spPr bwMode="auto">
          <a:xfrm>
            <a:off x="2627313" y="3589338"/>
            <a:ext cx="3419475" cy="2647950"/>
          </a:xfrm>
          <a:prstGeom prst="rect">
            <a:avLst/>
          </a:prstGeom>
          <a:noFill/>
          <a:ln w="12700">
            <a:noFill/>
            <a:miter lim="800000"/>
            <a:headEnd/>
            <a:tailEnd/>
          </a:ln>
          <a:effectLst>
            <a:outerShdw dist="35921" dir="2700000" sy="50000" kx="2115830" algn="bl" rotWithShape="0">
              <a:srgbClr val="C0C0C0"/>
            </a:outerShdw>
          </a:effectLst>
        </p:spPr>
        <p:txBody>
          <a:bodyPr>
            <a:spAutoFit/>
          </a:bodyPr>
          <a:lstStyle/>
          <a:p>
            <a:pPr marL="457200" indent="-457200" eaLnBrk="0" hangingPunct="0">
              <a:spcBef>
                <a:spcPct val="50000"/>
              </a:spcBef>
              <a:buFontTx/>
              <a:buAutoNum type="arabicPeriod"/>
              <a:defRPr/>
            </a:pPr>
            <a:r>
              <a:rPr lang="tr-TR" sz="2400">
                <a:effectLst>
                  <a:outerShdw blurRad="38100" dist="38100" dir="2700000" algn="tl">
                    <a:srgbClr val="C0C0C0"/>
                  </a:outerShdw>
                </a:effectLst>
              </a:rPr>
              <a:t>Biyolojik başlangıç</a:t>
            </a:r>
            <a:endParaRPr lang="en-US" sz="2400">
              <a:effectLst>
                <a:outerShdw blurRad="38100" dist="38100" dir="2700000" algn="tl">
                  <a:srgbClr val="C0C0C0"/>
                </a:outerShdw>
              </a:effectLst>
            </a:endParaRPr>
          </a:p>
          <a:p>
            <a:pPr marL="457200" indent="-457200" eaLnBrk="0" hangingPunct="0">
              <a:spcBef>
                <a:spcPct val="50000"/>
              </a:spcBef>
              <a:buFontTx/>
              <a:buAutoNum type="arabicPeriod"/>
              <a:defRPr/>
            </a:pPr>
            <a:r>
              <a:rPr lang="en-US" sz="2400">
                <a:effectLst>
                  <a:outerShdw blurRad="38100" dist="38100" dir="2700000" algn="tl">
                    <a:srgbClr val="C0C0C0"/>
                  </a:outerShdw>
                </a:effectLst>
              </a:rPr>
              <a:t>E</a:t>
            </a:r>
            <a:r>
              <a:rPr lang="tr-TR" sz="2400">
                <a:effectLst>
                  <a:outerShdw blurRad="38100" dist="38100" dir="2700000" algn="tl">
                    <a:srgbClr val="C0C0C0"/>
                  </a:outerShdw>
                </a:effectLst>
              </a:rPr>
              <a:t>rken tanı mümkün</a:t>
            </a:r>
            <a:endParaRPr lang="en-US" sz="2400">
              <a:effectLst>
                <a:outerShdw blurRad="38100" dist="38100" dir="2700000" algn="tl">
                  <a:srgbClr val="C0C0C0"/>
                </a:outerShdw>
              </a:effectLst>
            </a:endParaRPr>
          </a:p>
          <a:p>
            <a:pPr marL="457200" indent="-457200" eaLnBrk="0" hangingPunct="0">
              <a:spcBef>
                <a:spcPct val="50000"/>
              </a:spcBef>
              <a:buFontTx/>
              <a:buAutoNum type="arabicPeriod"/>
              <a:defRPr/>
            </a:pPr>
            <a:r>
              <a:rPr lang="tr-TR" sz="2400">
                <a:effectLst>
                  <a:outerShdw blurRad="38100" dist="38100" dir="2700000" algn="tl">
                    <a:srgbClr val="C0C0C0"/>
                  </a:outerShdw>
                </a:effectLst>
              </a:rPr>
              <a:t>Klinik tanı</a:t>
            </a:r>
            <a:r>
              <a:rPr lang="en-US" sz="2400">
                <a:effectLst>
                  <a:outerShdw blurRad="38100" dist="38100" dir="2700000" algn="tl">
                    <a:srgbClr val="C0C0C0"/>
                  </a:outerShdw>
                </a:effectLst>
              </a:rPr>
              <a:t> </a:t>
            </a:r>
          </a:p>
          <a:p>
            <a:pPr marL="457200" indent="-457200" eaLnBrk="0" hangingPunct="0">
              <a:spcBef>
                <a:spcPct val="50000"/>
              </a:spcBef>
              <a:buFontTx/>
              <a:buAutoNum type="arabicPeriod"/>
              <a:defRPr/>
            </a:pPr>
            <a:r>
              <a:rPr lang="tr-TR" sz="2400">
                <a:effectLst>
                  <a:outerShdw blurRad="38100" dist="38100" dir="2700000" algn="tl">
                    <a:srgbClr val="C0C0C0"/>
                  </a:outerShdw>
                </a:effectLst>
              </a:rPr>
              <a:t>Sonuç</a:t>
            </a:r>
            <a:endParaRPr lang="en-US" sz="2400">
              <a:effectLst>
                <a:outerShdw blurRad="38100" dist="38100" dir="2700000" algn="tl">
                  <a:srgbClr val="C0C0C0"/>
                </a:outerShdw>
              </a:effectLst>
            </a:endParaRPr>
          </a:p>
          <a:p>
            <a:pPr marL="457200" indent="-457200" eaLnBrk="0" hangingPunct="0">
              <a:spcBef>
                <a:spcPct val="50000"/>
              </a:spcBef>
              <a:buFontTx/>
              <a:buAutoNum type="arabicPeriod"/>
              <a:defRPr/>
            </a:pPr>
            <a:endParaRPr lang="en-US" sz="2400">
              <a:effectLst>
                <a:outerShdw blurRad="38100" dist="38100" dir="2700000" algn="tl">
                  <a:srgbClr val="C0C0C0"/>
                </a:outerShdw>
              </a:effectLst>
            </a:endParaRPr>
          </a:p>
        </p:txBody>
      </p:sp>
      <p:pic>
        <p:nvPicPr>
          <p:cNvPr id="36871" name="Picture 5" descr="0mtbofm1[1]"/>
          <p:cNvPicPr>
            <a:picLocks noChangeAspect="1" noChangeArrowheads="1"/>
          </p:cNvPicPr>
          <p:nvPr/>
        </p:nvPicPr>
        <p:blipFill>
          <a:blip r:embed="rId3" cstate="print"/>
          <a:srcRect/>
          <a:stretch>
            <a:fillRect/>
          </a:stretch>
        </p:blipFill>
        <p:spPr bwMode="auto">
          <a:xfrm>
            <a:off x="611188" y="2349500"/>
            <a:ext cx="1752600" cy="982663"/>
          </a:xfrm>
          <a:prstGeom prst="rect">
            <a:avLst/>
          </a:prstGeom>
          <a:noFill/>
          <a:ln w="9525">
            <a:noFill/>
            <a:miter lim="800000"/>
            <a:headEnd/>
            <a:tailEnd/>
          </a:ln>
        </p:spPr>
      </p:pic>
      <p:pic>
        <p:nvPicPr>
          <p:cNvPr id="36872" name="Picture 6" descr="nti2eqzp[1]"/>
          <p:cNvPicPr>
            <a:picLocks noChangeAspect="1" noChangeArrowheads="1"/>
          </p:cNvPicPr>
          <p:nvPr/>
        </p:nvPicPr>
        <p:blipFill>
          <a:blip r:embed="rId4" cstate="print"/>
          <a:srcRect/>
          <a:stretch>
            <a:fillRect/>
          </a:stretch>
        </p:blipFill>
        <p:spPr bwMode="auto">
          <a:xfrm>
            <a:off x="6877050" y="2133600"/>
            <a:ext cx="1812925" cy="1220788"/>
          </a:xfrm>
          <a:prstGeom prst="rect">
            <a:avLst/>
          </a:prstGeom>
          <a:noFill/>
          <a:ln w="9525">
            <a:noFill/>
            <a:miter lim="800000"/>
            <a:headEnd/>
            <a:tailEnd/>
          </a:ln>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7890" name="Footer Placeholder 4"/>
          <p:cNvSpPr>
            <a:spLocks noGrp="1"/>
          </p:cNvSpPr>
          <p:nvPr>
            <p:ph type="ftr" sz="quarter" idx="11"/>
          </p:nvPr>
        </p:nvSpPr>
        <p:spPr>
          <a:noFill/>
        </p:spPr>
        <p:txBody>
          <a:bodyPr/>
          <a:lstStyle/>
          <a:p>
            <a:r>
              <a:rPr lang="tr-TR"/>
              <a:t>/ 34</a:t>
            </a:r>
          </a:p>
        </p:txBody>
      </p:sp>
      <p:sp>
        <p:nvSpPr>
          <p:cNvPr id="37891" name="Slide Number Placeholder 5"/>
          <p:cNvSpPr>
            <a:spLocks noGrp="1"/>
          </p:cNvSpPr>
          <p:nvPr>
            <p:ph type="sldNum" sz="quarter" idx="12"/>
          </p:nvPr>
        </p:nvSpPr>
        <p:spPr>
          <a:noFill/>
        </p:spPr>
        <p:txBody>
          <a:bodyPr/>
          <a:lstStyle/>
          <a:p>
            <a:fld id="{D674AFF1-AD86-40AA-8897-AD1B4D4547D0}" type="slidenum">
              <a:rPr lang="tr-TR" smtClean="0"/>
              <a:pPr/>
              <a:t>22</a:t>
            </a:fld>
            <a:endParaRPr lang="tr-TR" smtClean="0"/>
          </a:p>
        </p:txBody>
      </p:sp>
      <p:sp>
        <p:nvSpPr>
          <p:cNvPr id="37892" name="Text Box 2"/>
          <p:cNvSpPr txBox="1">
            <a:spLocks noChangeArrowheads="1"/>
          </p:cNvSpPr>
          <p:nvPr/>
        </p:nvSpPr>
        <p:spPr bwMode="auto">
          <a:xfrm>
            <a:off x="5181600" y="3871913"/>
            <a:ext cx="2133600" cy="336550"/>
          </a:xfrm>
          <a:prstGeom prst="rect">
            <a:avLst/>
          </a:prstGeom>
          <a:noFill/>
          <a:ln w="9525">
            <a:noFill/>
            <a:miter lim="800000"/>
            <a:headEnd/>
            <a:tailEnd/>
          </a:ln>
        </p:spPr>
        <p:txBody>
          <a:bodyPr>
            <a:spAutoFit/>
          </a:bodyPr>
          <a:lstStyle/>
          <a:p>
            <a:pPr algn="ctr">
              <a:spcBef>
                <a:spcPct val="50000"/>
              </a:spcBef>
            </a:pPr>
            <a:r>
              <a:rPr lang="tr-TR" sz="1600"/>
              <a:t>4 yıl</a:t>
            </a:r>
          </a:p>
        </p:txBody>
      </p:sp>
      <p:sp>
        <p:nvSpPr>
          <p:cNvPr id="37893" name="Text Box 3"/>
          <p:cNvSpPr txBox="1">
            <a:spLocks noChangeArrowheads="1"/>
          </p:cNvSpPr>
          <p:nvPr/>
        </p:nvSpPr>
        <p:spPr bwMode="auto">
          <a:xfrm>
            <a:off x="2133600" y="1819275"/>
            <a:ext cx="1143000" cy="37623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tr-TR"/>
              <a:t>Başlangıç</a:t>
            </a:r>
          </a:p>
        </p:txBody>
      </p:sp>
      <p:sp>
        <p:nvSpPr>
          <p:cNvPr id="37894" name="Text Box 4"/>
          <p:cNvSpPr txBox="1">
            <a:spLocks noChangeArrowheads="1"/>
          </p:cNvSpPr>
          <p:nvPr/>
        </p:nvSpPr>
        <p:spPr bwMode="auto">
          <a:xfrm>
            <a:off x="685800" y="4024313"/>
            <a:ext cx="1143000" cy="376237"/>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tr-TR"/>
              <a:t>Başlangıç</a:t>
            </a:r>
          </a:p>
        </p:txBody>
      </p:sp>
      <p:sp>
        <p:nvSpPr>
          <p:cNvPr id="37895" name="Text Box 5"/>
          <p:cNvSpPr txBox="1">
            <a:spLocks noChangeArrowheads="1"/>
          </p:cNvSpPr>
          <p:nvPr/>
        </p:nvSpPr>
        <p:spPr bwMode="auto">
          <a:xfrm>
            <a:off x="4038600" y="1819275"/>
            <a:ext cx="1066800" cy="37623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tr-TR"/>
              <a:t>Belirtiler</a:t>
            </a:r>
          </a:p>
        </p:txBody>
      </p:sp>
      <p:sp>
        <p:nvSpPr>
          <p:cNvPr id="37896" name="Text Box 6"/>
          <p:cNvSpPr txBox="1">
            <a:spLocks noChangeArrowheads="1"/>
          </p:cNvSpPr>
          <p:nvPr/>
        </p:nvSpPr>
        <p:spPr bwMode="auto">
          <a:xfrm>
            <a:off x="4038600" y="3948113"/>
            <a:ext cx="1066800" cy="376237"/>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tr-TR"/>
              <a:t>Belirtiler </a:t>
            </a:r>
          </a:p>
        </p:txBody>
      </p:sp>
      <p:sp>
        <p:nvSpPr>
          <p:cNvPr id="37897" name="Text Box 7"/>
          <p:cNvSpPr txBox="1">
            <a:spLocks noChangeArrowheads="1"/>
          </p:cNvSpPr>
          <p:nvPr/>
        </p:nvSpPr>
        <p:spPr bwMode="auto">
          <a:xfrm>
            <a:off x="6019800" y="1819275"/>
            <a:ext cx="914400" cy="376238"/>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tr-TR"/>
              <a:t>ÖLÜM </a:t>
            </a:r>
          </a:p>
        </p:txBody>
      </p:sp>
      <p:sp>
        <p:nvSpPr>
          <p:cNvPr id="37898" name="Text Box 8"/>
          <p:cNvSpPr txBox="1">
            <a:spLocks noChangeArrowheads="1"/>
          </p:cNvSpPr>
          <p:nvPr/>
        </p:nvSpPr>
        <p:spPr bwMode="auto">
          <a:xfrm>
            <a:off x="7848600" y="3948113"/>
            <a:ext cx="914400" cy="376237"/>
          </a:xfrm>
          <a:prstGeom prst="rect">
            <a:avLst/>
          </a:prstGeom>
          <a:solidFill>
            <a:schemeClr val="accent1"/>
          </a:solidFill>
          <a:ln w="9525">
            <a:solidFill>
              <a:schemeClr val="tx1"/>
            </a:solidFill>
            <a:miter lim="800000"/>
            <a:headEnd/>
            <a:tailEnd/>
          </a:ln>
        </p:spPr>
        <p:txBody>
          <a:bodyPr>
            <a:spAutoFit/>
          </a:bodyPr>
          <a:lstStyle/>
          <a:p>
            <a:pPr algn="ctr">
              <a:spcBef>
                <a:spcPct val="50000"/>
              </a:spcBef>
            </a:pPr>
            <a:r>
              <a:rPr lang="tr-TR"/>
              <a:t>ÖLÜM </a:t>
            </a:r>
          </a:p>
        </p:txBody>
      </p:sp>
      <p:sp>
        <p:nvSpPr>
          <p:cNvPr id="37899" name="Line 9"/>
          <p:cNvSpPr>
            <a:spLocks noChangeShapeType="1"/>
          </p:cNvSpPr>
          <p:nvPr/>
        </p:nvSpPr>
        <p:spPr bwMode="auto">
          <a:xfrm>
            <a:off x="3276600" y="2043113"/>
            <a:ext cx="762000" cy="0"/>
          </a:xfrm>
          <a:prstGeom prst="line">
            <a:avLst/>
          </a:prstGeom>
          <a:noFill/>
          <a:ln w="9525">
            <a:solidFill>
              <a:schemeClr val="tx1"/>
            </a:solidFill>
            <a:round/>
            <a:headEnd/>
            <a:tailEnd type="triangle" w="med" len="med"/>
          </a:ln>
        </p:spPr>
        <p:txBody>
          <a:bodyPr wrap="none"/>
          <a:lstStyle/>
          <a:p>
            <a:endParaRPr lang="tr-TR"/>
          </a:p>
        </p:txBody>
      </p:sp>
      <p:sp>
        <p:nvSpPr>
          <p:cNvPr id="37900" name="Line 10"/>
          <p:cNvSpPr>
            <a:spLocks noChangeShapeType="1"/>
          </p:cNvSpPr>
          <p:nvPr/>
        </p:nvSpPr>
        <p:spPr bwMode="auto">
          <a:xfrm>
            <a:off x="1828800" y="4176713"/>
            <a:ext cx="2209800" cy="0"/>
          </a:xfrm>
          <a:prstGeom prst="line">
            <a:avLst/>
          </a:prstGeom>
          <a:noFill/>
          <a:ln w="9525">
            <a:solidFill>
              <a:schemeClr val="tx1"/>
            </a:solidFill>
            <a:round/>
            <a:headEnd/>
            <a:tailEnd type="triangle" w="med" len="med"/>
          </a:ln>
        </p:spPr>
        <p:txBody>
          <a:bodyPr wrap="none"/>
          <a:lstStyle/>
          <a:p>
            <a:endParaRPr lang="tr-TR"/>
          </a:p>
        </p:txBody>
      </p:sp>
      <p:sp>
        <p:nvSpPr>
          <p:cNvPr id="37901" name="Line 11"/>
          <p:cNvSpPr>
            <a:spLocks noChangeShapeType="1"/>
          </p:cNvSpPr>
          <p:nvPr/>
        </p:nvSpPr>
        <p:spPr bwMode="auto">
          <a:xfrm>
            <a:off x="5105400" y="2043113"/>
            <a:ext cx="914400" cy="0"/>
          </a:xfrm>
          <a:prstGeom prst="line">
            <a:avLst/>
          </a:prstGeom>
          <a:noFill/>
          <a:ln w="9525">
            <a:solidFill>
              <a:schemeClr val="tx1"/>
            </a:solidFill>
            <a:round/>
            <a:headEnd/>
            <a:tailEnd type="triangle" w="med" len="med"/>
          </a:ln>
        </p:spPr>
        <p:txBody>
          <a:bodyPr wrap="none"/>
          <a:lstStyle/>
          <a:p>
            <a:endParaRPr lang="tr-TR"/>
          </a:p>
        </p:txBody>
      </p:sp>
      <p:sp>
        <p:nvSpPr>
          <p:cNvPr id="37902" name="Line 12"/>
          <p:cNvSpPr>
            <a:spLocks noChangeShapeType="1"/>
          </p:cNvSpPr>
          <p:nvPr/>
        </p:nvSpPr>
        <p:spPr bwMode="auto">
          <a:xfrm>
            <a:off x="5105400" y="4176713"/>
            <a:ext cx="2743200" cy="0"/>
          </a:xfrm>
          <a:prstGeom prst="line">
            <a:avLst/>
          </a:prstGeom>
          <a:noFill/>
          <a:ln w="9525">
            <a:solidFill>
              <a:schemeClr val="tx1"/>
            </a:solidFill>
            <a:round/>
            <a:headEnd/>
            <a:tailEnd type="triangle" w="med" len="med"/>
          </a:ln>
        </p:spPr>
        <p:txBody>
          <a:bodyPr wrap="none"/>
          <a:lstStyle/>
          <a:p>
            <a:endParaRPr lang="tr-TR"/>
          </a:p>
        </p:txBody>
      </p:sp>
      <p:sp>
        <p:nvSpPr>
          <p:cNvPr id="37903" name="Text Box 13"/>
          <p:cNvSpPr txBox="1">
            <a:spLocks noChangeArrowheads="1"/>
          </p:cNvSpPr>
          <p:nvPr/>
        </p:nvSpPr>
        <p:spPr bwMode="auto">
          <a:xfrm>
            <a:off x="1447800" y="3871913"/>
            <a:ext cx="2438400" cy="336550"/>
          </a:xfrm>
          <a:prstGeom prst="rect">
            <a:avLst/>
          </a:prstGeom>
          <a:noFill/>
          <a:ln w="9525">
            <a:noFill/>
            <a:miter lim="800000"/>
            <a:headEnd/>
            <a:tailEnd/>
          </a:ln>
        </p:spPr>
        <p:txBody>
          <a:bodyPr>
            <a:spAutoFit/>
          </a:bodyPr>
          <a:lstStyle/>
          <a:p>
            <a:pPr algn="ctr">
              <a:spcBef>
                <a:spcPct val="50000"/>
              </a:spcBef>
            </a:pPr>
            <a:r>
              <a:rPr lang="tr-TR" sz="1600"/>
              <a:t>2 yıl</a:t>
            </a:r>
          </a:p>
        </p:txBody>
      </p:sp>
      <p:sp>
        <p:nvSpPr>
          <p:cNvPr id="37904" name="Text Box 14"/>
          <p:cNvSpPr txBox="1">
            <a:spLocks noChangeArrowheads="1"/>
          </p:cNvSpPr>
          <p:nvPr/>
        </p:nvSpPr>
        <p:spPr bwMode="auto">
          <a:xfrm>
            <a:off x="5181600" y="1738313"/>
            <a:ext cx="762000" cy="336550"/>
          </a:xfrm>
          <a:prstGeom prst="rect">
            <a:avLst/>
          </a:prstGeom>
          <a:noFill/>
          <a:ln w="9525">
            <a:noFill/>
            <a:miter lim="800000"/>
            <a:headEnd/>
            <a:tailEnd/>
          </a:ln>
        </p:spPr>
        <p:txBody>
          <a:bodyPr>
            <a:spAutoFit/>
          </a:bodyPr>
          <a:lstStyle/>
          <a:p>
            <a:pPr algn="ctr">
              <a:spcBef>
                <a:spcPct val="50000"/>
              </a:spcBef>
            </a:pPr>
            <a:r>
              <a:rPr lang="tr-TR" sz="1600"/>
              <a:t>1 yıl</a:t>
            </a:r>
          </a:p>
        </p:txBody>
      </p:sp>
      <p:sp>
        <p:nvSpPr>
          <p:cNvPr id="37905" name="Text Box 15"/>
          <p:cNvSpPr txBox="1">
            <a:spLocks noChangeArrowheads="1"/>
          </p:cNvSpPr>
          <p:nvPr/>
        </p:nvSpPr>
        <p:spPr bwMode="auto">
          <a:xfrm>
            <a:off x="3352800" y="1738313"/>
            <a:ext cx="533400" cy="336550"/>
          </a:xfrm>
          <a:prstGeom prst="rect">
            <a:avLst/>
          </a:prstGeom>
          <a:noFill/>
          <a:ln w="9525">
            <a:noFill/>
            <a:miter lim="800000"/>
            <a:headEnd/>
            <a:tailEnd/>
          </a:ln>
        </p:spPr>
        <p:txBody>
          <a:bodyPr>
            <a:spAutoFit/>
          </a:bodyPr>
          <a:lstStyle/>
          <a:p>
            <a:pPr algn="ctr">
              <a:spcBef>
                <a:spcPct val="50000"/>
              </a:spcBef>
            </a:pPr>
            <a:r>
              <a:rPr lang="tr-TR" sz="1600"/>
              <a:t>6 ay</a:t>
            </a:r>
          </a:p>
        </p:txBody>
      </p:sp>
      <p:sp>
        <p:nvSpPr>
          <p:cNvPr id="37906" name="Text Box 16"/>
          <p:cNvSpPr txBox="1">
            <a:spLocks noChangeArrowheads="1"/>
          </p:cNvSpPr>
          <p:nvPr/>
        </p:nvSpPr>
        <p:spPr bwMode="auto">
          <a:xfrm>
            <a:off x="838200" y="1052513"/>
            <a:ext cx="4648200" cy="457200"/>
          </a:xfrm>
          <a:prstGeom prst="rect">
            <a:avLst/>
          </a:prstGeom>
          <a:noFill/>
          <a:ln w="9525">
            <a:noFill/>
            <a:miter lim="800000"/>
            <a:headEnd/>
            <a:tailEnd/>
          </a:ln>
        </p:spPr>
        <p:txBody>
          <a:bodyPr>
            <a:spAutoFit/>
          </a:bodyPr>
          <a:lstStyle/>
          <a:p>
            <a:pPr>
              <a:spcBef>
                <a:spcPct val="50000"/>
              </a:spcBef>
            </a:pPr>
            <a:r>
              <a:rPr lang="tr-TR" sz="2400"/>
              <a:t>Agresif bir kanser türü</a:t>
            </a:r>
          </a:p>
        </p:txBody>
      </p:sp>
      <p:sp>
        <p:nvSpPr>
          <p:cNvPr id="37907" name="Text Box 17"/>
          <p:cNvSpPr txBox="1">
            <a:spLocks noChangeArrowheads="1"/>
          </p:cNvSpPr>
          <p:nvPr/>
        </p:nvSpPr>
        <p:spPr bwMode="auto">
          <a:xfrm>
            <a:off x="914400" y="4633913"/>
            <a:ext cx="5105400" cy="457200"/>
          </a:xfrm>
          <a:prstGeom prst="rect">
            <a:avLst/>
          </a:prstGeom>
          <a:noFill/>
          <a:ln w="9525">
            <a:noFill/>
            <a:miter lim="800000"/>
            <a:headEnd/>
            <a:tailEnd/>
          </a:ln>
        </p:spPr>
        <p:txBody>
          <a:bodyPr>
            <a:spAutoFit/>
          </a:bodyPr>
          <a:lstStyle/>
          <a:p>
            <a:pPr>
              <a:spcBef>
                <a:spcPct val="50000"/>
              </a:spcBef>
            </a:pPr>
            <a:r>
              <a:rPr lang="tr-TR" sz="2400"/>
              <a:t>Aynı kanserin daha az agresif bir türü”</a:t>
            </a:r>
          </a:p>
        </p:txBody>
      </p:sp>
      <p:sp>
        <p:nvSpPr>
          <p:cNvPr id="37908" name="Line 18"/>
          <p:cNvSpPr>
            <a:spLocks noChangeShapeType="1"/>
          </p:cNvSpPr>
          <p:nvPr/>
        </p:nvSpPr>
        <p:spPr bwMode="auto">
          <a:xfrm>
            <a:off x="3048000" y="2576513"/>
            <a:ext cx="0" cy="1143000"/>
          </a:xfrm>
          <a:prstGeom prst="line">
            <a:avLst/>
          </a:prstGeom>
          <a:noFill/>
          <a:ln w="38100">
            <a:solidFill>
              <a:srgbClr val="FF3300"/>
            </a:solidFill>
            <a:round/>
            <a:headEnd type="arrow" w="med" len="med"/>
            <a:tailEnd type="arrow" w="med" len="med"/>
          </a:ln>
        </p:spPr>
        <p:txBody>
          <a:bodyPr wrap="none"/>
          <a:lstStyle/>
          <a:p>
            <a:endParaRPr lang="tr-TR"/>
          </a:p>
        </p:txBody>
      </p:sp>
      <p:sp>
        <p:nvSpPr>
          <p:cNvPr id="37909" name="Line 19"/>
          <p:cNvSpPr>
            <a:spLocks noChangeShapeType="1"/>
          </p:cNvSpPr>
          <p:nvPr/>
        </p:nvSpPr>
        <p:spPr bwMode="auto">
          <a:xfrm>
            <a:off x="1905000" y="2576513"/>
            <a:ext cx="0" cy="1143000"/>
          </a:xfrm>
          <a:prstGeom prst="line">
            <a:avLst/>
          </a:prstGeom>
          <a:noFill/>
          <a:ln w="38100">
            <a:solidFill>
              <a:srgbClr val="FF3300"/>
            </a:solidFill>
            <a:round/>
            <a:headEnd type="arrow" w="med" len="med"/>
            <a:tailEnd type="arrow" w="med" len="med"/>
          </a:ln>
        </p:spPr>
        <p:txBody>
          <a:bodyPr wrap="none"/>
          <a:lstStyle/>
          <a:p>
            <a:endParaRPr lang="tr-TR"/>
          </a:p>
        </p:txBody>
      </p:sp>
      <p:sp>
        <p:nvSpPr>
          <p:cNvPr id="37910" name="Line 20"/>
          <p:cNvSpPr>
            <a:spLocks noChangeShapeType="1"/>
          </p:cNvSpPr>
          <p:nvPr/>
        </p:nvSpPr>
        <p:spPr bwMode="auto">
          <a:xfrm>
            <a:off x="4191000" y="2576513"/>
            <a:ext cx="0" cy="1143000"/>
          </a:xfrm>
          <a:prstGeom prst="line">
            <a:avLst/>
          </a:prstGeom>
          <a:noFill/>
          <a:ln w="38100">
            <a:solidFill>
              <a:srgbClr val="FF3300"/>
            </a:solidFill>
            <a:round/>
            <a:headEnd type="arrow" w="med" len="med"/>
            <a:tailEnd type="arrow" w="med" len="med"/>
          </a:ln>
        </p:spPr>
        <p:txBody>
          <a:bodyPr wrap="none"/>
          <a:lstStyle/>
          <a:p>
            <a:endParaRPr lang="tr-TR"/>
          </a:p>
        </p:txBody>
      </p:sp>
      <p:sp>
        <p:nvSpPr>
          <p:cNvPr id="37911" name="Line 21"/>
          <p:cNvSpPr>
            <a:spLocks noChangeShapeType="1"/>
          </p:cNvSpPr>
          <p:nvPr/>
        </p:nvSpPr>
        <p:spPr bwMode="auto">
          <a:xfrm>
            <a:off x="685800" y="2576513"/>
            <a:ext cx="0" cy="1143000"/>
          </a:xfrm>
          <a:prstGeom prst="line">
            <a:avLst/>
          </a:prstGeom>
          <a:noFill/>
          <a:ln w="38100">
            <a:solidFill>
              <a:srgbClr val="FF3300"/>
            </a:solidFill>
            <a:round/>
            <a:headEnd type="arrow" w="med" len="med"/>
            <a:tailEnd type="arrow" w="med" len="med"/>
          </a:ln>
        </p:spPr>
        <p:txBody>
          <a:bodyPr wrap="none"/>
          <a:lstStyle/>
          <a:p>
            <a:endParaRPr lang="tr-TR"/>
          </a:p>
        </p:txBody>
      </p:sp>
      <p:sp>
        <p:nvSpPr>
          <p:cNvPr id="37912" name="AutoShape 22"/>
          <p:cNvSpPr>
            <a:spLocks noChangeArrowheads="1"/>
          </p:cNvSpPr>
          <p:nvPr/>
        </p:nvSpPr>
        <p:spPr bwMode="auto">
          <a:xfrm>
            <a:off x="5486400" y="2576513"/>
            <a:ext cx="3124200" cy="990600"/>
          </a:xfrm>
          <a:prstGeom prst="wedgeEllipseCallout">
            <a:avLst>
              <a:gd name="adj1" fmla="val -88972"/>
              <a:gd name="adj2" fmla="val 12819"/>
            </a:avLst>
          </a:prstGeom>
          <a:noFill/>
          <a:ln w="9525">
            <a:solidFill>
              <a:schemeClr val="tx1"/>
            </a:solidFill>
            <a:miter lim="800000"/>
            <a:headEnd/>
            <a:tailEnd/>
          </a:ln>
        </p:spPr>
        <p:txBody>
          <a:bodyPr/>
          <a:lstStyle/>
          <a:p>
            <a:pPr algn="ctr"/>
            <a:r>
              <a:rPr lang="tr-TR" sz="2400"/>
              <a:t>Yılda bir yapılan tarama testi</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8914" name="Footer Placeholder 4"/>
          <p:cNvSpPr>
            <a:spLocks noGrp="1"/>
          </p:cNvSpPr>
          <p:nvPr>
            <p:ph type="ftr" sz="quarter" idx="11"/>
          </p:nvPr>
        </p:nvSpPr>
        <p:spPr>
          <a:noFill/>
        </p:spPr>
        <p:txBody>
          <a:bodyPr/>
          <a:lstStyle/>
          <a:p>
            <a:r>
              <a:rPr lang="tr-TR"/>
              <a:t>/ 34</a:t>
            </a:r>
          </a:p>
        </p:txBody>
      </p:sp>
      <p:sp>
        <p:nvSpPr>
          <p:cNvPr id="38915" name="Slide Number Placeholder 5"/>
          <p:cNvSpPr>
            <a:spLocks noGrp="1"/>
          </p:cNvSpPr>
          <p:nvPr>
            <p:ph type="sldNum" sz="quarter" idx="12"/>
          </p:nvPr>
        </p:nvSpPr>
        <p:spPr>
          <a:noFill/>
        </p:spPr>
        <p:txBody>
          <a:bodyPr/>
          <a:lstStyle/>
          <a:p>
            <a:fld id="{BDBEBF49-25D8-4632-8698-88413FDF5FF8}" type="slidenum">
              <a:rPr lang="tr-TR" smtClean="0"/>
              <a:pPr/>
              <a:t>23</a:t>
            </a:fld>
            <a:endParaRPr lang="tr-TR" smtClean="0"/>
          </a:p>
        </p:txBody>
      </p:sp>
      <p:sp>
        <p:nvSpPr>
          <p:cNvPr id="38916" name="Rectangle 2"/>
          <p:cNvSpPr>
            <a:spLocks noGrp="1" noChangeArrowheads="1"/>
          </p:cNvSpPr>
          <p:nvPr>
            <p:ph type="title"/>
          </p:nvPr>
        </p:nvSpPr>
        <p:spPr/>
        <p:txBody>
          <a:bodyPr/>
          <a:lstStyle/>
          <a:p>
            <a:pPr eaLnBrk="1" hangingPunct="1"/>
            <a:r>
              <a:rPr lang="tr-TR" smtClean="0"/>
              <a:t>Meme Kanseri Örneği</a:t>
            </a:r>
            <a:endParaRPr lang="en-US" smtClean="0"/>
          </a:p>
        </p:txBody>
      </p:sp>
      <p:sp>
        <p:nvSpPr>
          <p:cNvPr id="38917" name="Rectangle 3"/>
          <p:cNvSpPr>
            <a:spLocks noGrp="1" noChangeArrowheads="1"/>
          </p:cNvSpPr>
          <p:nvPr>
            <p:ph type="body" idx="1"/>
          </p:nvPr>
        </p:nvSpPr>
        <p:spPr/>
        <p:txBody>
          <a:bodyPr/>
          <a:lstStyle/>
          <a:p>
            <a:pPr eaLnBrk="1" hangingPunct="1"/>
            <a:r>
              <a:rPr lang="tr-TR" sz="2800" smtClean="0"/>
              <a:t>Kadınlar için önemli bir hastalıktır</a:t>
            </a:r>
            <a:endParaRPr lang="en-US" sz="2800" smtClean="0"/>
          </a:p>
          <a:p>
            <a:pPr lvl="1" eaLnBrk="1" hangingPunct="1"/>
            <a:r>
              <a:rPr lang="tr-TR" sz="2400" smtClean="0"/>
              <a:t>Kadınlarda en fazla görülen kanser. Türkiye’de yılda 30 bin vaka.</a:t>
            </a:r>
            <a:endParaRPr lang="en-US" sz="2400" smtClean="0"/>
          </a:p>
          <a:p>
            <a:pPr eaLnBrk="1" hangingPunct="1"/>
            <a:r>
              <a:rPr lang="tr-TR" sz="2800" smtClean="0"/>
              <a:t>Belirtiler oluşmadan saptanabilir</a:t>
            </a:r>
            <a:endParaRPr lang="en-US" sz="2800" smtClean="0"/>
          </a:p>
          <a:p>
            <a:pPr lvl="1" eaLnBrk="1" hangingPunct="1"/>
            <a:r>
              <a:rPr lang="tr-TR" sz="2400" smtClean="0"/>
              <a:t>Kendi kendine muayene</a:t>
            </a:r>
            <a:r>
              <a:rPr lang="en-US" sz="2400" smtClean="0"/>
              <a:t>, </a:t>
            </a:r>
            <a:r>
              <a:rPr lang="tr-TR" sz="2400" smtClean="0"/>
              <a:t>fizik muayene</a:t>
            </a:r>
            <a:r>
              <a:rPr lang="en-US" sz="2400" smtClean="0"/>
              <a:t>, Mam</a:t>
            </a:r>
            <a:r>
              <a:rPr lang="tr-TR" sz="2400" smtClean="0"/>
              <a:t>ografi</a:t>
            </a:r>
            <a:endParaRPr lang="en-US" sz="2400" smtClean="0"/>
          </a:p>
          <a:p>
            <a:pPr eaLnBrk="1" hangingPunct="1"/>
            <a:r>
              <a:rPr lang="tr-TR" sz="2800" smtClean="0"/>
              <a:t>Tedavisi mümkün</a:t>
            </a:r>
            <a:endParaRPr lang="en-US" sz="2800" smtClean="0"/>
          </a:p>
          <a:p>
            <a:pPr lvl="1" eaLnBrk="1" hangingPunct="1"/>
            <a:r>
              <a:rPr lang="tr-TR" sz="2400" smtClean="0"/>
              <a:t>Cerrahi</a:t>
            </a:r>
            <a:r>
              <a:rPr lang="en-US" sz="2400" smtClean="0"/>
              <a:t>, </a:t>
            </a:r>
            <a:r>
              <a:rPr lang="tr-TR" sz="2400" smtClean="0"/>
              <a:t>Kemoterapi</a:t>
            </a:r>
            <a:r>
              <a:rPr lang="en-US" sz="2400" smtClean="0"/>
              <a:t>, Rad</a:t>
            </a:r>
            <a:r>
              <a:rPr lang="tr-TR" sz="2400" smtClean="0"/>
              <a:t>yoterapi</a:t>
            </a:r>
            <a:endParaRPr lang="en-US" sz="2400" smtClean="0"/>
          </a:p>
          <a:p>
            <a:pPr eaLnBrk="1" hangingPunct="1"/>
            <a:r>
              <a:rPr lang="en-US" sz="2800" smtClean="0"/>
              <a:t>T</a:t>
            </a:r>
            <a:r>
              <a:rPr lang="tr-TR" sz="2800" smtClean="0"/>
              <a:t>edavinin değeri verdiği rahatsızlıktan fazladır</a:t>
            </a:r>
            <a:endParaRPr lang="en-US" sz="2800" smtClean="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99" name="Footer Placeholder 4"/>
          <p:cNvSpPr>
            <a:spLocks noGrp="1"/>
          </p:cNvSpPr>
          <p:nvPr>
            <p:ph type="ftr" sz="quarter" idx="11"/>
          </p:nvPr>
        </p:nvSpPr>
        <p:spPr>
          <a:noFill/>
        </p:spPr>
        <p:txBody>
          <a:bodyPr/>
          <a:lstStyle/>
          <a:p>
            <a:r>
              <a:rPr lang="tr-TR"/>
              <a:t>/ 34</a:t>
            </a:r>
          </a:p>
        </p:txBody>
      </p:sp>
      <p:sp>
        <p:nvSpPr>
          <p:cNvPr id="3100" name="Slide Number Placeholder 5"/>
          <p:cNvSpPr>
            <a:spLocks noGrp="1"/>
          </p:cNvSpPr>
          <p:nvPr>
            <p:ph type="sldNum" sz="quarter" idx="12"/>
          </p:nvPr>
        </p:nvSpPr>
        <p:spPr>
          <a:noFill/>
        </p:spPr>
        <p:txBody>
          <a:bodyPr/>
          <a:lstStyle/>
          <a:p>
            <a:fld id="{5D84305A-1474-4382-BBF2-7046B93187F1}" type="slidenum">
              <a:rPr lang="tr-TR" smtClean="0"/>
              <a:pPr/>
              <a:t>24</a:t>
            </a:fld>
            <a:endParaRPr lang="tr-TR" smtClean="0"/>
          </a:p>
        </p:txBody>
      </p:sp>
      <p:sp>
        <p:nvSpPr>
          <p:cNvPr id="3101" name="Rectangle 13"/>
          <p:cNvSpPr>
            <a:spLocks noGrp="1" noChangeArrowheads="1"/>
          </p:cNvSpPr>
          <p:nvPr>
            <p:ph type="title"/>
          </p:nvPr>
        </p:nvSpPr>
        <p:spPr>
          <a:xfrm>
            <a:off x="179388" y="274638"/>
            <a:ext cx="8785225" cy="1143000"/>
          </a:xfrm>
        </p:spPr>
        <p:txBody>
          <a:bodyPr/>
          <a:lstStyle/>
          <a:p>
            <a:pPr eaLnBrk="1" hangingPunct="1"/>
            <a:r>
              <a:rPr lang="tr-TR" sz="4000" smtClean="0"/>
              <a:t>Periyodik Muayene Zararlı Olabilir mi?</a:t>
            </a:r>
          </a:p>
        </p:txBody>
      </p:sp>
      <p:graphicFrame>
        <p:nvGraphicFramePr>
          <p:cNvPr id="327685" name="Organization Chart 5"/>
          <p:cNvGraphicFramePr>
            <a:graphicFrameLocks/>
          </p:cNvGraphicFramePr>
          <p:nvPr>
            <p:ph idx="1"/>
          </p:nvPr>
        </p:nvGraphicFramePr>
        <p:xfrm>
          <a:off x="0" y="620713"/>
          <a:ext cx="9144000" cy="4525962"/>
        </p:xfrm>
        <a:graphic>
          <a:graphicData uri="http://schemas.openxmlformats.org/drawingml/2006/compatibility">
            <com:legacyDrawing xmlns:com="http://schemas.openxmlformats.org/drawingml/2006/compatibility" spid="_x0000_s3074"/>
          </a:graphicData>
        </a:graphic>
      </p:graphicFrame>
      <p:sp>
        <p:nvSpPr>
          <p:cNvPr id="327715" name="Text Box 35"/>
          <p:cNvSpPr txBox="1">
            <a:spLocks noChangeArrowheads="1"/>
          </p:cNvSpPr>
          <p:nvPr/>
        </p:nvSpPr>
        <p:spPr bwMode="auto">
          <a:xfrm>
            <a:off x="2268538" y="5229225"/>
            <a:ext cx="4652962" cy="457200"/>
          </a:xfrm>
          <a:prstGeom prst="rect">
            <a:avLst/>
          </a:prstGeom>
          <a:noFill/>
          <a:ln w="9525">
            <a:noFill/>
            <a:miter lim="800000"/>
            <a:headEnd/>
            <a:tailEnd/>
          </a:ln>
        </p:spPr>
        <p:txBody>
          <a:bodyPr wrap="none">
            <a:spAutoFit/>
          </a:bodyPr>
          <a:lstStyle/>
          <a:p>
            <a:r>
              <a:rPr lang="tr-TR" sz="2400"/>
              <a:t>Bir testin ortalama hata olasılığı: %5</a:t>
            </a:r>
          </a:p>
        </p:txBody>
      </p:sp>
      <p:sp>
        <p:nvSpPr>
          <p:cNvPr id="327717" name="Rectangle 37"/>
          <p:cNvSpPr>
            <a:spLocks noChangeArrowheads="1"/>
          </p:cNvSpPr>
          <p:nvPr/>
        </p:nvSpPr>
        <p:spPr bwMode="auto">
          <a:xfrm>
            <a:off x="1476375" y="5805488"/>
            <a:ext cx="6750050" cy="304800"/>
          </a:xfrm>
          <a:prstGeom prst="rect">
            <a:avLst/>
          </a:prstGeom>
          <a:noFill/>
          <a:ln w="9525">
            <a:noFill/>
            <a:miter lim="800000"/>
            <a:headEnd/>
            <a:tailEnd/>
          </a:ln>
        </p:spPr>
        <p:txBody>
          <a:bodyPr wrap="none" anchor="ctr">
            <a:spAutoFit/>
          </a:bodyPr>
          <a:lstStyle/>
          <a:p>
            <a:r>
              <a:rPr lang="tr-TR" sz="1400"/>
              <a:t>Ian R. McWhinney. A Textbook of Family Medicine. Oxford University Press, USA 1997.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7685">
                                            <p:subSp spid="_x0000_s3087"/>
                                          </p:spTgt>
                                        </p:tgtEl>
                                        <p:attrNameLst>
                                          <p:attrName>style.visibility</p:attrName>
                                        </p:attrNameLst>
                                      </p:cBhvr>
                                      <p:to>
                                        <p:strVal val="visible"/>
                                      </p:to>
                                    </p:set>
                                    <p:animEffect transition="in" filter="dissolve">
                                      <p:cBhvr>
                                        <p:cTn id="7" dur="500"/>
                                        <p:tgtEl>
                                          <p:spTgt spid="327685">
                                            <p:subSp spid="_x0000_s3087"/>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685">
                                            <p:subSp spid="_x0000_s3088"/>
                                          </p:spTgt>
                                        </p:tgtEl>
                                        <p:attrNameLst>
                                          <p:attrName>style.visibility</p:attrName>
                                        </p:attrNameLst>
                                      </p:cBhvr>
                                      <p:to>
                                        <p:strVal val="visible"/>
                                      </p:to>
                                    </p:set>
                                    <p:animEffect transition="in" filter="dissolve">
                                      <p:cBhvr>
                                        <p:cTn id="12" dur="500"/>
                                        <p:tgtEl>
                                          <p:spTgt spid="327685">
                                            <p:subSp spid="_x0000_s3088"/>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685">
                                            <p:subSp spid="_x0000_s3089"/>
                                          </p:spTgt>
                                        </p:tgtEl>
                                        <p:attrNameLst>
                                          <p:attrName>style.visibility</p:attrName>
                                        </p:attrNameLst>
                                      </p:cBhvr>
                                      <p:to>
                                        <p:strVal val="visible"/>
                                      </p:to>
                                    </p:set>
                                    <p:animEffect transition="in" filter="dissolve">
                                      <p:cBhvr>
                                        <p:cTn id="17" dur="500"/>
                                        <p:tgtEl>
                                          <p:spTgt spid="327685">
                                            <p:subSp spid="_x0000_s3089"/>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27685">
                                            <p:subSp spid="_x0000_s3090"/>
                                          </p:spTgt>
                                        </p:tgtEl>
                                        <p:attrNameLst>
                                          <p:attrName>style.visibility</p:attrName>
                                        </p:attrNameLst>
                                      </p:cBhvr>
                                      <p:to>
                                        <p:strVal val="visible"/>
                                      </p:to>
                                    </p:set>
                                    <p:animEffect transition="in" filter="dissolve">
                                      <p:cBhvr>
                                        <p:cTn id="22" dur="500"/>
                                        <p:tgtEl>
                                          <p:spTgt spid="327685">
                                            <p:subSp spid="_x0000_s3090"/>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27685">
                                            <p:subSp spid="_x0000_s3091"/>
                                          </p:spTgt>
                                        </p:tgtEl>
                                        <p:attrNameLst>
                                          <p:attrName>style.visibility</p:attrName>
                                        </p:attrNameLst>
                                      </p:cBhvr>
                                      <p:to>
                                        <p:strVal val="visible"/>
                                      </p:to>
                                    </p:set>
                                    <p:animEffect transition="in" filter="dissolve">
                                      <p:cBhvr>
                                        <p:cTn id="27" dur="500"/>
                                        <p:tgtEl>
                                          <p:spTgt spid="327685">
                                            <p:subSp spid="_x0000_s3091"/>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27685">
                                            <p:subSp spid="_x0000_s3092"/>
                                          </p:spTgt>
                                        </p:tgtEl>
                                        <p:attrNameLst>
                                          <p:attrName>style.visibility</p:attrName>
                                        </p:attrNameLst>
                                      </p:cBhvr>
                                      <p:to>
                                        <p:strVal val="visible"/>
                                      </p:to>
                                    </p:set>
                                    <p:animEffect transition="in" filter="dissolve">
                                      <p:cBhvr>
                                        <p:cTn id="32" dur="500"/>
                                        <p:tgtEl>
                                          <p:spTgt spid="327685">
                                            <p:subSp spid="_x0000_s3092"/>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27685">
                                            <p:subSp spid="_x0000_s3095"/>
                                          </p:spTgt>
                                        </p:tgtEl>
                                        <p:attrNameLst>
                                          <p:attrName>style.visibility</p:attrName>
                                        </p:attrNameLst>
                                      </p:cBhvr>
                                      <p:to>
                                        <p:strVal val="visible"/>
                                      </p:to>
                                    </p:set>
                                    <p:animEffect transition="in" filter="dissolve">
                                      <p:cBhvr>
                                        <p:cTn id="37" dur="500"/>
                                        <p:tgtEl>
                                          <p:spTgt spid="327685">
                                            <p:subSp spid="_x0000_s3095"/>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27685">
                                            <p:subSp spid="_x0000_s3096"/>
                                          </p:spTgt>
                                        </p:tgtEl>
                                        <p:attrNameLst>
                                          <p:attrName>style.visibility</p:attrName>
                                        </p:attrNameLst>
                                      </p:cBhvr>
                                      <p:to>
                                        <p:strVal val="visible"/>
                                      </p:to>
                                    </p:set>
                                    <p:animEffect transition="in" filter="dissolve">
                                      <p:cBhvr>
                                        <p:cTn id="42" dur="500"/>
                                        <p:tgtEl>
                                          <p:spTgt spid="327685">
                                            <p:subSp spid="_x0000_s3096"/>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327685">
                                            <p:subSp spid="_x0000_s3093"/>
                                          </p:spTgt>
                                        </p:tgtEl>
                                        <p:attrNameLst>
                                          <p:attrName>style.visibility</p:attrName>
                                        </p:attrNameLst>
                                      </p:cBhvr>
                                      <p:to>
                                        <p:strVal val="visible"/>
                                      </p:to>
                                    </p:set>
                                    <p:animEffect transition="in" filter="dissolve">
                                      <p:cBhvr>
                                        <p:cTn id="47" dur="500"/>
                                        <p:tgtEl>
                                          <p:spTgt spid="327685">
                                            <p:subSp spid="_x0000_s3093"/>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327685">
                                            <p:subSp spid="_x0000_s3094"/>
                                          </p:spTgt>
                                        </p:tgtEl>
                                        <p:attrNameLst>
                                          <p:attrName>style.visibility</p:attrName>
                                        </p:attrNameLst>
                                      </p:cBhvr>
                                      <p:to>
                                        <p:strVal val="visible"/>
                                      </p:to>
                                    </p:set>
                                    <p:animEffect transition="in" filter="dissolve">
                                      <p:cBhvr>
                                        <p:cTn id="52" dur="500"/>
                                        <p:tgtEl>
                                          <p:spTgt spid="327685">
                                            <p:subSp spid="_x0000_s3094"/>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327685">
                                            <p:subSp spid="_x0000_s3098"/>
                                          </p:spTgt>
                                        </p:tgtEl>
                                        <p:attrNameLst>
                                          <p:attrName>style.visibility</p:attrName>
                                        </p:attrNameLst>
                                      </p:cBhvr>
                                      <p:to>
                                        <p:strVal val="visible"/>
                                      </p:to>
                                    </p:set>
                                    <p:animEffect transition="in" filter="dissolve">
                                      <p:cBhvr>
                                        <p:cTn id="57" dur="500"/>
                                        <p:tgtEl>
                                          <p:spTgt spid="327685">
                                            <p:subSp spid="_x0000_s3098"/>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327685">
                                            <p:subSp spid="_x0000_s3097"/>
                                          </p:spTgt>
                                        </p:tgtEl>
                                        <p:attrNameLst>
                                          <p:attrName>style.visibility</p:attrName>
                                        </p:attrNameLst>
                                      </p:cBhvr>
                                      <p:to>
                                        <p:strVal val="visible"/>
                                      </p:to>
                                    </p:set>
                                    <p:animEffect transition="in" filter="dissolve">
                                      <p:cBhvr>
                                        <p:cTn id="62" dur="500"/>
                                        <p:tgtEl>
                                          <p:spTgt spid="327685">
                                            <p:subSp spid="_x0000_s3097"/>
                                          </p:spTgt>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327715"/>
                                        </p:tgtEl>
                                        <p:attrNameLst>
                                          <p:attrName>style.visibility</p:attrName>
                                        </p:attrNameLst>
                                      </p:cBhvr>
                                      <p:to>
                                        <p:strVal val="visible"/>
                                      </p:to>
                                    </p:set>
                                    <p:animEffect transition="in" filter="dissolve">
                                      <p:cBhvr>
                                        <p:cTn id="67" dur="500"/>
                                        <p:tgtEl>
                                          <p:spTgt spid="327715"/>
                                        </p:tgtEl>
                                      </p:cBhvr>
                                    </p:animEffect>
                                  </p:childTnLst>
                                </p:cTn>
                              </p:par>
                            </p:childTnLst>
                          </p:cTn>
                        </p:par>
                        <p:par>
                          <p:cTn id="68" fill="hold">
                            <p:stCondLst>
                              <p:cond delay="500"/>
                            </p:stCondLst>
                            <p:childTnLst>
                              <p:par>
                                <p:cTn id="69" presetID="9" presetClass="entr" presetSubtype="0" fill="hold" grpId="0" nodeType="afterEffect">
                                  <p:stCondLst>
                                    <p:cond delay="0"/>
                                  </p:stCondLst>
                                  <p:childTnLst>
                                    <p:set>
                                      <p:cBhvr>
                                        <p:cTn id="70" dur="1" fill="hold">
                                          <p:stCondLst>
                                            <p:cond delay="0"/>
                                          </p:stCondLst>
                                        </p:cTn>
                                        <p:tgtEl>
                                          <p:spTgt spid="327717"/>
                                        </p:tgtEl>
                                        <p:attrNameLst>
                                          <p:attrName>style.visibility</p:attrName>
                                        </p:attrNameLst>
                                      </p:cBhvr>
                                      <p:to>
                                        <p:strVal val="visible"/>
                                      </p:to>
                                    </p:set>
                                    <p:animEffect transition="in" filter="dissolve">
                                      <p:cBhvr>
                                        <p:cTn id="71" dur="500"/>
                                        <p:tgtEl>
                                          <p:spTgt spid="3277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Dgm spid="327685" grpId="0" bld="breadthByNode"/>
      <p:bldP spid="327715" grpId="0"/>
      <p:bldP spid="32771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Footer Placeholder 2"/>
          <p:cNvSpPr>
            <a:spLocks noGrp="1"/>
          </p:cNvSpPr>
          <p:nvPr>
            <p:ph type="ftr" sz="quarter" idx="11"/>
          </p:nvPr>
        </p:nvSpPr>
        <p:spPr>
          <a:noFill/>
        </p:spPr>
        <p:txBody>
          <a:bodyPr/>
          <a:lstStyle/>
          <a:p>
            <a:r>
              <a:rPr lang="tr-TR"/>
              <a:t>/ 34</a:t>
            </a:r>
          </a:p>
        </p:txBody>
      </p:sp>
      <p:sp>
        <p:nvSpPr>
          <p:cNvPr id="39939" name="Slide Number Placeholder 3"/>
          <p:cNvSpPr>
            <a:spLocks noGrp="1"/>
          </p:cNvSpPr>
          <p:nvPr>
            <p:ph type="sldNum" sz="quarter" idx="12"/>
          </p:nvPr>
        </p:nvSpPr>
        <p:spPr>
          <a:noFill/>
        </p:spPr>
        <p:txBody>
          <a:bodyPr/>
          <a:lstStyle/>
          <a:p>
            <a:fld id="{D75DB77B-1398-4E52-A6F0-74E0B88E88E0}" type="slidenum">
              <a:rPr lang="tr-TR" smtClean="0"/>
              <a:pPr/>
              <a:t>25</a:t>
            </a:fld>
            <a:endParaRPr lang="tr-TR" smtClean="0"/>
          </a:p>
        </p:txBody>
      </p:sp>
      <p:sp>
        <p:nvSpPr>
          <p:cNvPr id="335874" name="Text Box 2"/>
          <p:cNvSpPr txBox="1">
            <a:spLocks noChangeArrowheads="1"/>
          </p:cNvSpPr>
          <p:nvPr/>
        </p:nvSpPr>
        <p:spPr bwMode="auto">
          <a:xfrm>
            <a:off x="446088" y="1268413"/>
            <a:ext cx="8229600" cy="5008562"/>
          </a:xfrm>
          <a:prstGeom prst="rect">
            <a:avLst/>
          </a:prstGeom>
          <a:noFill/>
          <a:ln w="9525">
            <a:noFill/>
            <a:miter lim="800000"/>
            <a:headEnd/>
            <a:tailEnd/>
          </a:ln>
        </p:spPr>
        <p:txBody>
          <a:bodyPr>
            <a:spAutoFit/>
          </a:bodyPr>
          <a:lstStyle/>
          <a:p>
            <a:pPr marL="457200" indent="-457200" eaLnBrk="0" hangingPunct="0">
              <a:spcBef>
                <a:spcPct val="50000"/>
              </a:spcBef>
            </a:pPr>
            <a:r>
              <a:rPr lang="tr-TR" sz="2800" i="1"/>
              <a:t>--</a:t>
            </a:r>
            <a:r>
              <a:rPr lang="tr-TR" sz="2800" i="1">
                <a:cs typeface="Times New Roman" pitchFamily="18" charset="0"/>
              </a:rPr>
              <a:t>Akciğer </a:t>
            </a:r>
            <a:r>
              <a:rPr lang="tr-TR" sz="2800" i="1"/>
              <a:t>hastalıklarını taramak</a:t>
            </a:r>
            <a:r>
              <a:rPr lang="tr-TR" sz="2800" i="1">
                <a:cs typeface="Times New Roman" pitchFamily="18" charset="0"/>
              </a:rPr>
              <a:t> için akciğer grafisi,</a:t>
            </a:r>
            <a:endParaRPr lang="en-US" sz="2800" i="1">
              <a:cs typeface="Times New Roman" pitchFamily="18" charset="0"/>
            </a:endParaRPr>
          </a:p>
          <a:p>
            <a:pPr marL="457200" indent="-457200" eaLnBrk="0" hangingPunct="0">
              <a:spcBef>
                <a:spcPct val="50000"/>
              </a:spcBef>
            </a:pPr>
            <a:r>
              <a:rPr lang="tr-TR" sz="2800" i="1"/>
              <a:t>--</a:t>
            </a:r>
            <a:r>
              <a:rPr lang="tr-TR" sz="2800" i="1">
                <a:cs typeface="Times New Roman" pitchFamily="18" charset="0"/>
              </a:rPr>
              <a:t>İdrar yolu hastalıklarının taranması için idrar tahlili, </a:t>
            </a:r>
            <a:endParaRPr lang="en-US" sz="2800" i="1">
              <a:cs typeface="Times New Roman" pitchFamily="18" charset="0"/>
            </a:endParaRPr>
          </a:p>
          <a:p>
            <a:pPr marL="457200" indent="-457200" eaLnBrk="0" hangingPunct="0">
              <a:spcBef>
                <a:spcPct val="50000"/>
              </a:spcBef>
            </a:pPr>
            <a:r>
              <a:rPr lang="tr-TR" sz="2800" i="1"/>
              <a:t>--</a:t>
            </a:r>
            <a:r>
              <a:rPr lang="tr-TR" sz="2800" i="1">
                <a:cs typeface="Times New Roman" pitchFamily="18" charset="0"/>
              </a:rPr>
              <a:t>Kalp hastalıklarının taranması için</a:t>
            </a:r>
            <a:r>
              <a:rPr lang="tr-TR" sz="2800" i="1"/>
              <a:t> EKG</a:t>
            </a:r>
            <a:r>
              <a:rPr lang="tr-TR" sz="2800" i="1">
                <a:cs typeface="Times New Roman" pitchFamily="18" charset="0"/>
              </a:rPr>
              <a:t>, </a:t>
            </a:r>
            <a:endParaRPr lang="en-US" sz="2800" i="1">
              <a:cs typeface="Times New Roman" pitchFamily="18" charset="0"/>
            </a:endParaRPr>
          </a:p>
          <a:p>
            <a:pPr marL="457200" indent="-457200" eaLnBrk="0" hangingPunct="0">
              <a:spcBef>
                <a:spcPct val="50000"/>
              </a:spcBef>
            </a:pPr>
            <a:r>
              <a:rPr lang="tr-TR" sz="2800" i="1"/>
              <a:t>--</a:t>
            </a:r>
            <a:r>
              <a:rPr lang="tr-TR" sz="2800" i="1">
                <a:cs typeface="Times New Roman" pitchFamily="18" charset="0"/>
              </a:rPr>
              <a:t>Esnaflarda tuberküloz taraması için mikrofilm,</a:t>
            </a:r>
            <a:endParaRPr lang="en-US" sz="2800" i="1">
              <a:cs typeface="Times New Roman" pitchFamily="18" charset="0"/>
            </a:endParaRPr>
          </a:p>
          <a:p>
            <a:pPr marL="457200" indent="-457200" eaLnBrk="0" hangingPunct="0">
              <a:spcBef>
                <a:spcPct val="50000"/>
              </a:spcBef>
            </a:pPr>
            <a:r>
              <a:rPr lang="tr-TR" sz="2800" i="1"/>
              <a:t>--</a:t>
            </a:r>
            <a:r>
              <a:rPr lang="tr-TR" sz="2800" i="1">
                <a:cs typeface="Times New Roman" pitchFamily="18" charset="0"/>
              </a:rPr>
              <a:t>Prostat kanseri taraması için PSA bakılması,</a:t>
            </a:r>
            <a:endParaRPr lang="en-US" sz="2800" i="1">
              <a:cs typeface="Times New Roman" pitchFamily="18" charset="0"/>
            </a:endParaRPr>
          </a:p>
          <a:p>
            <a:pPr marL="457200" indent="-457200" eaLnBrk="0" hangingPunct="0">
              <a:spcBef>
                <a:spcPct val="50000"/>
              </a:spcBef>
            </a:pPr>
            <a:r>
              <a:rPr lang="tr-TR" sz="2800" i="1"/>
              <a:t>--</a:t>
            </a:r>
            <a:r>
              <a:rPr lang="tr-TR" sz="2800" i="1">
                <a:cs typeface="Times New Roman" pitchFamily="18" charset="0"/>
              </a:rPr>
              <a:t>Meme kanseri için kendi kendine muayene,</a:t>
            </a:r>
            <a:endParaRPr lang="tr-TR" sz="2800" i="1"/>
          </a:p>
          <a:p>
            <a:pPr marL="457200" indent="-457200" eaLnBrk="0" hangingPunct="0">
              <a:spcBef>
                <a:spcPct val="50000"/>
              </a:spcBef>
            </a:pPr>
            <a:r>
              <a:rPr lang="tr-TR" sz="2800" i="1"/>
              <a:t>--</a:t>
            </a:r>
            <a:r>
              <a:rPr lang="tr-TR" sz="2800" i="1">
                <a:cs typeface="Times New Roman" pitchFamily="18" charset="0"/>
              </a:rPr>
              <a:t>Kan hastalıklarının taranması için tam kan sayımı</a:t>
            </a:r>
            <a:r>
              <a:rPr lang="tr-TR" sz="2800" i="1"/>
              <a:t>,</a:t>
            </a:r>
            <a:r>
              <a:rPr lang="tr-TR" sz="2800" i="1">
                <a:cs typeface="Times New Roman" pitchFamily="18" charset="0"/>
              </a:rPr>
              <a:t> </a:t>
            </a:r>
            <a:endParaRPr lang="en-US" sz="2800" i="1">
              <a:cs typeface="Times New Roman" pitchFamily="18" charset="0"/>
            </a:endParaRPr>
          </a:p>
          <a:p>
            <a:pPr marL="457200" indent="-457200" eaLnBrk="0" hangingPunct="0">
              <a:spcBef>
                <a:spcPct val="50000"/>
              </a:spcBef>
            </a:pPr>
            <a:r>
              <a:rPr lang="tr-TR" sz="2800" i="1"/>
              <a:t>--</a:t>
            </a:r>
            <a:r>
              <a:rPr lang="tr-TR" sz="2800" i="1">
                <a:cs typeface="Times New Roman" pitchFamily="18" charset="0"/>
              </a:rPr>
              <a:t>Sağlık</a:t>
            </a:r>
            <a:r>
              <a:rPr lang="tr-TR" sz="2800" i="1"/>
              <a:t>l</a:t>
            </a:r>
            <a:r>
              <a:rPr lang="tr-TR" sz="2800" i="1">
                <a:cs typeface="Times New Roman" pitchFamily="18" charset="0"/>
              </a:rPr>
              <a:t>ı gençlere gripten korunmak için grip aşısı </a:t>
            </a:r>
            <a:endParaRPr lang="tr-TR" sz="2800" i="1"/>
          </a:p>
        </p:txBody>
      </p:sp>
      <p:sp>
        <p:nvSpPr>
          <p:cNvPr id="39941" name="Rectangle 3"/>
          <p:cNvSpPr>
            <a:spLocks noGrp="1" noChangeArrowheads="1"/>
          </p:cNvSpPr>
          <p:nvPr>
            <p:ph type="title" idx="4294967295"/>
          </p:nvPr>
        </p:nvSpPr>
        <p:spPr/>
        <p:txBody>
          <a:bodyPr/>
          <a:lstStyle/>
          <a:p>
            <a:pPr eaLnBrk="1" hangingPunct="1"/>
            <a:r>
              <a:rPr lang="tr-TR" smtClean="0"/>
              <a:t>Yapılan Checkup Hataları</a:t>
            </a:r>
            <a:endParaRPr lang="en-US"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5874">
                                            <p:txEl>
                                              <p:pRg st="0" end="0"/>
                                            </p:txEl>
                                          </p:spTgt>
                                        </p:tgtEl>
                                        <p:attrNameLst>
                                          <p:attrName>style.visibility</p:attrName>
                                        </p:attrNameLst>
                                      </p:cBhvr>
                                      <p:to>
                                        <p:strVal val="visible"/>
                                      </p:to>
                                    </p:set>
                                    <p:animEffect transition="in" filter="dissolve">
                                      <p:cBhvr>
                                        <p:cTn id="7" dur="500"/>
                                        <p:tgtEl>
                                          <p:spTgt spid="33587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35874">
                                            <p:txEl>
                                              <p:pRg st="1" end="1"/>
                                            </p:txEl>
                                          </p:spTgt>
                                        </p:tgtEl>
                                        <p:attrNameLst>
                                          <p:attrName>style.visibility</p:attrName>
                                        </p:attrNameLst>
                                      </p:cBhvr>
                                      <p:to>
                                        <p:strVal val="visible"/>
                                      </p:to>
                                    </p:set>
                                    <p:animEffect transition="in" filter="dissolve">
                                      <p:cBhvr>
                                        <p:cTn id="12" dur="500"/>
                                        <p:tgtEl>
                                          <p:spTgt spid="33587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35874">
                                            <p:txEl>
                                              <p:pRg st="2" end="2"/>
                                            </p:txEl>
                                          </p:spTgt>
                                        </p:tgtEl>
                                        <p:attrNameLst>
                                          <p:attrName>style.visibility</p:attrName>
                                        </p:attrNameLst>
                                      </p:cBhvr>
                                      <p:to>
                                        <p:strVal val="visible"/>
                                      </p:to>
                                    </p:set>
                                    <p:animEffect transition="in" filter="dissolve">
                                      <p:cBhvr>
                                        <p:cTn id="17" dur="500"/>
                                        <p:tgtEl>
                                          <p:spTgt spid="33587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35874">
                                            <p:txEl>
                                              <p:pRg st="3" end="3"/>
                                            </p:txEl>
                                          </p:spTgt>
                                        </p:tgtEl>
                                        <p:attrNameLst>
                                          <p:attrName>style.visibility</p:attrName>
                                        </p:attrNameLst>
                                      </p:cBhvr>
                                      <p:to>
                                        <p:strVal val="visible"/>
                                      </p:to>
                                    </p:set>
                                    <p:animEffect transition="in" filter="dissolve">
                                      <p:cBhvr>
                                        <p:cTn id="22" dur="500"/>
                                        <p:tgtEl>
                                          <p:spTgt spid="33587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35874">
                                            <p:txEl>
                                              <p:pRg st="4" end="4"/>
                                            </p:txEl>
                                          </p:spTgt>
                                        </p:tgtEl>
                                        <p:attrNameLst>
                                          <p:attrName>style.visibility</p:attrName>
                                        </p:attrNameLst>
                                      </p:cBhvr>
                                      <p:to>
                                        <p:strVal val="visible"/>
                                      </p:to>
                                    </p:set>
                                    <p:animEffect transition="in" filter="dissolve">
                                      <p:cBhvr>
                                        <p:cTn id="27" dur="500"/>
                                        <p:tgtEl>
                                          <p:spTgt spid="33587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35874">
                                            <p:txEl>
                                              <p:pRg st="5" end="5"/>
                                            </p:txEl>
                                          </p:spTgt>
                                        </p:tgtEl>
                                        <p:attrNameLst>
                                          <p:attrName>style.visibility</p:attrName>
                                        </p:attrNameLst>
                                      </p:cBhvr>
                                      <p:to>
                                        <p:strVal val="visible"/>
                                      </p:to>
                                    </p:set>
                                    <p:animEffect transition="in" filter="dissolve">
                                      <p:cBhvr>
                                        <p:cTn id="32" dur="500"/>
                                        <p:tgtEl>
                                          <p:spTgt spid="33587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335874">
                                            <p:txEl>
                                              <p:pRg st="6" end="6"/>
                                            </p:txEl>
                                          </p:spTgt>
                                        </p:tgtEl>
                                        <p:attrNameLst>
                                          <p:attrName>style.visibility</p:attrName>
                                        </p:attrNameLst>
                                      </p:cBhvr>
                                      <p:to>
                                        <p:strVal val="visible"/>
                                      </p:to>
                                    </p:set>
                                    <p:animEffect transition="in" filter="dissolve">
                                      <p:cBhvr>
                                        <p:cTn id="37" dur="500"/>
                                        <p:tgtEl>
                                          <p:spTgt spid="33587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335874">
                                            <p:txEl>
                                              <p:pRg st="7" end="7"/>
                                            </p:txEl>
                                          </p:spTgt>
                                        </p:tgtEl>
                                        <p:attrNameLst>
                                          <p:attrName>style.visibility</p:attrName>
                                        </p:attrNameLst>
                                      </p:cBhvr>
                                      <p:to>
                                        <p:strVal val="visible"/>
                                      </p:to>
                                    </p:set>
                                    <p:animEffect transition="in" filter="dissolve">
                                      <p:cBhvr>
                                        <p:cTn id="42" dur="500"/>
                                        <p:tgtEl>
                                          <p:spTgt spid="33587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874"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Footer Placeholder 2"/>
          <p:cNvSpPr>
            <a:spLocks noGrp="1"/>
          </p:cNvSpPr>
          <p:nvPr>
            <p:ph type="ftr" sz="quarter" idx="11"/>
          </p:nvPr>
        </p:nvSpPr>
        <p:spPr>
          <a:noFill/>
        </p:spPr>
        <p:txBody>
          <a:bodyPr/>
          <a:lstStyle/>
          <a:p>
            <a:r>
              <a:rPr lang="tr-TR"/>
              <a:t>/ 34</a:t>
            </a:r>
          </a:p>
        </p:txBody>
      </p:sp>
      <p:sp>
        <p:nvSpPr>
          <p:cNvPr id="40963" name="Slide Number Placeholder 3"/>
          <p:cNvSpPr>
            <a:spLocks noGrp="1"/>
          </p:cNvSpPr>
          <p:nvPr>
            <p:ph type="sldNum" sz="quarter" idx="12"/>
          </p:nvPr>
        </p:nvSpPr>
        <p:spPr>
          <a:noFill/>
        </p:spPr>
        <p:txBody>
          <a:bodyPr/>
          <a:lstStyle/>
          <a:p>
            <a:fld id="{E6A2776A-E179-4774-A276-414C2967BD07}" type="slidenum">
              <a:rPr lang="tr-TR" smtClean="0"/>
              <a:pPr/>
              <a:t>26</a:t>
            </a:fld>
            <a:endParaRPr lang="tr-TR" smtClean="0"/>
          </a:p>
        </p:txBody>
      </p:sp>
      <p:sp>
        <p:nvSpPr>
          <p:cNvPr id="40964" name="Rectangle 2"/>
          <p:cNvSpPr>
            <a:spLocks noGrp="1" noChangeArrowheads="1"/>
          </p:cNvSpPr>
          <p:nvPr>
            <p:ph type="title" idx="4294967295"/>
          </p:nvPr>
        </p:nvSpPr>
        <p:spPr/>
        <p:txBody>
          <a:bodyPr/>
          <a:lstStyle/>
          <a:p>
            <a:pPr eaLnBrk="1" hangingPunct="1"/>
            <a:r>
              <a:rPr lang="tr-TR" smtClean="0"/>
              <a:t>PSM Nasıl Yapılır?</a:t>
            </a:r>
            <a:endParaRPr lang="en-US" smtClean="0"/>
          </a:p>
        </p:txBody>
      </p:sp>
      <p:sp>
        <p:nvSpPr>
          <p:cNvPr id="40965" name="Text Box 3"/>
          <p:cNvSpPr txBox="1">
            <a:spLocks noChangeArrowheads="1"/>
          </p:cNvSpPr>
          <p:nvPr/>
        </p:nvSpPr>
        <p:spPr bwMode="auto">
          <a:xfrm>
            <a:off x="914400" y="1600200"/>
            <a:ext cx="7924800" cy="4760913"/>
          </a:xfrm>
          <a:prstGeom prst="rect">
            <a:avLst/>
          </a:prstGeom>
          <a:noFill/>
          <a:ln w="9525">
            <a:noFill/>
            <a:miter lim="800000"/>
            <a:headEnd/>
            <a:tailEnd/>
          </a:ln>
        </p:spPr>
        <p:txBody>
          <a:bodyPr>
            <a:spAutoFit/>
          </a:bodyPr>
          <a:lstStyle/>
          <a:p>
            <a:pPr marL="457200" indent="-457200" eaLnBrk="0" hangingPunct="0">
              <a:spcBef>
                <a:spcPct val="50000"/>
              </a:spcBef>
              <a:buFontTx/>
              <a:buChar char="•"/>
            </a:pPr>
            <a:r>
              <a:rPr lang="tr-TR" sz="3600"/>
              <a:t>Bireyler sağlıklı oldukları halde belli aralıklarla randevu verilerek kontrole çağrılırlar</a:t>
            </a:r>
          </a:p>
          <a:p>
            <a:pPr marL="457200" indent="-457200" eaLnBrk="0" hangingPunct="0">
              <a:spcBef>
                <a:spcPct val="50000"/>
              </a:spcBef>
              <a:buFontTx/>
              <a:buChar char="•"/>
            </a:pPr>
            <a:r>
              <a:rPr lang="tr-TR" sz="3600"/>
              <a:t>Bireysel PSM kriterlerine göre hizmet verilir</a:t>
            </a:r>
            <a:br>
              <a:rPr lang="tr-TR" sz="3600"/>
            </a:br>
            <a:r>
              <a:rPr lang="tr-TR" sz="3600"/>
              <a:t>- Danışmanlık	- Aşı</a:t>
            </a:r>
            <a:br>
              <a:rPr lang="tr-TR" sz="3600"/>
            </a:br>
            <a:r>
              <a:rPr lang="tr-TR" sz="3600"/>
              <a:t>- Ev ziyareti		- Muayene</a:t>
            </a:r>
            <a:br>
              <a:rPr lang="tr-TR" sz="3600"/>
            </a:br>
            <a:r>
              <a:rPr lang="tr-TR" sz="3600"/>
              <a:t>- Proflaksi		- Test (tarama)</a:t>
            </a:r>
            <a:endParaRPr lang="tr-TR" sz="3600" i="1"/>
          </a:p>
        </p:txBody>
      </p:sp>
    </p:spTree>
  </p:cSld>
  <p:clrMapOvr>
    <a:masterClrMapping/>
  </p:clrMapOvr>
  <p:transition spd="med">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Footer Placeholder 4"/>
          <p:cNvSpPr>
            <a:spLocks noGrp="1"/>
          </p:cNvSpPr>
          <p:nvPr>
            <p:ph type="ftr" sz="quarter" idx="11"/>
          </p:nvPr>
        </p:nvSpPr>
        <p:spPr>
          <a:noFill/>
        </p:spPr>
        <p:txBody>
          <a:bodyPr/>
          <a:lstStyle/>
          <a:p>
            <a:r>
              <a:rPr lang="tr-TR"/>
              <a:t>/ 34</a:t>
            </a:r>
          </a:p>
        </p:txBody>
      </p:sp>
      <p:sp>
        <p:nvSpPr>
          <p:cNvPr id="41987" name="Slide Number Placeholder 5"/>
          <p:cNvSpPr>
            <a:spLocks noGrp="1"/>
          </p:cNvSpPr>
          <p:nvPr>
            <p:ph type="sldNum" sz="quarter" idx="12"/>
          </p:nvPr>
        </p:nvSpPr>
        <p:spPr>
          <a:noFill/>
        </p:spPr>
        <p:txBody>
          <a:bodyPr/>
          <a:lstStyle/>
          <a:p>
            <a:fld id="{7F09B6D9-BD4B-45FB-A302-D7F8A9C3C63E}" type="slidenum">
              <a:rPr lang="tr-TR" smtClean="0"/>
              <a:pPr/>
              <a:t>27</a:t>
            </a:fld>
            <a:endParaRPr lang="tr-TR" smtClean="0"/>
          </a:p>
        </p:txBody>
      </p:sp>
      <p:sp>
        <p:nvSpPr>
          <p:cNvPr id="41988" name="Rectangle 5"/>
          <p:cNvSpPr>
            <a:spLocks noGrp="1" noChangeArrowheads="1"/>
          </p:cNvSpPr>
          <p:nvPr>
            <p:ph type="title"/>
          </p:nvPr>
        </p:nvSpPr>
        <p:spPr/>
        <p:txBody>
          <a:bodyPr/>
          <a:lstStyle/>
          <a:p>
            <a:pPr eaLnBrk="1" hangingPunct="1"/>
            <a:r>
              <a:rPr lang="tr-TR" smtClean="0"/>
              <a:t>Ülkemiz için öneriler var mı?</a:t>
            </a:r>
          </a:p>
        </p:txBody>
      </p:sp>
      <p:sp>
        <p:nvSpPr>
          <p:cNvPr id="41989" name="Content Placeholder 5"/>
          <p:cNvSpPr>
            <a:spLocks noGrp="1"/>
          </p:cNvSpPr>
          <p:nvPr>
            <p:ph idx="1"/>
          </p:nvPr>
        </p:nvSpPr>
        <p:spPr/>
        <p:txBody>
          <a:bodyPr/>
          <a:lstStyle/>
          <a:p>
            <a:endParaRPr lang="tr-TR" smtClean="0"/>
          </a:p>
        </p:txBody>
      </p:sp>
      <p:pic>
        <p:nvPicPr>
          <p:cNvPr id="41990" name="Picture 6"/>
          <p:cNvPicPr>
            <a:picLocks noChangeAspect="1" noChangeArrowheads="1"/>
          </p:cNvPicPr>
          <p:nvPr/>
        </p:nvPicPr>
        <p:blipFill>
          <a:blip r:embed="rId2" cstate="print"/>
          <a:srcRect/>
          <a:stretch>
            <a:fillRect/>
          </a:stretch>
        </p:blipFill>
        <p:spPr bwMode="auto">
          <a:xfrm>
            <a:off x="288925" y="1357313"/>
            <a:ext cx="8566150" cy="4838700"/>
          </a:xfrm>
          <a:prstGeom prst="rect">
            <a:avLst/>
          </a:prstGeom>
          <a:noFill/>
          <a:ln w="9525">
            <a:noFill/>
            <a:miter lim="800000"/>
            <a:headEnd/>
            <a:tailEnd/>
          </a:ln>
        </p:spPr>
      </p:pic>
      <p:sp>
        <p:nvSpPr>
          <p:cNvPr id="41991" name="Rectangle 7"/>
          <p:cNvSpPr>
            <a:spLocks noChangeArrowheads="1"/>
          </p:cNvSpPr>
          <p:nvPr/>
        </p:nvSpPr>
        <p:spPr bwMode="auto">
          <a:xfrm>
            <a:off x="1071563" y="6121400"/>
            <a:ext cx="7000875" cy="307975"/>
          </a:xfrm>
          <a:prstGeom prst="rect">
            <a:avLst/>
          </a:prstGeom>
          <a:noFill/>
          <a:ln w="9525">
            <a:noFill/>
            <a:miter lim="800000"/>
            <a:headEnd/>
            <a:tailEnd/>
          </a:ln>
        </p:spPr>
        <p:txBody>
          <a:bodyPr>
            <a:spAutoFit/>
          </a:bodyPr>
          <a:lstStyle/>
          <a:p>
            <a:pPr algn="ctr"/>
            <a:r>
              <a:rPr lang="tr-TR" sz="1400"/>
              <a:t>http://www.beyazhastane.com/?Ctrl=HTML&amp;HTMLID=1&amp;t=Asi_Takvimi__2009_</a:t>
            </a:r>
          </a:p>
        </p:txBody>
      </p:sp>
    </p:spTree>
  </p:cSld>
  <p:clrMapOvr>
    <a:masterClrMapping/>
  </p:clrMapOvr>
  <p:transition spd="med">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Footer Placeholder 5"/>
          <p:cNvSpPr>
            <a:spLocks noGrp="1"/>
          </p:cNvSpPr>
          <p:nvPr>
            <p:ph type="ftr" sz="quarter" idx="11"/>
          </p:nvPr>
        </p:nvSpPr>
        <p:spPr>
          <a:noFill/>
        </p:spPr>
        <p:txBody>
          <a:bodyPr/>
          <a:lstStyle/>
          <a:p>
            <a:r>
              <a:rPr lang="tr-TR"/>
              <a:t>/ 34</a:t>
            </a:r>
          </a:p>
        </p:txBody>
      </p:sp>
      <p:sp>
        <p:nvSpPr>
          <p:cNvPr id="43011" name="Slide Number Placeholder 6"/>
          <p:cNvSpPr>
            <a:spLocks noGrp="1"/>
          </p:cNvSpPr>
          <p:nvPr>
            <p:ph type="sldNum" sz="quarter" idx="12"/>
          </p:nvPr>
        </p:nvSpPr>
        <p:spPr>
          <a:noFill/>
        </p:spPr>
        <p:txBody>
          <a:bodyPr/>
          <a:lstStyle/>
          <a:p>
            <a:fld id="{4E0856FB-CCD5-4A77-AA1A-DE792E1AECEB}" type="slidenum">
              <a:rPr lang="tr-TR" smtClean="0"/>
              <a:pPr/>
              <a:t>28</a:t>
            </a:fld>
            <a:endParaRPr lang="tr-TR" smtClean="0"/>
          </a:p>
        </p:txBody>
      </p:sp>
      <p:sp>
        <p:nvSpPr>
          <p:cNvPr id="43012" name="Rectangle 2"/>
          <p:cNvSpPr>
            <a:spLocks noGrp="1" noChangeArrowheads="1"/>
          </p:cNvSpPr>
          <p:nvPr>
            <p:ph type="title"/>
          </p:nvPr>
        </p:nvSpPr>
        <p:spPr/>
        <p:txBody>
          <a:bodyPr/>
          <a:lstStyle/>
          <a:p>
            <a:pPr eaLnBrk="1" hangingPunct="1"/>
            <a:r>
              <a:rPr lang="tr-TR" smtClean="0"/>
              <a:t>Sağlık Bakanlığı TTR</a:t>
            </a:r>
          </a:p>
        </p:txBody>
      </p:sp>
      <p:pic>
        <p:nvPicPr>
          <p:cNvPr id="43013" name="Picture 4">
            <a:hlinkClick r:id="rId2" action="ppaction://hlinkfile"/>
          </p:cNvPr>
          <p:cNvPicPr>
            <a:picLocks noChangeAspect="1" noChangeArrowheads="1"/>
          </p:cNvPicPr>
          <p:nvPr>
            <p:ph sz="half" idx="1"/>
          </p:nvPr>
        </p:nvPicPr>
        <p:blipFill>
          <a:blip r:embed="rId3" cstate="print"/>
          <a:srcRect/>
          <a:stretch>
            <a:fillRect/>
          </a:stretch>
        </p:blipFill>
        <p:spPr>
          <a:xfrm>
            <a:off x="44450" y="1628775"/>
            <a:ext cx="4495800" cy="4346575"/>
          </a:xfrm>
        </p:spPr>
      </p:pic>
      <p:pic>
        <p:nvPicPr>
          <p:cNvPr id="43014" name="Picture 6"/>
          <p:cNvPicPr>
            <a:picLocks noChangeAspect="1" noChangeArrowheads="1"/>
          </p:cNvPicPr>
          <p:nvPr>
            <p:ph sz="half" idx="2"/>
          </p:nvPr>
        </p:nvPicPr>
        <p:blipFill>
          <a:blip r:embed="rId4" cstate="print"/>
          <a:srcRect/>
          <a:stretch>
            <a:fillRect/>
          </a:stretch>
        </p:blipFill>
        <p:spPr>
          <a:xfrm>
            <a:off x="4603750" y="1635125"/>
            <a:ext cx="4495800" cy="3595688"/>
          </a:xfrm>
          <a:noFill/>
        </p:spPr>
      </p:pic>
    </p:spTree>
  </p:cSld>
  <p:clrMapOvr>
    <a:masterClrMapping/>
  </p:clrMapOvr>
  <p:transition spd="med">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Footer Placeholder 2"/>
          <p:cNvSpPr>
            <a:spLocks noGrp="1"/>
          </p:cNvSpPr>
          <p:nvPr>
            <p:ph type="ftr" sz="quarter" idx="11"/>
          </p:nvPr>
        </p:nvSpPr>
        <p:spPr>
          <a:noFill/>
        </p:spPr>
        <p:txBody>
          <a:bodyPr/>
          <a:lstStyle/>
          <a:p>
            <a:r>
              <a:rPr lang="tr-TR"/>
              <a:t>/ 34</a:t>
            </a:r>
          </a:p>
        </p:txBody>
      </p:sp>
      <p:sp>
        <p:nvSpPr>
          <p:cNvPr id="44035" name="Slide Number Placeholder 3"/>
          <p:cNvSpPr>
            <a:spLocks noGrp="1"/>
          </p:cNvSpPr>
          <p:nvPr>
            <p:ph type="sldNum" sz="quarter" idx="12"/>
          </p:nvPr>
        </p:nvSpPr>
        <p:spPr>
          <a:noFill/>
        </p:spPr>
        <p:txBody>
          <a:bodyPr/>
          <a:lstStyle/>
          <a:p>
            <a:fld id="{60B3A65C-5E5C-48D0-80C5-51871CCD112B}" type="slidenum">
              <a:rPr lang="tr-TR" smtClean="0"/>
              <a:pPr/>
              <a:t>29</a:t>
            </a:fld>
            <a:endParaRPr lang="tr-TR" smtClean="0"/>
          </a:p>
        </p:txBody>
      </p:sp>
      <p:sp>
        <p:nvSpPr>
          <p:cNvPr id="44036" name="Text Box 2"/>
          <p:cNvSpPr txBox="1">
            <a:spLocks noChangeArrowheads="1"/>
          </p:cNvSpPr>
          <p:nvPr/>
        </p:nvSpPr>
        <p:spPr bwMode="auto">
          <a:xfrm>
            <a:off x="914400" y="1600200"/>
            <a:ext cx="7924800" cy="4108450"/>
          </a:xfrm>
          <a:prstGeom prst="rect">
            <a:avLst/>
          </a:prstGeom>
          <a:noFill/>
          <a:ln w="9525">
            <a:noFill/>
            <a:miter lim="800000"/>
            <a:headEnd/>
            <a:tailEnd/>
          </a:ln>
        </p:spPr>
        <p:txBody>
          <a:bodyPr>
            <a:spAutoFit/>
          </a:bodyPr>
          <a:lstStyle/>
          <a:p>
            <a:pPr marL="457200" indent="-457200" eaLnBrk="0" hangingPunct="0">
              <a:spcBef>
                <a:spcPct val="50000"/>
              </a:spcBef>
            </a:pPr>
            <a:r>
              <a:rPr lang="tr-TR" sz="2400" b="1">
                <a:solidFill>
                  <a:srgbClr val="FF0000"/>
                </a:solidFill>
                <a:cs typeface="Times New Roman" pitchFamily="18" charset="0"/>
              </a:rPr>
              <a:t>Yapılmaması Önerilenler</a:t>
            </a:r>
          </a:p>
          <a:p>
            <a:pPr marL="457200" indent="-457200" eaLnBrk="0" hangingPunct="0">
              <a:spcBef>
                <a:spcPct val="50000"/>
              </a:spcBef>
              <a:buFontTx/>
              <a:buAutoNum type="arabicPeriod"/>
            </a:pPr>
            <a:r>
              <a:rPr lang="tr-TR" sz="2400">
                <a:cs typeface="Times New Roman" pitchFamily="18" charset="0"/>
              </a:rPr>
              <a:t>Asemptomatik kişilerde pankreas kanseri taraması</a:t>
            </a:r>
            <a:endParaRPr lang="en-US" sz="2400">
              <a:cs typeface="Times New Roman" pitchFamily="18" charset="0"/>
            </a:endParaRPr>
          </a:p>
          <a:p>
            <a:pPr marL="457200" indent="-457200" eaLnBrk="0" hangingPunct="0">
              <a:spcBef>
                <a:spcPct val="50000"/>
              </a:spcBef>
              <a:buFontTx/>
              <a:buAutoNum type="arabicPeriod"/>
            </a:pPr>
            <a:r>
              <a:rPr lang="tr-TR" sz="2400">
                <a:cs typeface="Times New Roman" pitchFamily="18" charset="0"/>
              </a:rPr>
              <a:t>Asemptomatik kişilerde mesane kanseri taraması</a:t>
            </a:r>
            <a:endParaRPr lang="en-US" sz="2400">
              <a:cs typeface="Times New Roman" pitchFamily="18" charset="0"/>
            </a:endParaRPr>
          </a:p>
          <a:p>
            <a:pPr marL="457200" indent="-457200" eaLnBrk="0" hangingPunct="0">
              <a:spcBef>
                <a:spcPct val="50000"/>
              </a:spcBef>
              <a:buFontTx/>
              <a:buAutoNum type="arabicPeriod"/>
            </a:pPr>
            <a:r>
              <a:rPr lang="tr-TR" sz="2400">
                <a:cs typeface="Times New Roman" pitchFamily="18" charset="0"/>
              </a:rPr>
              <a:t>Asemptomatik kişilerde periferik arter hastalığı taraması</a:t>
            </a:r>
            <a:endParaRPr lang="en-US" sz="2400">
              <a:cs typeface="Times New Roman" pitchFamily="18" charset="0"/>
            </a:endParaRPr>
          </a:p>
          <a:p>
            <a:pPr marL="457200" indent="-457200" eaLnBrk="0" hangingPunct="0">
              <a:spcBef>
                <a:spcPct val="50000"/>
              </a:spcBef>
              <a:buFontTx/>
              <a:buAutoNum type="arabicPeriod"/>
            </a:pPr>
            <a:r>
              <a:rPr lang="tr-TR" sz="2400">
                <a:cs typeface="Times New Roman" pitchFamily="18" charset="0"/>
              </a:rPr>
              <a:t>Asemptomatik kişilerde akciğer kanseri taraması</a:t>
            </a:r>
            <a:endParaRPr lang="en-US" sz="2400">
              <a:cs typeface="Times New Roman" pitchFamily="18" charset="0"/>
            </a:endParaRPr>
          </a:p>
          <a:p>
            <a:pPr marL="457200" indent="-457200" eaLnBrk="0" hangingPunct="0">
              <a:spcBef>
                <a:spcPct val="50000"/>
              </a:spcBef>
              <a:buFontTx/>
              <a:buAutoNum type="arabicPeriod"/>
            </a:pPr>
            <a:r>
              <a:rPr lang="tr-TR" sz="2400">
                <a:cs typeface="Times New Roman" pitchFamily="18" charset="0"/>
              </a:rPr>
              <a:t>Asemptomatik kişilerde tiroid kanseri taraması</a:t>
            </a:r>
            <a:endParaRPr lang="en-US" sz="2400">
              <a:cs typeface="Times New Roman" pitchFamily="18" charset="0"/>
            </a:endParaRPr>
          </a:p>
          <a:p>
            <a:pPr marL="457200" indent="-457200" eaLnBrk="0" hangingPunct="0">
              <a:spcBef>
                <a:spcPct val="50000"/>
              </a:spcBef>
              <a:buFontTx/>
              <a:buAutoNum type="arabicPeriod"/>
            </a:pPr>
            <a:r>
              <a:rPr lang="tr-TR" sz="2400">
                <a:cs typeface="Times New Roman" pitchFamily="18" charset="0"/>
              </a:rPr>
              <a:t>Asemptomatik kişilerde tip 1 diabet</a:t>
            </a:r>
            <a:r>
              <a:rPr lang="tr-TR" sz="2400"/>
              <a:t> için immun marker</a:t>
            </a:r>
            <a:r>
              <a:rPr lang="tr-TR" sz="2400">
                <a:cs typeface="Times New Roman" pitchFamily="18" charset="0"/>
              </a:rPr>
              <a:t> taraması</a:t>
            </a:r>
            <a:endParaRPr lang="en-US" sz="2400">
              <a:cs typeface="Times New Roman" pitchFamily="18" charset="0"/>
            </a:endParaRPr>
          </a:p>
        </p:txBody>
      </p:sp>
      <p:sp>
        <p:nvSpPr>
          <p:cNvPr id="44037" name="Rectangle 3"/>
          <p:cNvSpPr>
            <a:spLocks noGrp="1" noChangeArrowheads="1"/>
          </p:cNvSpPr>
          <p:nvPr>
            <p:ph type="title" idx="4294967295"/>
          </p:nvPr>
        </p:nvSpPr>
        <p:spPr/>
        <p:txBody>
          <a:bodyPr/>
          <a:lstStyle/>
          <a:p>
            <a:pPr eaLnBrk="1" hangingPunct="1"/>
            <a:r>
              <a:rPr lang="tr-TR" smtClean="0"/>
              <a:t>PSM Önerileri</a:t>
            </a:r>
            <a:endParaRPr lang="en-US" smtClean="0"/>
          </a:p>
        </p:txBody>
      </p:sp>
    </p:spTree>
  </p:cSld>
  <p:clrMapOvr>
    <a:masterClrMapping/>
  </p:clrMapOvr>
  <p:transition spd="med">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Footer Placeholder 4"/>
          <p:cNvSpPr>
            <a:spLocks noGrp="1"/>
          </p:cNvSpPr>
          <p:nvPr>
            <p:ph type="ftr" sz="quarter" idx="11"/>
          </p:nvPr>
        </p:nvSpPr>
        <p:spPr>
          <a:noFill/>
        </p:spPr>
        <p:txBody>
          <a:bodyPr/>
          <a:lstStyle/>
          <a:p>
            <a:r>
              <a:rPr lang="tr-TR"/>
              <a:t>/ 34</a:t>
            </a:r>
          </a:p>
        </p:txBody>
      </p:sp>
      <p:sp>
        <p:nvSpPr>
          <p:cNvPr id="19459" name="Slide Number Placeholder 5"/>
          <p:cNvSpPr>
            <a:spLocks noGrp="1"/>
          </p:cNvSpPr>
          <p:nvPr>
            <p:ph type="sldNum" sz="quarter" idx="12"/>
          </p:nvPr>
        </p:nvSpPr>
        <p:spPr>
          <a:noFill/>
        </p:spPr>
        <p:txBody>
          <a:bodyPr/>
          <a:lstStyle/>
          <a:p>
            <a:fld id="{BD0F4588-0800-4BC2-95DF-E5E9F745CA55}" type="slidenum">
              <a:rPr lang="tr-TR" smtClean="0"/>
              <a:pPr/>
              <a:t>3</a:t>
            </a:fld>
            <a:endParaRPr lang="tr-TR" smtClean="0"/>
          </a:p>
        </p:txBody>
      </p:sp>
      <p:sp>
        <p:nvSpPr>
          <p:cNvPr id="19460" name="Rectangle 5"/>
          <p:cNvSpPr>
            <a:spLocks noGrp="1" noChangeArrowheads="1"/>
          </p:cNvSpPr>
          <p:nvPr>
            <p:ph type="title"/>
          </p:nvPr>
        </p:nvSpPr>
        <p:spPr/>
        <p:txBody>
          <a:bodyPr/>
          <a:lstStyle/>
          <a:p>
            <a:pPr eaLnBrk="1" hangingPunct="1"/>
            <a:r>
              <a:rPr lang="tr-TR" smtClean="0"/>
              <a:t>Nelerden Koruyacağız?</a:t>
            </a:r>
          </a:p>
        </p:txBody>
      </p:sp>
      <p:pic>
        <p:nvPicPr>
          <p:cNvPr id="19461" name="Picture 4" descr="death_causes1"/>
          <p:cNvPicPr>
            <a:picLocks noChangeAspect="1" noChangeArrowheads="1"/>
          </p:cNvPicPr>
          <p:nvPr>
            <p:ph idx="1"/>
          </p:nvPr>
        </p:nvPicPr>
        <p:blipFill>
          <a:blip r:embed="rId2" cstate="print"/>
          <a:srcRect/>
          <a:stretch>
            <a:fillRect/>
          </a:stretch>
        </p:blipFill>
        <p:spPr>
          <a:xfrm>
            <a:off x="827088" y="1706563"/>
            <a:ext cx="7489825" cy="4311650"/>
          </a:xfrm>
          <a:noFill/>
        </p:spPr>
      </p:pic>
    </p:spTree>
  </p:cSld>
  <p:clrMapOvr>
    <a:masterClrMapping/>
  </p:clrMapOvr>
  <p:transition spd="med">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Footer Placeholder 2"/>
          <p:cNvSpPr>
            <a:spLocks noGrp="1"/>
          </p:cNvSpPr>
          <p:nvPr>
            <p:ph type="ftr" sz="quarter" idx="11"/>
          </p:nvPr>
        </p:nvSpPr>
        <p:spPr>
          <a:noFill/>
        </p:spPr>
        <p:txBody>
          <a:bodyPr/>
          <a:lstStyle/>
          <a:p>
            <a:r>
              <a:rPr lang="tr-TR"/>
              <a:t>/ 34</a:t>
            </a:r>
          </a:p>
        </p:txBody>
      </p:sp>
      <p:sp>
        <p:nvSpPr>
          <p:cNvPr id="45059" name="Slide Number Placeholder 3"/>
          <p:cNvSpPr>
            <a:spLocks noGrp="1"/>
          </p:cNvSpPr>
          <p:nvPr>
            <p:ph type="sldNum" sz="quarter" idx="12"/>
          </p:nvPr>
        </p:nvSpPr>
        <p:spPr>
          <a:noFill/>
        </p:spPr>
        <p:txBody>
          <a:bodyPr/>
          <a:lstStyle/>
          <a:p>
            <a:fld id="{1A820FAB-060F-4044-8856-2D800DEEC77E}" type="slidenum">
              <a:rPr lang="tr-TR" smtClean="0"/>
              <a:pPr/>
              <a:t>30</a:t>
            </a:fld>
            <a:endParaRPr lang="tr-TR" smtClean="0"/>
          </a:p>
        </p:txBody>
      </p:sp>
      <p:sp>
        <p:nvSpPr>
          <p:cNvPr id="45060" name="Rectangle 2"/>
          <p:cNvSpPr>
            <a:spLocks noChangeArrowheads="1"/>
          </p:cNvSpPr>
          <p:nvPr/>
        </p:nvSpPr>
        <p:spPr bwMode="auto">
          <a:xfrm>
            <a:off x="611188" y="1557338"/>
            <a:ext cx="7848600" cy="3925887"/>
          </a:xfrm>
          <a:prstGeom prst="rect">
            <a:avLst/>
          </a:prstGeom>
          <a:noFill/>
          <a:ln w="9525">
            <a:noFill/>
            <a:miter lim="800000"/>
            <a:headEnd/>
            <a:tailEnd/>
          </a:ln>
        </p:spPr>
        <p:txBody>
          <a:bodyPr>
            <a:spAutoFit/>
          </a:bodyPr>
          <a:lstStyle/>
          <a:p>
            <a:pPr marL="457200" indent="-457200" eaLnBrk="0" hangingPunct="0">
              <a:spcBef>
                <a:spcPct val="50000"/>
              </a:spcBef>
              <a:buFontTx/>
              <a:buAutoNum type="arabicPeriod" startAt="7"/>
            </a:pPr>
            <a:r>
              <a:rPr lang="tr-TR" sz="2400">
                <a:cs typeface="Times New Roman" pitchFamily="18" charset="0"/>
              </a:rPr>
              <a:t>Asemptomatik kişilerde genital HSV taraması</a:t>
            </a:r>
            <a:endParaRPr lang="en-US" sz="2400">
              <a:cs typeface="Times New Roman" pitchFamily="18" charset="0"/>
            </a:endParaRPr>
          </a:p>
          <a:p>
            <a:pPr marL="457200" indent="-457200" eaLnBrk="0" hangingPunct="0">
              <a:spcBef>
                <a:spcPct val="50000"/>
              </a:spcBef>
              <a:buFontTx/>
              <a:buAutoNum type="arabicPeriod" startAt="7"/>
            </a:pPr>
            <a:r>
              <a:rPr lang="tr-TR" sz="2400">
                <a:cs typeface="Times New Roman" pitchFamily="18" charset="0"/>
              </a:rPr>
              <a:t>Asemptomatik kişilerde rutin EKG taraması</a:t>
            </a:r>
            <a:endParaRPr lang="en-US" sz="2400">
              <a:cs typeface="Times New Roman" pitchFamily="18" charset="0"/>
            </a:endParaRPr>
          </a:p>
          <a:p>
            <a:pPr marL="457200" indent="-457200" eaLnBrk="0" hangingPunct="0">
              <a:spcBef>
                <a:spcPct val="50000"/>
              </a:spcBef>
              <a:buFontTx/>
              <a:buAutoNum type="arabicPeriod" startAt="7"/>
            </a:pPr>
            <a:r>
              <a:rPr lang="tr-TR" sz="2400">
                <a:cs typeface="Times New Roman" pitchFamily="18" charset="0"/>
              </a:rPr>
              <a:t>Asemptomatik </a:t>
            </a:r>
            <a:r>
              <a:rPr lang="tr-TR" sz="2400"/>
              <a:t>erkeklerde</a:t>
            </a:r>
            <a:r>
              <a:rPr lang="tr-TR" sz="2400">
                <a:cs typeface="Times New Roman" pitchFamily="18" charset="0"/>
              </a:rPr>
              <a:t> rutin tam idrar tetkiki yapılması</a:t>
            </a:r>
            <a:endParaRPr lang="tr-TR" sz="2400"/>
          </a:p>
          <a:p>
            <a:pPr marL="457200" indent="-457200" eaLnBrk="0" hangingPunct="0">
              <a:spcBef>
                <a:spcPct val="50000"/>
              </a:spcBef>
              <a:buFontTx/>
              <a:buAutoNum type="arabicPeriod" startAt="7"/>
            </a:pPr>
            <a:r>
              <a:rPr lang="tr-TR" sz="2400"/>
              <a:t>Diyabetikler ve evsiz kadınlar dışında rutin tam idrar incelemesi</a:t>
            </a:r>
            <a:endParaRPr lang="en-US" sz="2400"/>
          </a:p>
          <a:p>
            <a:pPr marL="457200" indent="-457200" eaLnBrk="0" hangingPunct="0">
              <a:spcBef>
                <a:spcPct val="50000"/>
              </a:spcBef>
              <a:buFontTx/>
              <a:buAutoNum type="arabicPeriod" startAt="7"/>
            </a:pPr>
            <a:r>
              <a:rPr lang="tr-TR" sz="2400"/>
              <a:t>Altmış yaş altı ve y</a:t>
            </a:r>
            <a:r>
              <a:rPr lang="tr-TR" sz="2400">
                <a:cs typeface="Times New Roman" pitchFamily="18" charset="0"/>
              </a:rPr>
              <a:t>enidoğan dönemi dışında rutin tiroid fonksiyon testleri</a:t>
            </a:r>
            <a:endParaRPr lang="en-US" sz="2400">
              <a:cs typeface="Times New Roman" pitchFamily="18" charset="0"/>
            </a:endParaRPr>
          </a:p>
          <a:p>
            <a:pPr marL="457200" indent="-457200" eaLnBrk="0" hangingPunct="0">
              <a:spcBef>
                <a:spcPct val="50000"/>
              </a:spcBef>
              <a:buFontTx/>
              <a:buAutoNum type="arabicPeriod" startAt="7"/>
            </a:pPr>
            <a:r>
              <a:rPr lang="tr-TR" sz="2400">
                <a:cs typeface="Times New Roman" pitchFamily="18" charset="0"/>
              </a:rPr>
              <a:t>Risk altında olmayan kadınlarda over kanseri taraması</a:t>
            </a:r>
            <a:endParaRPr lang="en-US" sz="2400">
              <a:cs typeface="Times New Roman" pitchFamily="18" charset="0"/>
            </a:endParaRPr>
          </a:p>
        </p:txBody>
      </p:sp>
      <p:sp>
        <p:nvSpPr>
          <p:cNvPr id="45061" name="Rectangle 4"/>
          <p:cNvSpPr>
            <a:spLocks noGrp="1" noChangeArrowheads="1"/>
          </p:cNvSpPr>
          <p:nvPr>
            <p:ph type="title" idx="4294967295"/>
          </p:nvPr>
        </p:nvSpPr>
        <p:spPr/>
        <p:txBody>
          <a:bodyPr/>
          <a:lstStyle/>
          <a:p>
            <a:pPr eaLnBrk="1" hangingPunct="1"/>
            <a:r>
              <a:rPr lang="tr-TR" smtClean="0"/>
              <a:t>PSM Önerileri</a:t>
            </a:r>
            <a:endParaRPr lang="en-US" smtClean="0"/>
          </a:p>
        </p:txBody>
      </p:sp>
    </p:spTree>
  </p:cSld>
  <p:clrMapOvr>
    <a:masterClrMapping/>
  </p:clrMapOvr>
  <p:transition spd="med">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Footer Placeholder 2"/>
          <p:cNvSpPr>
            <a:spLocks noGrp="1"/>
          </p:cNvSpPr>
          <p:nvPr>
            <p:ph type="ftr" sz="quarter" idx="11"/>
          </p:nvPr>
        </p:nvSpPr>
        <p:spPr>
          <a:noFill/>
        </p:spPr>
        <p:txBody>
          <a:bodyPr/>
          <a:lstStyle/>
          <a:p>
            <a:r>
              <a:rPr lang="tr-TR"/>
              <a:t>/ 34</a:t>
            </a:r>
          </a:p>
        </p:txBody>
      </p:sp>
      <p:sp>
        <p:nvSpPr>
          <p:cNvPr id="46083" name="Slide Number Placeholder 3"/>
          <p:cNvSpPr>
            <a:spLocks noGrp="1"/>
          </p:cNvSpPr>
          <p:nvPr>
            <p:ph type="sldNum" sz="quarter" idx="12"/>
          </p:nvPr>
        </p:nvSpPr>
        <p:spPr>
          <a:noFill/>
        </p:spPr>
        <p:txBody>
          <a:bodyPr/>
          <a:lstStyle/>
          <a:p>
            <a:fld id="{37B26FB1-2DE1-4D2B-9EC2-F23402C610F9}" type="slidenum">
              <a:rPr lang="tr-TR" smtClean="0"/>
              <a:pPr/>
              <a:t>31</a:t>
            </a:fld>
            <a:endParaRPr lang="tr-TR" smtClean="0"/>
          </a:p>
        </p:txBody>
      </p:sp>
      <p:sp>
        <p:nvSpPr>
          <p:cNvPr id="46084" name="Rectangle 2"/>
          <p:cNvSpPr>
            <a:spLocks noGrp="1" noChangeArrowheads="1"/>
          </p:cNvSpPr>
          <p:nvPr>
            <p:ph type="title" idx="4294967295"/>
          </p:nvPr>
        </p:nvSpPr>
        <p:spPr/>
        <p:txBody>
          <a:bodyPr/>
          <a:lstStyle/>
          <a:p>
            <a:pPr eaLnBrk="1" hangingPunct="1"/>
            <a:r>
              <a:rPr lang="tr-TR" smtClean="0"/>
              <a:t>Özet</a:t>
            </a:r>
            <a:endParaRPr lang="en-US" smtClean="0"/>
          </a:p>
        </p:txBody>
      </p:sp>
      <p:sp>
        <p:nvSpPr>
          <p:cNvPr id="352259" name="Text Box 3"/>
          <p:cNvSpPr txBox="1">
            <a:spLocks noChangeArrowheads="1"/>
          </p:cNvSpPr>
          <p:nvPr/>
        </p:nvSpPr>
        <p:spPr bwMode="auto">
          <a:xfrm>
            <a:off x="914400" y="1600200"/>
            <a:ext cx="7924800" cy="5072063"/>
          </a:xfrm>
          <a:prstGeom prst="rect">
            <a:avLst/>
          </a:prstGeom>
          <a:noFill/>
          <a:ln w="9525">
            <a:noFill/>
            <a:miter lim="800000"/>
            <a:headEnd/>
            <a:tailEnd/>
          </a:ln>
        </p:spPr>
        <p:txBody>
          <a:bodyPr>
            <a:spAutoFit/>
          </a:bodyPr>
          <a:lstStyle/>
          <a:p>
            <a:pPr marL="457200" indent="-457200" eaLnBrk="0" hangingPunct="0">
              <a:spcBef>
                <a:spcPct val="50000"/>
              </a:spcBef>
            </a:pPr>
            <a:r>
              <a:rPr lang="tr-TR" sz="3600" i="1"/>
              <a:t>Aşağıdakilerden hangisi periyodik sağlık muayenesi unsurlarından </a:t>
            </a:r>
            <a:r>
              <a:rPr lang="tr-TR" sz="3600" b="1" i="1"/>
              <a:t>değildir</a:t>
            </a:r>
            <a:r>
              <a:rPr lang="tr-TR" sz="3600" i="1"/>
              <a:t>?</a:t>
            </a:r>
          </a:p>
          <a:p>
            <a:pPr marL="457200" indent="-457200" eaLnBrk="0" hangingPunct="0">
              <a:spcBef>
                <a:spcPct val="50000"/>
              </a:spcBef>
              <a:buFontTx/>
              <a:buAutoNum type="alphaLcParenR"/>
            </a:pPr>
            <a:r>
              <a:rPr lang="tr-TR" sz="3400" i="1"/>
              <a:t>Danışmanlık verilmesi</a:t>
            </a:r>
          </a:p>
          <a:p>
            <a:pPr marL="457200" indent="-457200" eaLnBrk="0" hangingPunct="0">
              <a:spcBef>
                <a:spcPct val="50000"/>
              </a:spcBef>
              <a:buFontTx/>
              <a:buAutoNum type="alphaLcParenR"/>
            </a:pPr>
            <a:r>
              <a:rPr lang="tr-TR" sz="3400" i="1"/>
              <a:t>Aşılama çalışmaları</a:t>
            </a:r>
          </a:p>
          <a:p>
            <a:pPr marL="457200" indent="-457200" eaLnBrk="0" hangingPunct="0">
              <a:spcBef>
                <a:spcPct val="50000"/>
              </a:spcBef>
              <a:buFontTx/>
              <a:buAutoNum type="alphaLcParenR"/>
            </a:pPr>
            <a:r>
              <a:rPr lang="tr-TR" sz="3400" i="1"/>
              <a:t>Muayene</a:t>
            </a:r>
          </a:p>
          <a:p>
            <a:pPr marL="457200" indent="-457200" eaLnBrk="0" hangingPunct="0">
              <a:spcBef>
                <a:spcPct val="50000"/>
              </a:spcBef>
              <a:buFontTx/>
              <a:buAutoNum type="alphaLcParenR"/>
            </a:pPr>
            <a:r>
              <a:rPr lang="tr-TR" sz="3400" i="1"/>
              <a:t>Hastalığın tedavisi</a:t>
            </a:r>
          </a:p>
          <a:p>
            <a:pPr marL="457200" indent="-457200" eaLnBrk="0" hangingPunct="0">
              <a:spcBef>
                <a:spcPct val="50000"/>
              </a:spcBef>
              <a:buFontTx/>
              <a:buAutoNum type="alphaLcParenR"/>
            </a:pPr>
            <a:r>
              <a:rPr lang="tr-TR" sz="3400" i="1"/>
              <a:t>Ev ziyaretleri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52259"/>
                                        </p:tgtEl>
                                        <p:attrNameLst>
                                          <p:attrName>style.visibility</p:attrName>
                                        </p:attrNameLst>
                                      </p:cBhvr>
                                      <p:to>
                                        <p:strVal val="visible"/>
                                      </p:to>
                                    </p:set>
                                    <p:animEffect transition="in" filter="dissolve">
                                      <p:cBhvr>
                                        <p:cTn id="7" dur="500"/>
                                        <p:tgtEl>
                                          <p:spTgt spid="3522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Footer Placeholder 2"/>
          <p:cNvSpPr>
            <a:spLocks noGrp="1"/>
          </p:cNvSpPr>
          <p:nvPr>
            <p:ph type="ftr" sz="quarter" idx="11"/>
          </p:nvPr>
        </p:nvSpPr>
        <p:spPr>
          <a:noFill/>
        </p:spPr>
        <p:txBody>
          <a:bodyPr/>
          <a:lstStyle/>
          <a:p>
            <a:r>
              <a:rPr lang="tr-TR"/>
              <a:t>/ 34</a:t>
            </a:r>
          </a:p>
        </p:txBody>
      </p:sp>
      <p:sp>
        <p:nvSpPr>
          <p:cNvPr id="47107" name="Slide Number Placeholder 3"/>
          <p:cNvSpPr>
            <a:spLocks noGrp="1"/>
          </p:cNvSpPr>
          <p:nvPr>
            <p:ph type="sldNum" sz="quarter" idx="12"/>
          </p:nvPr>
        </p:nvSpPr>
        <p:spPr>
          <a:noFill/>
        </p:spPr>
        <p:txBody>
          <a:bodyPr/>
          <a:lstStyle/>
          <a:p>
            <a:fld id="{AA4C7326-3842-496F-83C3-DCD4AE3A6CDF}" type="slidenum">
              <a:rPr lang="tr-TR" smtClean="0"/>
              <a:pPr/>
              <a:t>32</a:t>
            </a:fld>
            <a:endParaRPr lang="tr-TR" smtClean="0"/>
          </a:p>
        </p:txBody>
      </p:sp>
      <p:sp>
        <p:nvSpPr>
          <p:cNvPr id="47108" name="Rectangle 2"/>
          <p:cNvSpPr>
            <a:spLocks noGrp="1" noChangeArrowheads="1"/>
          </p:cNvSpPr>
          <p:nvPr>
            <p:ph type="title" idx="4294967295"/>
          </p:nvPr>
        </p:nvSpPr>
        <p:spPr/>
        <p:txBody>
          <a:bodyPr/>
          <a:lstStyle/>
          <a:p>
            <a:pPr eaLnBrk="1" hangingPunct="1"/>
            <a:r>
              <a:rPr lang="tr-TR" smtClean="0"/>
              <a:t>Soru 2</a:t>
            </a:r>
            <a:endParaRPr lang="en-US" smtClean="0"/>
          </a:p>
        </p:txBody>
      </p:sp>
      <p:sp>
        <p:nvSpPr>
          <p:cNvPr id="47109" name="Text Box 3"/>
          <p:cNvSpPr txBox="1">
            <a:spLocks noChangeArrowheads="1"/>
          </p:cNvSpPr>
          <p:nvPr/>
        </p:nvSpPr>
        <p:spPr bwMode="auto">
          <a:xfrm>
            <a:off x="914400" y="1600200"/>
            <a:ext cx="7924800" cy="4564063"/>
          </a:xfrm>
          <a:prstGeom prst="rect">
            <a:avLst/>
          </a:prstGeom>
          <a:noFill/>
          <a:ln w="9525">
            <a:noFill/>
            <a:miter lim="800000"/>
            <a:headEnd/>
            <a:tailEnd/>
          </a:ln>
        </p:spPr>
        <p:txBody>
          <a:bodyPr>
            <a:spAutoFit/>
          </a:bodyPr>
          <a:lstStyle/>
          <a:p>
            <a:pPr marL="285750" indent="-285750" eaLnBrk="0" hangingPunct="0">
              <a:spcBef>
                <a:spcPct val="50000"/>
              </a:spcBef>
            </a:pPr>
            <a:r>
              <a:rPr lang="tr-TR" sz="3600" i="1"/>
              <a:t>PSM önerileri belirlenirken aşağıdaki- lerden hangisi dikkate </a:t>
            </a:r>
            <a:r>
              <a:rPr lang="tr-TR" sz="3600" b="1" i="1"/>
              <a:t>alınmaz</a:t>
            </a:r>
            <a:r>
              <a:rPr lang="tr-TR" sz="3600" i="1"/>
              <a:t>?</a:t>
            </a:r>
          </a:p>
          <a:p>
            <a:pPr marL="285750" indent="-285750" eaLnBrk="0" hangingPunct="0">
              <a:spcBef>
                <a:spcPct val="50000"/>
              </a:spcBef>
              <a:buFontTx/>
              <a:buAutoNum type="alphaLcParenR"/>
            </a:pPr>
            <a:r>
              <a:rPr lang="tr-TR" sz="2600" i="1"/>
              <a:t>Taranacak hastalığın semtomsuz bir dönemi olmalıdır</a:t>
            </a:r>
          </a:p>
          <a:p>
            <a:pPr marL="285750" indent="-285750" eaLnBrk="0" hangingPunct="0">
              <a:spcBef>
                <a:spcPct val="50000"/>
              </a:spcBef>
              <a:buFontTx/>
              <a:buAutoNum type="alphaLcParenR"/>
            </a:pPr>
            <a:r>
              <a:rPr lang="tr-TR" sz="2600" i="1"/>
              <a:t>Hastalığın kabul edilebilir bir tedavisi olmalıdır</a:t>
            </a:r>
          </a:p>
          <a:p>
            <a:pPr marL="285750" indent="-285750" eaLnBrk="0" hangingPunct="0">
              <a:spcBef>
                <a:spcPct val="50000"/>
              </a:spcBef>
              <a:buFontTx/>
              <a:buAutoNum type="alphaLcParenR"/>
            </a:pPr>
            <a:r>
              <a:rPr lang="tr-TR" sz="2600" i="1"/>
              <a:t>Hastalığın morbidite ve mortalitesi düşük olmalıdır</a:t>
            </a:r>
          </a:p>
          <a:p>
            <a:pPr marL="285750" indent="-285750" eaLnBrk="0" hangingPunct="0">
              <a:spcBef>
                <a:spcPct val="50000"/>
              </a:spcBef>
              <a:buFontTx/>
              <a:buAutoNum type="alphaLcParenR"/>
            </a:pPr>
            <a:r>
              <a:rPr lang="tr-TR" sz="2600" i="1"/>
              <a:t>Hastalığın toplumdaki prevalansı yüksek olmalıdır</a:t>
            </a:r>
          </a:p>
          <a:p>
            <a:pPr marL="285750" indent="-285750" eaLnBrk="0" hangingPunct="0">
              <a:spcBef>
                <a:spcPct val="50000"/>
              </a:spcBef>
              <a:buFontTx/>
              <a:buAutoNum type="alphaLcParenR"/>
            </a:pPr>
            <a:r>
              <a:rPr lang="tr-TR" sz="2600" i="1"/>
              <a:t>Hastalığı tahmin ettirici risk faktörleri veya erken tanı testleri olmalıdır</a:t>
            </a:r>
          </a:p>
        </p:txBody>
      </p:sp>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Footer Placeholder 2"/>
          <p:cNvSpPr>
            <a:spLocks noGrp="1"/>
          </p:cNvSpPr>
          <p:nvPr>
            <p:ph type="ftr" sz="quarter" idx="11"/>
          </p:nvPr>
        </p:nvSpPr>
        <p:spPr>
          <a:noFill/>
        </p:spPr>
        <p:txBody>
          <a:bodyPr/>
          <a:lstStyle/>
          <a:p>
            <a:r>
              <a:rPr lang="tr-TR"/>
              <a:t>/ 34</a:t>
            </a:r>
          </a:p>
        </p:txBody>
      </p:sp>
      <p:sp>
        <p:nvSpPr>
          <p:cNvPr id="48131" name="Slide Number Placeholder 3"/>
          <p:cNvSpPr>
            <a:spLocks noGrp="1"/>
          </p:cNvSpPr>
          <p:nvPr>
            <p:ph type="sldNum" sz="quarter" idx="12"/>
          </p:nvPr>
        </p:nvSpPr>
        <p:spPr>
          <a:noFill/>
        </p:spPr>
        <p:txBody>
          <a:bodyPr/>
          <a:lstStyle/>
          <a:p>
            <a:fld id="{14CCBCD5-0C3A-48C1-8CA2-9865DB86D033}" type="slidenum">
              <a:rPr lang="tr-TR" smtClean="0"/>
              <a:pPr/>
              <a:t>33</a:t>
            </a:fld>
            <a:endParaRPr lang="tr-TR" smtClean="0"/>
          </a:p>
        </p:txBody>
      </p:sp>
      <p:sp>
        <p:nvSpPr>
          <p:cNvPr id="48132" name="Rectangle 2"/>
          <p:cNvSpPr>
            <a:spLocks noGrp="1" noChangeArrowheads="1"/>
          </p:cNvSpPr>
          <p:nvPr>
            <p:ph type="title" idx="4294967295"/>
          </p:nvPr>
        </p:nvSpPr>
        <p:spPr/>
        <p:txBody>
          <a:bodyPr/>
          <a:lstStyle/>
          <a:p>
            <a:pPr eaLnBrk="1" hangingPunct="1"/>
            <a:r>
              <a:rPr lang="tr-TR" smtClean="0"/>
              <a:t>Soru 3</a:t>
            </a:r>
            <a:endParaRPr lang="en-US" smtClean="0"/>
          </a:p>
        </p:txBody>
      </p:sp>
      <p:sp>
        <p:nvSpPr>
          <p:cNvPr id="48133" name="Text Box 3"/>
          <p:cNvSpPr txBox="1">
            <a:spLocks noChangeArrowheads="1"/>
          </p:cNvSpPr>
          <p:nvPr/>
        </p:nvSpPr>
        <p:spPr bwMode="auto">
          <a:xfrm>
            <a:off x="914400" y="1600200"/>
            <a:ext cx="8229600" cy="4500563"/>
          </a:xfrm>
          <a:prstGeom prst="rect">
            <a:avLst/>
          </a:prstGeom>
          <a:noFill/>
          <a:ln w="9525">
            <a:noFill/>
            <a:miter lim="800000"/>
            <a:headEnd/>
            <a:tailEnd/>
          </a:ln>
        </p:spPr>
        <p:txBody>
          <a:bodyPr>
            <a:spAutoFit/>
          </a:bodyPr>
          <a:lstStyle/>
          <a:p>
            <a:pPr marL="285750" indent="-285750" eaLnBrk="0" hangingPunct="0">
              <a:spcBef>
                <a:spcPct val="50000"/>
              </a:spcBef>
            </a:pPr>
            <a:r>
              <a:rPr lang="tr-TR" sz="3600" i="1"/>
              <a:t>Aşağıdakilerden hangisinin PSM kapsamında uygulanması </a:t>
            </a:r>
            <a:r>
              <a:rPr lang="tr-TR" sz="3600" b="1" i="1"/>
              <a:t>doğrudur</a:t>
            </a:r>
            <a:r>
              <a:rPr lang="tr-TR" sz="3600" i="1"/>
              <a:t>?</a:t>
            </a:r>
          </a:p>
          <a:p>
            <a:pPr marL="285750" indent="-285750" eaLnBrk="0" hangingPunct="0">
              <a:spcBef>
                <a:spcPct val="50000"/>
              </a:spcBef>
              <a:buFontTx/>
              <a:buAutoNum type="alphaLcParenR"/>
            </a:pPr>
            <a:r>
              <a:rPr lang="tr-TR" sz="2900" i="1"/>
              <a:t>Kalp hastalıklarının taranması için EKG çekilmesi</a:t>
            </a:r>
          </a:p>
          <a:p>
            <a:pPr marL="285750" indent="-285750" eaLnBrk="0" hangingPunct="0">
              <a:spcBef>
                <a:spcPct val="50000"/>
              </a:spcBef>
              <a:buFontTx/>
              <a:buAutoNum type="alphaLcParenR"/>
            </a:pPr>
            <a:r>
              <a:rPr lang="tr-TR" sz="2900" i="1"/>
              <a:t>Kan hastalıklarının taranması için tam kan sayımı</a:t>
            </a:r>
          </a:p>
          <a:p>
            <a:pPr marL="285750" indent="-285750" eaLnBrk="0" hangingPunct="0">
              <a:spcBef>
                <a:spcPct val="50000"/>
              </a:spcBef>
              <a:buFontTx/>
              <a:buAutoNum type="alphaLcParenR"/>
            </a:pPr>
            <a:r>
              <a:rPr lang="tr-TR" sz="2900" i="1"/>
              <a:t>Tarama amacıyla akciğer grafisi çekilmesi</a:t>
            </a:r>
          </a:p>
          <a:p>
            <a:pPr marL="285750" indent="-285750" eaLnBrk="0" hangingPunct="0">
              <a:spcBef>
                <a:spcPct val="50000"/>
              </a:spcBef>
              <a:buFontTx/>
              <a:buAutoNum type="alphaLcParenR"/>
            </a:pPr>
            <a:r>
              <a:rPr lang="tr-TR" sz="2900" i="1"/>
              <a:t>Çocuklarda her başvuruda kilo ve boy ölçülmesi </a:t>
            </a:r>
          </a:p>
          <a:p>
            <a:pPr marL="285750" indent="-285750" eaLnBrk="0" hangingPunct="0">
              <a:spcBef>
                <a:spcPct val="50000"/>
              </a:spcBef>
              <a:buFontTx/>
              <a:buAutoNum type="alphaLcParenR"/>
            </a:pPr>
            <a:r>
              <a:rPr lang="tr-TR" sz="2900" i="1"/>
              <a:t>Sağlıklı her bireye yılda bir kez checkup yapılması</a:t>
            </a:r>
          </a:p>
        </p:txBody>
      </p:sp>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Footer Placeholder 2"/>
          <p:cNvSpPr>
            <a:spLocks noGrp="1"/>
          </p:cNvSpPr>
          <p:nvPr>
            <p:ph type="ftr" sz="quarter" idx="11"/>
          </p:nvPr>
        </p:nvSpPr>
        <p:spPr>
          <a:noFill/>
        </p:spPr>
        <p:txBody>
          <a:bodyPr/>
          <a:lstStyle/>
          <a:p>
            <a:r>
              <a:rPr lang="tr-TR"/>
              <a:t>/ 34</a:t>
            </a:r>
          </a:p>
        </p:txBody>
      </p:sp>
      <p:sp>
        <p:nvSpPr>
          <p:cNvPr id="49155" name="Slide Number Placeholder 3"/>
          <p:cNvSpPr>
            <a:spLocks noGrp="1"/>
          </p:cNvSpPr>
          <p:nvPr>
            <p:ph type="sldNum" sz="quarter" idx="12"/>
          </p:nvPr>
        </p:nvSpPr>
        <p:spPr>
          <a:noFill/>
        </p:spPr>
        <p:txBody>
          <a:bodyPr/>
          <a:lstStyle/>
          <a:p>
            <a:fld id="{76F7B0F9-4796-4CC0-8871-0A57729029DC}" type="slidenum">
              <a:rPr lang="tr-TR" smtClean="0"/>
              <a:pPr/>
              <a:t>34</a:t>
            </a:fld>
            <a:endParaRPr lang="tr-TR" smtClean="0"/>
          </a:p>
        </p:txBody>
      </p:sp>
      <p:sp>
        <p:nvSpPr>
          <p:cNvPr id="49156" name="Rectangle 3"/>
          <p:cNvSpPr>
            <a:spLocks noGrp="1" noChangeArrowheads="1"/>
          </p:cNvSpPr>
          <p:nvPr>
            <p:ph type="title" idx="4294967295"/>
          </p:nvPr>
        </p:nvSpPr>
        <p:spPr>
          <a:xfrm>
            <a:off x="457200" y="274638"/>
            <a:ext cx="8229600" cy="457200"/>
          </a:xfrm>
        </p:spPr>
        <p:txBody>
          <a:bodyPr/>
          <a:lstStyle/>
          <a:p>
            <a:pPr eaLnBrk="1" hangingPunct="1"/>
            <a:endParaRPr lang="en-US" smtClean="0"/>
          </a:p>
        </p:txBody>
      </p:sp>
      <p:pic>
        <p:nvPicPr>
          <p:cNvPr id="49157" name="Picture 4" descr="Bild-auto-doktor"/>
          <p:cNvPicPr>
            <a:picLocks noChangeAspect="1" noChangeArrowheads="1"/>
          </p:cNvPicPr>
          <p:nvPr/>
        </p:nvPicPr>
        <p:blipFill>
          <a:blip r:embed="rId2" cstate="print"/>
          <a:srcRect/>
          <a:stretch>
            <a:fillRect/>
          </a:stretch>
        </p:blipFill>
        <p:spPr bwMode="auto">
          <a:xfrm>
            <a:off x="1835150" y="44450"/>
            <a:ext cx="5473700" cy="5175250"/>
          </a:xfrm>
          <a:prstGeom prst="rect">
            <a:avLst/>
          </a:prstGeom>
          <a:noFill/>
          <a:ln w="9525">
            <a:noFill/>
            <a:miter lim="800000"/>
            <a:headEnd/>
            <a:tailEnd/>
          </a:ln>
        </p:spPr>
      </p:pic>
      <p:sp>
        <p:nvSpPr>
          <p:cNvPr id="49158" name="Rectangle 5"/>
          <p:cNvSpPr>
            <a:spLocks noChangeArrowheads="1"/>
          </p:cNvSpPr>
          <p:nvPr/>
        </p:nvSpPr>
        <p:spPr bwMode="auto">
          <a:xfrm>
            <a:off x="1974850" y="5157788"/>
            <a:ext cx="5156200" cy="1200150"/>
          </a:xfrm>
          <a:prstGeom prst="rect">
            <a:avLst/>
          </a:prstGeom>
          <a:noFill/>
          <a:ln w="9525">
            <a:noFill/>
            <a:miter lim="800000"/>
            <a:headEnd/>
            <a:tailEnd/>
          </a:ln>
        </p:spPr>
        <p:txBody>
          <a:bodyPr wrap="none">
            <a:spAutoFit/>
          </a:bodyPr>
          <a:lstStyle/>
          <a:p>
            <a:pPr algn="ctr"/>
            <a:r>
              <a:rPr lang="tr-TR"/>
              <a:t>Doç. Dr. Zekeriya Aktürk</a:t>
            </a:r>
          </a:p>
          <a:p>
            <a:pPr algn="ctr"/>
            <a:r>
              <a:rPr lang="tr-TR"/>
              <a:t>Atatürk Üniversitesi Tıp Fakültesi Aile Hekimliği AD</a:t>
            </a:r>
          </a:p>
          <a:p>
            <a:pPr algn="ctr"/>
            <a:r>
              <a:rPr lang="tr-TR"/>
              <a:t>zekeriya.akturk@gmail.com</a:t>
            </a:r>
          </a:p>
          <a:p>
            <a:pPr algn="ctr"/>
            <a:r>
              <a:rPr lang="tr-TR"/>
              <a:t>http://aile.atauni.edu.tr</a:t>
            </a:r>
          </a:p>
        </p:txBody>
      </p:sp>
    </p:spTree>
  </p:cSld>
  <p:clrMapOvr>
    <a:masterClrMapping/>
  </p:clrMapOvr>
  <p:transition spd="med">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Footer Placeholder 4"/>
          <p:cNvSpPr>
            <a:spLocks noGrp="1"/>
          </p:cNvSpPr>
          <p:nvPr>
            <p:ph type="ftr" sz="quarter" idx="11"/>
          </p:nvPr>
        </p:nvSpPr>
        <p:spPr>
          <a:noFill/>
        </p:spPr>
        <p:txBody>
          <a:bodyPr/>
          <a:lstStyle/>
          <a:p>
            <a:r>
              <a:rPr lang="tr-TR"/>
              <a:t>/ 34</a:t>
            </a:r>
          </a:p>
        </p:txBody>
      </p:sp>
      <p:sp>
        <p:nvSpPr>
          <p:cNvPr id="2052" name="Slide Number Placeholder 5"/>
          <p:cNvSpPr>
            <a:spLocks noGrp="1"/>
          </p:cNvSpPr>
          <p:nvPr>
            <p:ph type="sldNum" sz="quarter" idx="12"/>
          </p:nvPr>
        </p:nvSpPr>
        <p:spPr>
          <a:noFill/>
        </p:spPr>
        <p:txBody>
          <a:bodyPr/>
          <a:lstStyle/>
          <a:p>
            <a:fld id="{14704898-1FBF-4E8F-804A-0F51B647C374}" type="slidenum">
              <a:rPr lang="tr-TR" smtClean="0"/>
              <a:pPr/>
              <a:t>4</a:t>
            </a:fld>
            <a:endParaRPr lang="tr-TR" smtClean="0"/>
          </a:p>
        </p:txBody>
      </p:sp>
      <p:sp>
        <p:nvSpPr>
          <p:cNvPr id="2053" name="Rectangle 5"/>
          <p:cNvSpPr>
            <a:spLocks noGrp="1" noChangeArrowheads="1"/>
          </p:cNvSpPr>
          <p:nvPr>
            <p:ph type="title"/>
          </p:nvPr>
        </p:nvSpPr>
        <p:spPr/>
        <p:txBody>
          <a:bodyPr/>
          <a:lstStyle/>
          <a:p>
            <a:pPr eaLnBrk="1" hangingPunct="1"/>
            <a:r>
              <a:rPr lang="tr-TR" smtClean="0"/>
              <a:t>Hastalıkların Nedenleri (%)</a:t>
            </a:r>
          </a:p>
        </p:txBody>
      </p:sp>
      <p:graphicFrame>
        <p:nvGraphicFramePr>
          <p:cNvPr id="2050" name="Object 11"/>
          <p:cNvGraphicFramePr>
            <a:graphicFrameLocks noChangeAspect="1"/>
          </p:cNvGraphicFramePr>
          <p:nvPr>
            <p:ph idx="1"/>
          </p:nvPr>
        </p:nvGraphicFramePr>
        <p:xfrm>
          <a:off x="1525588" y="1830388"/>
          <a:ext cx="6091237" cy="4064000"/>
        </p:xfrm>
        <a:graphic>
          <a:graphicData uri="http://schemas.openxmlformats.org/presentationml/2006/ole">
            <p:oleObj spid="_x0000_s2050" name="Grafik" r:id="rId3" imgW="6096000" imgH="4067251" progId="MSGraph.Chart.8">
              <p:embed followColorScheme="full"/>
            </p:oleObj>
          </a:graphicData>
        </a:graphic>
      </p:graphicFrame>
    </p:spTree>
  </p:cSld>
  <p:clrMapOvr>
    <a:masterClrMapping/>
  </p:clrMapOvr>
  <p:transition spd="med">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Footer Placeholder 4"/>
          <p:cNvSpPr>
            <a:spLocks noGrp="1"/>
          </p:cNvSpPr>
          <p:nvPr>
            <p:ph type="ftr" sz="quarter" idx="11"/>
          </p:nvPr>
        </p:nvSpPr>
        <p:spPr>
          <a:noFill/>
        </p:spPr>
        <p:txBody>
          <a:bodyPr/>
          <a:lstStyle/>
          <a:p>
            <a:r>
              <a:rPr lang="tr-TR"/>
              <a:t>/ 34</a:t>
            </a:r>
          </a:p>
        </p:txBody>
      </p:sp>
      <p:sp>
        <p:nvSpPr>
          <p:cNvPr id="20483" name="Slide Number Placeholder 5"/>
          <p:cNvSpPr>
            <a:spLocks noGrp="1"/>
          </p:cNvSpPr>
          <p:nvPr>
            <p:ph type="sldNum" sz="quarter" idx="12"/>
          </p:nvPr>
        </p:nvSpPr>
        <p:spPr>
          <a:noFill/>
        </p:spPr>
        <p:txBody>
          <a:bodyPr/>
          <a:lstStyle/>
          <a:p>
            <a:fld id="{C91AAB59-CBA8-45CA-9B71-E436B286FD58}" type="slidenum">
              <a:rPr lang="tr-TR" smtClean="0"/>
              <a:pPr/>
              <a:t>5</a:t>
            </a:fld>
            <a:endParaRPr lang="tr-TR" smtClean="0"/>
          </a:p>
        </p:txBody>
      </p:sp>
      <p:sp>
        <p:nvSpPr>
          <p:cNvPr id="288771" name="AutoShape 3"/>
          <p:cNvSpPr>
            <a:spLocks noChangeArrowheads="1"/>
          </p:cNvSpPr>
          <p:nvPr/>
        </p:nvSpPr>
        <p:spPr bwMode="auto">
          <a:xfrm rot="10800000">
            <a:off x="2771775" y="1989138"/>
            <a:ext cx="3629025" cy="2314575"/>
          </a:xfrm>
          <a:prstGeom prst="triangle">
            <a:avLst>
              <a:gd name="adj" fmla="val 50000"/>
            </a:avLst>
          </a:prstGeom>
          <a:solidFill>
            <a:schemeClr val="accent1"/>
          </a:solidFill>
          <a:ln w="9525">
            <a:solidFill>
              <a:schemeClr val="tx1"/>
            </a:solidFill>
            <a:miter lim="800000"/>
            <a:headEnd/>
            <a:tailEnd/>
          </a:ln>
        </p:spPr>
        <p:txBody>
          <a:bodyPr wrap="none" anchor="ctr"/>
          <a:lstStyle/>
          <a:p>
            <a:endParaRPr lang="tr-TR"/>
          </a:p>
        </p:txBody>
      </p:sp>
      <p:sp>
        <p:nvSpPr>
          <p:cNvPr id="288772" name="Text Box 4"/>
          <p:cNvSpPr txBox="1">
            <a:spLocks noChangeArrowheads="1"/>
          </p:cNvSpPr>
          <p:nvPr/>
        </p:nvSpPr>
        <p:spPr bwMode="auto">
          <a:xfrm>
            <a:off x="0" y="0"/>
            <a:ext cx="9144000" cy="822325"/>
          </a:xfrm>
          <a:prstGeom prst="rect">
            <a:avLst/>
          </a:prstGeom>
          <a:noFill/>
          <a:ln w="9525">
            <a:noFill/>
            <a:miter lim="800000"/>
            <a:headEnd/>
            <a:tailEnd/>
          </a:ln>
        </p:spPr>
        <p:txBody>
          <a:bodyPr>
            <a:spAutoFit/>
          </a:bodyPr>
          <a:lstStyle/>
          <a:p>
            <a:pPr algn="ctr"/>
            <a:r>
              <a:rPr lang="tr-TR" sz="2400"/>
              <a:t>Sigorta şirketi:</a:t>
            </a:r>
          </a:p>
          <a:p>
            <a:pPr algn="ctr"/>
            <a:r>
              <a:rPr lang="tr-TR" sz="2400"/>
              <a:t>“Düzenli sağlık kontrolünden geçen kişilerde mortalite düşüyor!”</a:t>
            </a:r>
          </a:p>
        </p:txBody>
      </p:sp>
      <p:sp>
        <p:nvSpPr>
          <p:cNvPr id="288773" name="Rectangle 5"/>
          <p:cNvSpPr>
            <a:spLocks noChangeArrowheads="1"/>
          </p:cNvSpPr>
          <p:nvPr/>
        </p:nvSpPr>
        <p:spPr bwMode="auto">
          <a:xfrm>
            <a:off x="3733800" y="1195388"/>
            <a:ext cx="1709738" cy="822325"/>
          </a:xfrm>
          <a:prstGeom prst="rect">
            <a:avLst/>
          </a:prstGeom>
          <a:noFill/>
          <a:ln w="9525">
            <a:noFill/>
            <a:miter lim="800000"/>
            <a:headEnd/>
            <a:tailEnd/>
          </a:ln>
        </p:spPr>
        <p:txBody>
          <a:bodyPr wrap="none">
            <a:spAutoFit/>
          </a:bodyPr>
          <a:lstStyle/>
          <a:p>
            <a:pPr algn="ctr">
              <a:spcBef>
                <a:spcPct val="20000"/>
              </a:spcBef>
            </a:pPr>
            <a:r>
              <a:rPr lang="tr-TR" sz="2400"/>
              <a:t>CHECK-UP</a:t>
            </a:r>
          </a:p>
          <a:p>
            <a:pPr algn="ctr"/>
            <a:r>
              <a:rPr lang="tr-TR" sz="2400"/>
              <a:t>(1921)</a:t>
            </a:r>
          </a:p>
        </p:txBody>
      </p:sp>
      <p:sp>
        <p:nvSpPr>
          <p:cNvPr id="288774" name="Rectangle 6"/>
          <p:cNvSpPr>
            <a:spLocks noChangeArrowheads="1"/>
          </p:cNvSpPr>
          <p:nvPr/>
        </p:nvSpPr>
        <p:spPr bwMode="auto">
          <a:xfrm>
            <a:off x="2465388" y="5605463"/>
            <a:ext cx="4191000" cy="822325"/>
          </a:xfrm>
          <a:prstGeom prst="rect">
            <a:avLst/>
          </a:prstGeom>
          <a:noFill/>
          <a:ln w="9525">
            <a:noFill/>
            <a:miter lim="800000"/>
            <a:headEnd/>
            <a:tailEnd/>
          </a:ln>
        </p:spPr>
        <p:txBody>
          <a:bodyPr wrap="none">
            <a:spAutoFit/>
          </a:bodyPr>
          <a:lstStyle/>
          <a:p>
            <a:pPr algn="ctr"/>
            <a:r>
              <a:rPr lang="tr-TR" sz="2400"/>
              <a:t>PERİYODİK MUAYENE geldi.</a:t>
            </a:r>
          </a:p>
          <a:p>
            <a:pPr algn="ctr"/>
            <a:r>
              <a:rPr lang="tr-TR" sz="2400"/>
              <a:t>(1970)</a:t>
            </a:r>
          </a:p>
        </p:txBody>
      </p:sp>
      <p:sp>
        <p:nvSpPr>
          <p:cNvPr id="288778" name="Rectangle 10"/>
          <p:cNvSpPr>
            <a:spLocks noChangeArrowheads="1"/>
          </p:cNvSpPr>
          <p:nvPr/>
        </p:nvSpPr>
        <p:spPr bwMode="auto">
          <a:xfrm>
            <a:off x="468313" y="4221163"/>
            <a:ext cx="8207375" cy="1077912"/>
          </a:xfrm>
          <a:prstGeom prst="rect">
            <a:avLst/>
          </a:prstGeom>
          <a:noFill/>
          <a:ln w="9525">
            <a:noFill/>
            <a:miter lim="800000"/>
            <a:headEnd/>
            <a:tailEnd/>
          </a:ln>
        </p:spPr>
        <p:txBody>
          <a:bodyPr>
            <a:spAutoFit/>
          </a:bodyPr>
          <a:lstStyle/>
          <a:p>
            <a:pPr algn="ctr">
              <a:lnSpc>
                <a:spcPct val="90000"/>
              </a:lnSpc>
              <a:spcBef>
                <a:spcPct val="20000"/>
              </a:spcBef>
            </a:pPr>
            <a:r>
              <a:rPr lang="tr-TR" sz="2400"/>
              <a:t>Bazı hastalıklar başta yeterli bulgu vermiyor, tanı alacak duruma gelince ise tedaviye yeterli süre kalmıyordu: check-up bitti yaş, maruziyet, cinsiyet, kişisel risk gibi kavramlar ile değişen	</a:t>
            </a:r>
          </a:p>
        </p:txBody>
      </p:sp>
      <p:sp>
        <p:nvSpPr>
          <p:cNvPr id="288780" name="AutoShape 12"/>
          <p:cNvSpPr>
            <a:spLocks noChangeArrowheads="1"/>
          </p:cNvSpPr>
          <p:nvPr/>
        </p:nvSpPr>
        <p:spPr bwMode="auto">
          <a:xfrm>
            <a:off x="4443413" y="835025"/>
            <a:ext cx="215900" cy="433388"/>
          </a:xfrm>
          <a:prstGeom prst="downArrow">
            <a:avLst>
              <a:gd name="adj1" fmla="val 50000"/>
              <a:gd name="adj2" fmla="val 50184"/>
            </a:avLst>
          </a:prstGeom>
          <a:solidFill>
            <a:schemeClr val="accent1"/>
          </a:solidFill>
          <a:ln w="9525">
            <a:solidFill>
              <a:schemeClr val="tx1"/>
            </a:solidFill>
            <a:miter lim="800000"/>
            <a:headEnd/>
            <a:tailEnd/>
          </a:ln>
        </p:spPr>
        <p:txBody>
          <a:bodyPr wrap="none" anchor="ctr"/>
          <a:lstStyle/>
          <a:p>
            <a:endParaRPr lang="tr-TR"/>
          </a:p>
        </p:txBody>
      </p:sp>
      <p:sp>
        <p:nvSpPr>
          <p:cNvPr id="288781" name="AutoShape 13"/>
          <p:cNvSpPr>
            <a:spLocks noChangeArrowheads="1"/>
          </p:cNvSpPr>
          <p:nvPr/>
        </p:nvSpPr>
        <p:spPr bwMode="auto">
          <a:xfrm>
            <a:off x="4443413" y="5260975"/>
            <a:ext cx="215900" cy="433388"/>
          </a:xfrm>
          <a:prstGeom prst="downArrow">
            <a:avLst>
              <a:gd name="adj1" fmla="val 50000"/>
              <a:gd name="adj2" fmla="val 50184"/>
            </a:avLst>
          </a:prstGeom>
          <a:solidFill>
            <a:schemeClr val="accent1"/>
          </a:solidFill>
          <a:ln w="9525">
            <a:solidFill>
              <a:schemeClr val="tx1"/>
            </a:solidFill>
            <a:miter lim="800000"/>
            <a:headEnd/>
            <a:tailEnd/>
          </a:ln>
        </p:spPr>
        <p:txBody>
          <a:bodyPr wrap="none" anchor="ctr"/>
          <a:lstStyle/>
          <a:p>
            <a:endParaRPr lang="tr-T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88772"/>
                                        </p:tgtEl>
                                        <p:attrNameLst>
                                          <p:attrName>style.visibility</p:attrName>
                                        </p:attrNameLst>
                                      </p:cBhvr>
                                      <p:to>
                                        <p:strVal val="visible"/>
                                      </p:to>
                                    </p:set>
                                    <p:animEffect transition="in" filter="checkerboard(across)">
                                      <p:cBhvr>
                                        <p:cTn id="7" dur="500"/>
                                        <p:tgtEl>
                                          <p:spTgt spid="28877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8780"/>
                                        </p:tgtEl>
                                        <p:attrNameLst>
                                          <p:attrName>style.visibility</p:attrName>
                                        </p:attrNameLst>
                                      </p:cBhvr>
                                      <p:to>
                                        <p:strVal val="visible"/>
                                      </p:to>
                                    </p:set>
                                    <p:animEffect transition="in" filter="wipe(up)">
                                      <p:cBhvr>
                                        <p:cTn id="12" dur="1000"/>
                                        <p:tgtEl>
                                          <p:spTgt spid="288780"/>
                                        </p:tgtEl>
                                      </p:cBhvr>
                                    </p:animEffect>
                                  </p:childTnLst>
                                </p:cTn>
                              </p:par>
                            </p:childTnLst>
                          </p:cTn>
                        </p:par>
                        <p:par>
                          <p:cTn id="13" fill="hold">
                            <p:stCondLst>
                              <p:cond delay="1000"/>
                            </p:stCondLst>
                            <p:childTnLst>
                              <p:par>
                                <p:cTn id="14" presetID="9" presetClass="entr" presetSubtype="0" fill="hold" grpId="0" nodeType="afterEffect">
                                  <p:stCondLst>
                                    <p:cond delay="0"/>
                                  </p:stCondLst>
                                  <p:childTnLst>
                                    <p:set>
                                      <p:cBhvr>
                                        <p:cTn id="15" dur="1" fill="hold">
                                          <p:stCondLst>
                                            <p:cond delay="0"/>
                                          </p:stCondLst>
                                        </p:cTn>
                                        <p:tgtEl>
                                          <p:spTgt spid="288773"/>
                                        </p:tgtEl>
                                        <p:attrNameLst>
                                          <p:attrName>style.visibility</p:attrName>
                                        </p:attrNameLst>
                                      </p:cBhvr>
                                      <p:to>
                                        <p:strVal val="visible"/>
                                      </p:to>
                                    </p:set>
                                    <p:animEffect transition="in" filter="dissolve">
                                      <p:cBhvr>
                                        <p:cTn id="16" dur="500"/>
                                        <p:tgtEl>
                                          <p:spTgt spid="288773"/>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88771"/>
                                        </p:tgtEl>
                                        <p:attrNameLst>
                                          <p:attrName>style.visibility</p:attrName>
                                        </p:attrNameLst>
                                      </p:cBhvr>
                                      <p:to>
                                        <p:strVal val="visible"/>
                                      </p:to>
                                    </p:set>
                                    <p:animEffect transition="in" filter="dissolve">
                                      <p:cBhvr>
                                        <p:cTn id="21" dur="500"/>
                                        <p:tgtEl>
                                          <p:spTgt spid="288771"/>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288778"/>
                                        </p:tgtEl>
                                        <p:attrNameLst>
                                          <p:attrName>style.visibility</p:attrName>
                                        </p:attrNameLst>
                                      </p:cBhvr>
                                      <p:to>
                                        <p:strVal val="visible"/>
                                      </p:to>
                                    </p:set>
                                    <p:animEffect transition="in" filter="dissolve">
                                      <p:cBhvr>
                                        <p:cTn id="26" dur="500"/>
                                        <p:tgtEl>
                                          <p:spTgt spid="28877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88781"/>
                                        </p:tgtEl>
                                        <p:attrNameLst>
                                          <p:attrName>style.visibility</p:attrName>
                                        </p:attrNameLst>
                                      </p:cBhvr>
                                      <p:to>
                                        <p:strVal val="visible"/>
                                      </p:to>
                                    </p:set>
                                    <p:animEffect transition="in" filter="wipe(up)">
                                      <p:cBhvr>
                                        <p:cTn id="31" dur="500"/>
                                        <p:tgtEl>
                                          <p:spTgt spid="288781"/>
                                        </p:tgtEl>
                                      </p:cBhvr>
                                    </p:animEffect>
                                  </p:childTnLst>
                                </p:cTn>
                              </p:par>
                            </p:childTnLst>
                          </p:cTn>
                        </p:par>
                        <p:par>
                          <p:cTn id="32" fill="hold">
                            <p:stCondLst>
                              <p:cond delay="500"/>
                            </p:stCondLst>
                            <p:childTnLst>
                              <p:par>
                                <p:cTn id="33" presetID="9" presetClass="entr" presetSubtype="0" fill="hold" grpId="0" nodeType="afterEffect">
                                  <p:stCondLst>
                                    <p:cond delay="0"/>
                                  </p:stCondLst>
                                  <p:childTnLst>
                                    <p:set>
                                      <p:cBhvr>
                                        <p:cTn id="34" dur="1" fill="hold">
                                          <p:stCondLst>
                                            <p:cond delay="0"/>
                                          </p:stCondLst>
                                        </p:cTn>
                                        <p:tgtEl>
                                          <p:spTgt spid="288774"/>
                                        </p:tgtEl>
                                        <p:attrNameLst>
                                          <p:attrName>style.visibility</p:attrName>
                                        </p:attrNameLst>
                                      </p:cBhvr>
                                      <p:to>
                                        <p:strVal val="visible"/>
                                      </p:to>
                                    </p:set>
                                    <p:animEffect transition="in" filter="dissolve">
                                      <p:cBhvr>
                                        <p:cTn id="35" dur="500"/>
                                        <p:tgtEl>
                                          <p:spTgt spid="2887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71" grpId="0" animBg="1"/>
      <p:bldP spid="288772" grpId="0"/>
      <p:bldP spid="288773" grpId="0"/>
      <p:bldP spid="288774" grpId="0"/>
      <p:bldP spid="288778" grpId="0"/>
      <p:bldP spid="288780" grpId="0" animBg="1"/>
      <p:bldP spid="288781"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Footer Placeholder 2"/>
          <p:cNvSpPr>
            <a:spLocks noGrp="1"/>
          </p:cNvSpPr>
          <p:nvPr>
            <p:ph type="ftr" sz="quarter" idx="11"/>
          </p:nvPr>
        </p:nvSpPr>
        <p:spPr>
          <a:noFill/>
        </p:spPr>
        <p:txBody>
          <a:bodyPr/>
          <a:lstStyle/>
          <a:p>
            <a:r>
              <a:rPr lang="tr-TR"/>
              <a:t>/ 34</a:t>
            </a:r>
          </a:p>
        </p:txBody>
      </p:sp>
      <p:sp>
        <p:nvSpPr>
          <p:cNvPr id="21507" name="Slide Number Placeholder 3"/>
          <p:cNvSpPr>
            <a:spLocks noGrp="1"/>
          </p:cNvSpPr>
          <p:nvPr>
            <p:ph type="sldNum" sz="quarter" idx="12"/>
          </p:nvPr>
        </p:nvSpPr>
        <p:spPr>
          <a:noFill/>
        </p:spPr>
        <p:txBody>
          <a:bodyPr/>
          <a:lstStyle/>
          <a:p>
            <a:fld id="{355FDA53-7189-45EB-BF5F-E40DD080B665}" type="slidenum">
              <a:rPr lang="tr-TR" smtClean="0"/>
              <a:pPr/>
              <a:t>6</a:t>
            </a:fld>
            <a:endParaRPr lang="tr-TR" smtClean="0"/>
          </a:p>
        </p:txBody>
      </p:sp>
      <p:sp>
        <p:nvSpPr>
          <p:cNvPr id="21508" name="Rectangle 2"/>
          <p:cNvSpPr>
            <a:spLocks noGrp="1" noChangeArrowheads="1"/>
          </p:cNvSpPr>
          <p:nvPr>
            <p:ph type="title" idx="4294967295"/>
          </p:nvPr>
        </p:nvSpPr>
        <p:spPr/>
        <p:txBody>
          <a:bodyPr/>
          <a:lstStyle/>
          <a:p>
            <a:pPr eaLnBrk="1" hangingPunct="1"/>
            <a:r>
              <a:rPr lang="tr-TR" smtClean="0"/>
              <a:t>Tanım</a:t>
            </a:r>
            <a:endParaRPr lang="en-US" smtClean="0"/>
          </a:p>
        </p:txBody>
      </p:sp>
      <p:sp>
        <p:nvSpPr>
          <p:cNvPr id="21509" name="Text Box 3"/>
          <p:cNvSpPr txBox="1">
            <a:spLocks noChangeArrowheads="1"/>
          </p:cNvSpPr>
          <p:nvPr/>
        </p:nvSpPr>
        <p:spPr bwMode="auto">
          <a:xfrm>
            <a:off x="1279525" y="1949450"/>
            <a:ext cx="7026275" cy="3387725"/>
          </a:xfrm>
          <a:prstGeom prst="rect">
            <a:avLst/>
          </a:prstGeom>
          <a:noFill/>
          <a:ln w="9525">
            <a:noFill/>
            <a:miter lim="800000"/>
            <a:headEnd/>
            <a:tailEnd/>
          </a:ln>
        </p:spPr>
        <p:txBody>
          <a:bodyPr>
            <a:spAutoFit/>
          </a:bodyPr>
          <a:lstStyle/>
          <a:p>
            <a:pPr eaLnBrk="0" hangingPunct="0"/>
            <a:r>
              <a:rPr lang="tr-TR" sz="3600"/>
              <a:t>Danışmanlık, fizik muayene, aşılama, laboratuar tetkikleri gibi bir dizi standart işlem kullanılarak </a:t>
            </a:r>
            <a:r>
              <a:rPr lang="tr-TR" sz="3600" u="sng"/>
              <a:t>sağlıklı gözüken</a:t>
            </a:r>
            <a:r>
              <a:rPr lang="tr-TR" sz="3600"/>
              <a:t> insanların belli aralıklarla değerlendirilmelerine </a:t>
            </a:r>
            <a:r>
              <a:rPr lang="tr-TR" sz="3600" b="1"/>
              <a:t>Periyodik Sağlık Muayenesi</a:t>
            </a:r>
            <a:r>
              <a:rPr lang="tr-TR" sz="3600"/>
              <a:t> denir.</a:t>
            </a:r>
            <a:endParaRPr lang="en-US" sz="3600"/>
          </a:p>
        </p:txBody>
      </p:sp>
    </p:spTree>
  </p:cSld>
  <p:clrMapOvr>
    <a:masterClrMapping/>
  </p:clrMapOvr>
  <p:transition spd="med">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Footer Placeholder 2"/>
          <p:cNvSpPr>
            <a:spLocks noGrp="1"/>
          </p:cNvSpPr>
          <p:nvPr>
            <p:ph type="ftr" sz="quarter" idx="11"/>
          </p:nvPr>
        </p:nvSpPr>
        <p:spPr>
          <a:noFill/>
        </p:spPr>
        <p:txBody>
          <a:bodyPr/>
          <a:lstStyle/>
          <a:p>
            <a:r>
              <a:rPr lang="tr-TR"/>
              <a:t>/ 34</a:t>
            </a:r>
          </a:p>
        </p:txBody>
      </p:sp>
      <p:sp>
        <p:nvSpPr>
          <p:cNvPr id="22531" name="Slide Number Placeholder 3"/>
          <p:cNvSpPr>
            <a:spLocks noGrp="1"/>
          </p:cNvSpPr>
          <p:nvPr>
            <p:ph type="sldNum" sz="quarter" idx="12"/>
          </p:nvPr>
        </p:nvSpPr>
        <p:spPr>
          <a:noFill/>
        </p:spPr>
        <p:txBody>
          <a:bodyPr/>
          <a:lstStyle/>
          <a:p>
            <a:fld id="{198E1E84-35C4-4C26-8022-9429A19657CF}" type="slidenum">
              <a:rPr lang="tr-TR" smtClean="0"/>
              <a:pPr/>
              <a:t>7</a:t>
            </a:fld>
            <a:endParaRPr lang="tr-TR" smtClean="0"/>
          </a:p>
        </p:txBody>
      </p:sp>
      <p:sp>
        <p:nvSpPr>
          <p:cNvPr id="22532" name="Rectangle 2"/>
          <p:cNvSpPr>
            <a:spLocks noGrp="1" noChangeArrowheads="1"/>
          </p:cNvSpPr>
          <p:nvPr>
            <p:ph type="title" idx="4294967295"/>
          </p:nvPr>
        </p:nvSpPr>
        <p:spPr/>
        <p:txBody>
          <a:bodyPr/>
          <a:lstStyle/>
          <a:p>
            <a:pPr eaLnBrk="1" hangingPunct="1"/>
            <a:r>
              <a:rPr lang="tr-TR" smtClean="0"/>
              <a:t>Tarihçe</a:t>
            </a:r>
            <a:endParaRPr lang="en-US" smtClean="0"/>
          </a:p>
        </p:txBody>
      </p:sp>
      <p:sp>
        <p:nvSpPr>
          <p:cNvPr id="22533" name="Rectangle 3"/>
          <p:cNvSpPr>
            <a:spLocks noChangeArrowheads="1"/>
          </p:cNvSpPr>
          <p:nvPr/>
        </p:nvSpPr>
        <p:spPr bwMode="auto">
          <a:xfrm>
            <a:off x="395288" y="1557338"/>
            <a:ext cx="8569325" cy="3378200"/>
          </a:xfrm>
          <a:prstGeom prst="rect">
            <a:avLst/>
          </a:prstGeom>
          <a:noFill/>
          <a:ln w="9525">
            <a:noFill/>
            <a:miter lim="800000"/>
            <a:headEnd/>
            <a:tailEnd/>
          </a:ln>
        </p:spPr>
        <p:txBody>
          <a:bodyPr>
            <a:spAutoFit/>
          </a:bodyPr>
          <a:lstStyle/>
          <a:p>
            <a:pPr eaLnBrk="0" hangingPunct="0">
              <a:buFontTx/>
              <a:buChar char="•"/>
            </a:pPr>
            <a:r>
              <a:rPr lang="tr-TR" sz="2400"/>
              <a:t>Çin			Çıplak ayaklı hekimler</a:t>
            </a:r>
          </a:p>
          <a:p>
            <a:pPr eaLnBrk="0" hangingPunct="0">
              <a:buFontTx/>
              <a:buChar char="•"/>
            </a:pPr>
            <a:r>
              <a:rPr lang="tr-TR" sz="2400"/>
              <a:t>Osmanlı 		Fatih vakfiyesi</a:t>
            </a:r>
          </a:p>
          <a:p>
            <a:pPr eaLnBrk="0" hangingPunct="0">
              <a:buFontTx/>
              <a:buChar char="•"/>
            </a:pPr>
            <a:r>
              <a:rPr lang="tr-TR" sz="2400"/>
              <a:t>1800			Amerika </a:t>
            </a:r>
          </a:p>
          <a:p>
            <a:pPr eaLnBrk="0" hangingPunct="0">
              <a:buFontTx/>
              <a:buChar char="•"/>
            </a:pPr>
            <a:r>
              <a:rPr lang="tr-TR" sz="2400"/>
              <a:t>1922			Yıllık check-up</a:t>
            </a:r>
          </a:p>
          <a:p>
            <a:pPr eaLnBrk="0" hangingPunct="0">
              <a:buFontTx/>
              <a:buChar char="•"/>
            </a:pPr>
            <a:r>
              <a:rPr lang="tr-TR" sz="2400"/>
              <a:t>II.Dünya S.		Tedavi edici hizmetler</a:t>
            </a:r>
          </a:p>
          <a:p>
            <a:pPr eaLnBrk="0" hangingPunct="0">
              <a:buFontTx/>
              <a:buChar char="•"/>
            </a:pPr>
            <a:r>
              <a:rPr lang="tr-TR" sz="2400"/>
              <a:t>1970-			Çağdaş PSM kriterleri 	</a:t>
            </a:r>
          </a:p>
          <a:p>
            <a:pPr eaLnBrk="0" hangingPunct="0">
              <a:buFontTx/>
              <a:buChar char="•"/>
            </a:pPr>
            <a:r>
              <a:rPr lang="tr-TR" sz="2400"/>
              <a:t>Ülkemizde 		Check-up (altın check-up, gümüş check up </a:t>
            </a:r>
            <a:r>
              <a:rPr lang="tr-TR" sz="2400">
                <a:sym typeface="Wingdings" pitchFamily="2" charset="2"/>
              </a:rPr>
              <a:t></a:t>
            </a:r>
            <a:endParaRPr lang="tr-TR" sz="2400"/>
          </a:p>
          <a:p>
            <a:pPr eaLnBrk="0" hangingPunct="0"/>
            <a:r>
              <a:rPr lang="tr-TR" sz="2400"/>
              <a:t>			Esnaf muayeneleri</a:t>
            </a:r>
            <a:br>
              <a:rPr lang="tr-TR" sz="2400"/>
            </a:br>
            <a:r>
              <a:rPr lang="tr-TR" sz="2400"/>
              <a:t>			Okul taramaları</a:t>
            </a:r>
            <a:endParaRPr lang="en-US" sz="2400"/>
          </a:p>
        </p:txBody>
      </p:sp>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4" name="Footer Placeholder 4"/>
          <p:cNvSpPr>
            <a:spLocks noGrp="1"/>
          </p:cNvSpPr>
          <p:nvPr>
            <p:ph type="ftr" sz="quarter" idx="11"/>
          </p:nvPr>
        </p:nvSpPr>
        <p:spPr>
          <a:noFill/>
        </p:spPr>
        <p:txBody>
          <a:bodyPr/>
          <a:lstStyle/>
          <a:p>
            <a:r>
              <a:rPr lang="tr-TR"/>
              <a:t>/ 34</a:t>
            </a:r>
          </a:p>
        </p:txBody>
      </p:sp>
      <p:sp>
        <p:nvSpPr>
          <p:cNvPr id="23555" name="Slide Number Placeholder 5"/>
          <p:cNvSpPr>
            <a:spLocks noGrp="1"/>
          </p:cNvSpPr>
          <p:nvPr>
            <p:ph type="sldNum" sz="quarter" idx="12"/>
          </p:nvPr>
        </p:nvSpPr>
        <p:spPr>
          <a:noFill/>
        </p:spPr>
        <p:txBody>
          <a:bodyPr/>
          <a:lstStyle/>
          <a:p>
            <a:fld id="{21C899D8-4A90-4EB2-AADC-408D55656558}" type="slidenum">
              <a:rPr lang="tr-TR" smtClean="0"/>
              <a:pPr/>
              <a:t>8</a:t>
            </a:fld>
            <a:endParaRPr lang="tr-TR" smtClean="0"/>
          </a:p>
        </p:txBody>
      </p:sp>
      <p:sp>
        <p:nvSpPr>
          <p:cNvPr id="23556" name="Rectangle 2"/>
          <p:cNvSpPr>
            <a:spLocks noGrp="1" noChangeArrowheads="1"/>
          </p:cNvSpPr>
          <p:nvPr>
            <p:ph type="title"/>
          </p:nvPr>
        </p:nvSpPr>
        <p:spPr/>
        <p:txBody>
          <a:bodyPr/>
          <a:lstStyle/>
          <a:p>
            <a:pPr eaLnBrk="1" hangingPunct="1"/>
            <a:r>
              <a:rPr lang="tr-TR" smtClean="0"/>
              <a:t>İşe Yarıyor mu</a:t>
            </a:r>
            <a:r>
              <a:rPr lang="en-US" smtClean="0"/>
              <a:t>?</a:t>
            </a:r>
          </a:p>
        </p:txBody>
      </p:sp>
      <p:sp>
        <p:nvSpPr>
          <p:cNvPr id="23557" name="Rectangle 3"/>
          <p:cNvSpPr>
            <a:spLocks noGrp="1" noChangeArrowheads="1"/>
          </p:cNvSpPr>
          <p:nvPr>
            <p:ph type="body" idx="1"/>
          </p:nvPr>
        </p:nvSpPr>
        <p:spPr>
          <a:xfrm>
            <a:off x="179388" y="1600200"/>
            <a:ext cx="8964612" cy="4525963"/>
          </a:xfrm>
        </p:spPr>
        <p:txBody>
          <a:bodyPr/>
          <a:lstStyle/>
          <a:p>
            <a:pPr eaLnBrk="1" hangingPunct="1">
              <a:lnSpc>
                <a:spcPct val="90000"/>
              </a:lnSpc>
            </a:pPr>
            <a:r>
              <a:rPr lang="tr-TR" sz="2600" smtClean="0"/>
              <a:t>ABD’de İnme mortalitesi 1972’den beri %50 azalmıştır</a:t>
            </a:r>
            <a:endParaRPr lang="en-US" sz="2600" smtClean="0"/>
          </a:p>
          <a:p>
            <a:pPr lvl="1" eaLnBrk="1" hangingPunct="1">
              <a:lnSpc>
                <a:spcPct val="90000"/>
              </a:lnSpc>
            </a:pPr>
            <a:r>
              <a:rPr lang="tr-TR" sz="2400" smtClean="0"/>
              <a:t>Hipertansiyonun erken tanısı ve etkin tedavisi</a:t>
            </a:r>
            <a:endParaRPr lang="en-US" sz="2400" smtClean="0"/>
          </a:p>
          <a:p>
            <a:pPr eaLnBrk="1" hangingPunct="1">
              <a:lnSpc>
                <a:spcPct val="90000"/>
              </a:lnSpc>
            </a:pPr>
            <a:r>
              <a:rPr lang="tr-TR" sz="2600" smtClean="0"/>
              <a:t>Serviks kanseri mortalitesi %80 azalmıştır</a:t>
            </a:r>
            <a:endParaRPr lang="en-US" sz="2600" smtClean="0"/>
          </a:p>
          <a:p>
            <a:pPr eaLnBrk="1" hangingPunct="1">
              <a:lnSpc>
                <a:spcPct val="90000"/>
              </a:lnSpc>
            </a:pPr>
            <a:r>
              <a:rPr lang="en-US" sz="2600" smtClean="0"/>
              <a:t>Neonatal </a:t>
            </a:r>
            <a:r>
              <a:rPr lang="tr-TR" sz="2600" smtClean="0"/>
              <a:t>tarama</a:t>
            </a:r>
            <a:endParaRPr lang="en-US" sz="2600" smtClean="0"/>
          </a:p>
          <a:p>
            <a:pPr lvl="1" eaLnBrk="1" hangingPunct="1">
              <a:lnSpc>
                <a:spcPct val="90000"/>
              </a:lnSpc>
            </a:pPr>
            <a:r>
              <a:rPr lang="tr-TR" sz="2400" smtClean="0"/>
              <a:t>Zihinsel engellilikte azalma</a:t>
            </a:r>
            <a:endParaRPr lang="en-US" sz="2400" smtClean="0"/>
          </a:p>
          <a:p>
            <a:pPr lvl="2" eaLnBrk="1" hangingPunct="1">
              <a:lnSpc>
                <a:spcPct val="90000"/>
              </a:lnSpc>
            </a:pPr>
            <a:r>
              <a:rPr lang="tr-TR" smtClean="0"/>
              <a:t>Fenilketonüri taraması</a:t>
            </a:r>
            <a:endParaRPr lang="en-US" smtClean="0"/>
          </a:p>
          <a:p>
            <a:pPr lvl="2" eaLnBrk="1" hangingPunct="1">
              <a:lnSpc>
                <a:spcPct val="90000"/>
              </a:lnSpc>
            </a:pPr>
            <a:r>
              <a:rPr lang="tr-TR" smtClean="0"/>
              <a:t>Doğumsal</a:t>
            </a:r>
            <a:r>
              <a:rPr lang="en-US" smtClean="0"/>
              <a:t> h</a:t>
            </a:r>
            <a:r>
              <a:rPr lang="tr-TR" smtClean="0"/>
              <a:t>i</a:t>
            </a:r>
            <a:r>
              <a:rPr lang="en-US" smtClean="0"/>
              <a:t>pot</a:t>
            </a:r>
            <a:r>
              <a:rPr lang="tr-TR" smtClean="0"/>
              <a:t>i</a:t>
            </a:r>
            <a:r>
              <a:rPr lang="en-US" smtClean="0"/>
              <a:t>roidi</a:t>
            </a:r>
          </a:p>
        </p:txBody>
      </p:sp>
      <p:sp>
        <p:nvSpPr>
          <p:cNvPr id="23558" name="Rectangle 4"/>
          <p:cNvSpPr>
            <a:spLocks noChangeArrowheads="1"/>
          </p:cNvSpPr>
          <p:nvPr/>
        </p:nvSpPr>
        <p:spPr bwMode="auto">
          <a:xfrm>
            <a:off x="1619250" y="5445125"/>
            <a:ext cx="5859463" cy="304800"/>
          </a:xfrm>
          <a:prstGeom prst="rect">
            <a:avLst/>
          </a:prstGeom>
          <a:noFill/>
          <a:ln w="9525">
            <a:noFill/>
            <a:miter lim="800000"/>
            <a:headEnd/>
            <a:tailEnd/>
          </a:ln>
        </p:spPr>
        <p:txBody>
          <a:bodyPr wrap="none">
            <a:spAutoFit/>
          </a:bodyPr>
          <a:lstStyle/>
          <a:p>
            <a:r>
              <a:rPr lang="tr-TR" sz="1400"/>
              <a:t>National Center for Health Statistics. http://www.cdc.gov/nchs/r&amp;d/ndi/ndi.htm</a:t>
            </a:r>
          </a:p>
        </p:txBody>
      </p:sp>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Footer Placeholder 5"/>
          <p:cNvSpPr>
            <a:spLocks noGrp="1"/>
          </p:cNvSpPr>
          <p:nvPr>
            <p:ph type="ftr" sz="quarter" idx="11"/>
          </p:nvPr>
        </p:nvSpPr>
        <p:spPr>
          <a:noFill/>
        </p:spPr>
        <p:txBody>
          <a:bodyPr/>
          <a:lstStyle/>
          <a:p>
            <a:r>
              <a:rPr lang="tr-TR"/>
              <a:t>/ 34</a:t>
            </a:r>
          </a:p>
        </p:txBody>
      </p:sp>
      <p:sp>
        <p:nvSpPr>
          <p:cNvPr id="24579" name="Slide Number Placeholder 6"/>
          <p:cNvSpPr>
            <a:spLocks noGrp="1"/>
          </p:cNvSpPr>
          <p:nvPr>
            <p:ph type="sldNum" sz="quarter" idx="12"/>
          </p:nvPr>
        </p:nvSpPr>
        <p:spPr>
          <a:noFill/>
        </p:spPr>
        <p:txBody>
          <a:bodyPr/>
          <a:lstStyle/>
          <a:p>
            <a:fld id="{FEF50DCE-08AA-4857-918F-A8B14477288F}" type="slidenum">
              <a:rPr lang="tr-TR" smtClean="0"/>
              <a:pPr/>
              <a:t>9</a:t>
            </a:fld>
            <a:endParaRPr lang="tr-TR" smtClean="0"/>
          </a:p>
        </p:txBody>
      </p:sp>
      <p:sp>
        <p:nvSpPr>
          <p:cNvPr id="24580" name="Rectangle 2"/>
          <p:cNvSpPr>
            <a:spLocks noGrp="1" noChangeArrowheads="1"/>
          </p:cNvSpPr>
          <p:nvPr>
            <p:ph type="title"/>
          </p:nvPr>
        </p:nvSpPr>
        <p:spPr/>
        <p:txBody>
          <a:bodyPr/>
          <a:lstStyle/>
          <a:p>
            <a:pPr eaLnBrk="1" hangingPunct="1"/>
            <a:r>
              <a:rPr lang="tr-TR" smtClean="0"/>
              <a:t>Aşılama ve Polio</a:t>
            </a:r>
          </a:p>
        </p:txBody>
      </p:sp>
      <p:sp>
        <p:nvSpPr>
          <p:cNvPr id="24581" name="Rectangle 7"/>
          <p:cNvSpPr>
            <a:spLocks noChangeArrowheads="1"/>
          </p:cNvSpPr>
          <p:nvPr/>
        </p:nvSpPr>
        <p:spPr bwMode="auto">
          <a:xfrm>
            <a:off x="457200" y="1412875"/>
            <a:ext cx="8229600" cy="4525963"/>
          </a:xfrm>
          <a:prstGeom prst="rect">
            <a:avLst/>
          </a:prstGeom>
          <a:noFill/>
          <a:ln w="9525">
            <a:noFill/>
            <a:miter lim="800000"/>
            <a:headEnd/>
            <a:tailEnd/>
          </a:ln>
        </p:spPr>
        <p:txBody>
          <a:bodyPr/>
          <a:lstStyle/>
          <a:p>
            <a:pPr marL="342900" indent="-342900">
              <a:lnSpc>
                <a:spcPct val="90000"/>
              </a:lnSpc>
              <a:spcBef>
                <a:spcPct val="20000"/>
              </a:spcBef>
              <a:buFontTx/>
              <a:buChar char="•"/>
            </a:pPr>
            <a:r>
              <a:rPr lang="tr-TR" sz="2400"/>
              <a:t>Türkiye’de Polio eradikasyon çalışmaları 1989’da başladı. </a:t>
            </a:r>
          </a:p>
          <a:p>
            <a:pPr marL="342900" indent="-342900">
              <a:lnSpc>
                <a:spcPct val="90000"/>
              </a:lnSpc>
              <a:spcBef>
                <a:spcPct val="20000"/>
              </a:spcBef>
              <a:buFontTx/>
              <a:buChar char="•"/>
            </a:pPr>
            <a:r>
              <a:rPr lang="tr-TR" sz="2400"/>
              <a:t>Her yıl 6.5 milyon çocuk aşılanıyor</a:t>
            </a:r>
          </a:p>
          <a:p>
            <a:pPr marL="342900" indent="-342900">
              <a:lnSpc>
                <a:spcPct val="90000"/>
              </a:lnSpc>
              <a:spcBef>
                <a:spcPct val="20000"/>
              </a:spcBef>
              <a:buFontTx/>
              <a:buChar char="•"/>
            </a:pPr>
            <a:r>
              <a:rPr lang="tr-TR" sz="2400"/>
              <a:t>Son vaka 1998’de görüldü</a:t>
            </a:r>
            <a:endParaRPr lang="en-US" sz="2400"/>
          </a:p>
        </p:txBody>
      </p:sp>
      <p:pic>
        <p:nvPicPr>
          <p:cNvPr id="24582" name="Picture 8"/>
          <p:cNvPicPr>
            <a:picLocks noChangeAspect="1" noChangeArrowheads="1"/>
          </p:cNvPicPr>
          <p:nvPr>
            <p:ph sz="half" idx="2"/>
          </p:nvPr>
        </p:nvPicPr>
        <p:blipFill>
          <a:blip r:embed="rId2" cstate="print"/>
          <a:srcRect/>
          <a:stretch>
            <a:fillRect/>
          </a:stretch>
        </p:blipFill>
        <p:spPr>
          <a:xfrm>
            <a:off x="758825" y="2590800"/>
            <a:ext cx="6908800" cy="3286125"/>
          </a:xfrm>
          <a:noFill/>
        </p:spPr>
      </p:pic>
      <p:sp>
        <p:nvSpPr>
          <p:cNvPr id="24583" name="Rectangle 11"/>
          <p:cNvSpPr>
            <a:spLocks noChangeArrowheads="1"/>
          </p:cNvSpPr>
          <p:nvPr/>
        </p:nvSpPr>
        <p:spPr bwMode="auto">
          <a:xfrm>
            <a:off x="34925" y="6003925"/>
            <a:ext cx="8464550" cy="304800"/>
          </a:xfrm>
          <a:prstGeom prst="rect">
            <a:avLst/>
          </a:prstGeom>
          <a:noFill/>
          <a:ln w="9525">
            <a:noFill/>
            <a:miter lim="800000"/>
            <a:headEnd/>
            <a:tailEnd/>
          </a:ln>
        </p:spPr>
        <p:txBody>
          <a:bodyPr wrap="none">
            <a:spAutoFit/>
          </a:bodyPr>
          <a:lstStyle/>
          <a:p>
            <a:r>
              <a:rPr lang="tr-TR" sz="1400"/>
              <a:t>Sağlık Bakanlığı, Polio morbidite ve mortalite hızları. http://www.saglik.gov.tr/extras/istatistikler/temel2000/97.htm</a:t>
            </a:r>
          </a:p>
        </p:txBody>
      </p:sp>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1733</TotalTime>
  <Words>1181</Words>
  <Application>Microsoft Office PowerPoint</Application>
  <PresentationFormat>Ekran Gösterisi (4:3)</PresentationFormat>
  <Paragraphs>308</Paragraphs>
  <Slides>34</Slides>
  <Notes>3</Notes>
  <HiddenSlides>0</HiddenSlides>
  <MMClips>0</MMClips>
  <ScaleCrop>false</ScaleCrop>
  <HeadingPairs>
    <vt:vector size="8" baseType="variant">
      <vt:variant>
        <vt:lpstr>Kullanılan Yazı Tipleri</vt:lpstr>
      </vt:variant>
      <vt:variant>
        <vt:i4>4</vt:i4>
      </vt:variant>
      <vt:variant>
        <vt:lpstr>Tema</vt:lpstr>
      </vt:variant>
      <vt:variant>
        <vt:i4>1</vt:i4>
      </vt:variant>
      <vt:variant>
        <vt:lpstr>Katıştırılmış OLE Hizmet Programları</vt:lpstr>
      </vt:variant>
      <vt:variant>
        <vt:i4>1</vt:i4>
      </vt:variant>
      <vt:variant>
        <vt:lpstr>Slayt Başlıkları</vt:lpstr>
      </vt:variant>
      <vt:variant>
        <vt:i4>34</vt:i4>
      </vt:variant>
    </vt:vector>
  </HeadingPairs>
  <TitlesOfParts>
    <vt:vector size="40" baseType="lpstr">
      <vt:lpstr>Times New Roman</vt:lpstr>
      <vt:lpstr>Arial</vt:lpstr>
      <vt:lpstr>Wingdings</vt:lpstr>
      <vt:lpstr>Symbol</vt:lpstr>
      <vt:lpstr>Varsayılan Tasarım</vt:lpstr>
      <vt:lpstr>Microsoft Graph Grafiği</vt:lpstr>
      <vt:lpstr>Slayt 1</vt:lpstr>
      <vt:lpstr>Birinci basamak hekimleri ne yapar?</vt:lpstr>
      <vt:lpstr>Nelerden Koruyacağız?</vt:lpstr>
      <vt:lpstr>Hastalıkların Nedenleri (%)</vt:lpstr>
      <vt:lpstr>Slayt 5</vt:lpstr>
      <vt:lpstr>Tanım</vt:lpstr>
      <vt:lpstr>Tarihçe</vt:lpstr>
      <vt:lpstr>İşe Yarıyor mu?</vt:lpstr>
      <vt:lpstr>Aşılama ve Polio</vt:lpstr>
      <vt:lpstr>Günlük Pratiği Düşünelim</vt:lpstr>
      <vt:lpstr>Etkili Tarama Kriterleri</vt:lpstr>
      <vt:lpstr>Etkili Tarama Kriterleri</vt:lpstr>
      <vt:lpstr>Hangi Tarama Testi ?</vt:lpstr>
      <vt:lpstr>Temel Parametreler</vt:lpstr>
      <vt:lpstr>PPV’nin Prevalansla İlişkisi</vt:lpstr>
      <vt:lpstr>Etkili Tarama Kriterleri</vt:lpstr>
      <vt:lpstr>Slayt 17</vt:lpstr>
      <vt:lpstr>Yaş Gruplarına Göre Mortalite</vt:lpstr>
      <vt:lpstr>Slayt 19</vt:lpstr>
      <vt:lpstr>Etkili Tarama Kriterleri</vt:lpstr>
      <vt:lpstr>Hastalıkların Doğal Seyri</vt:lpstr>
      <vt:lpstr>Slayt 22</vt:lpstr>
      <vt:lpstr>Meme Kanseri Örneği</vt:lpstr>
      <vt:lpstr>Periyodik Muayene Zararlı Olabilir mi?</vt:lpstr>
      <vt:lpstr>Yapılan Checkup Hataları</vt:lpstr>
      <vt:lpstr>PSM Nasıl Yapılır?</vt:lpstr>
      <vt:lpstr>Ülkemiz için öneriler var mı?</vt:lpstr>
      <vt:lpstr>Sağlık Bakanlığı TTR</vt:lpstr>
      <vt:lpstr>PSM Önerileri</vt:lpstr>
      <vt:lpstr>PSM Önerileri</vt:lpstr>
      <vt:lpstr>Özet</vt:lpstr>
      <vt:lpstr>Soru 2</vt:lpstr>
      <vt:lpstr>Soru 3</vt:lpstr>
      <vt:lpstr>Slayt 34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Aktif Dinleme - İletişim Kursu, Kırıkkale - Ocak 2005</dc:title>
  <dc:creator>Zekeriya Aktürk</dc:creator>
  <cp:lastModifiedBy>HP</cp:lastModifiedBy>
  <cp:revision>128</cp:revision>
  <dcterms:created xsi:type="dcterms:W3CDTF">2004-12-19T20:31:01Z</dcterms:created>
  <dcterms:modified xsi:type="dcterms:W3CDTF">2016-05-13T12:13:18Z</dcterms:modified>
</cp:coreProperties>
</file>