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Default Extension="vml" ContentType="application/vnd.openxmlformats-officedocument.vmlDrawing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7"/>
  </p:notesMasterIdLst>
  <p:sldIdLst>
    <p:sldId id="256" r:id="rId2"/>
    <p:sldId id="42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2" r:id="rId66"/>
    <p:sldId id="373" r:id="rId67"/>
    <p:sldId id="376" r:id="rId68"/>
    <p:sldId id="379" r:id="rId69"/>
    <p:sldId id="380" r:id="rId70"/>
    <p:sldId id="381" r:id="rId71"/>
    <p:sldId id="384" r:id="rId72"/>
    <p:sldId id="385" r:id="rId73"/>
    <p:sldId id="386" r:id="rId74"/>
    <p:sldId id="387" r:id="rId75"/>
    <p:sldId id="388" r:id="rId76"/>
    <p:sldId id="389" r:id="rId77"/>
    <p:sldId id="390" r:id="rId78"/>
    <p:sldId id="391" r:id="rId79"/>
    <p:sldId id="394" r:id="rId80"/>
    <p:sldId id="375" r:id="rId81"/>
    <p:sldId id="395" r:id="rId82"/>
    <p:sldId id="396" r:id="rId83"/>
    <p:sldId id="400" r:id="rId84"/>
    <p:sldId id="401" r:id="rId85"/>
    <p:sldId id="403" r:id="rId86"/>
    <p:sldId id="404" r:id="rId87"/>
    <p:sldId id="405" r:id="rId88"/>
    <p:sldId id="406" r:id="rId89"/>
    <p:sldId id="407" r:id="rId90"/>
    <p:sldId id="408" r:id="rId91"/>
    <p:sldId id="416" r:id="rId92"/>
    <p:sldId id="417" r:id="rId93"/>
    <p:sldId id="267" r:id="rId94"/>
    <p:sldId id="268" r:id="rId95"/>
    <p:sldId id="269" r:id="rId9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75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4.xml"/><Relationship Id="rId2" Type="http://schemas.openxmlformats.org/officeDocument/2006/relationships/slide" Target="slides/slide42.xml"/><Relationship Id="rId1" Type="http://schemas.openxmlformats.org/officeDocument/2006/relationships/slide" Target="slides/slide41.xml"/><Relationship Id="rId5" Type="http://schemas.openxmlformats.org/officeDocument/2006/relationships/slide" Target="slides/slide62.xml"/><Relationship Id="rId4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C4D080-607F-4922-B621-DB1F55B4B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341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D62A9-6F38-451A-8DD7-B482BAFEBAE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95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CB21F-2E0F-4945-AE10-D2519AD67F8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05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FFF06-6297-4AD1-8E5D-0238A98C7D3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15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BFEA6-EA73-480E-B043-5B98B9FE0A5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25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83594-7CEA-44EF-8AC3-50A4938458B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36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11FAE-83A5-4762-948A-9B962986DF56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46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7AC41-EA20-4064-8CBD-6F8BE57E701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56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3B94B-D746-4434-840E-CD8D56E89C7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66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882807-F11F-4122-A9DE-BFFC954D475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77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B1AAF-F25D-4A30-A063-2B54AE441B3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87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2DF1F-8F4A-486E-BCC6-39C7D381245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351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A0B81-64DB-4348-BB0D-1D8618EE352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597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4562E9-C2A2-48CE-9640-5C213596FC9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07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1E237-38B3-4039-9F64-64E16EBFB15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17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9DCA5-594B-4E84-9CB6-FB9996ABB4DA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28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B3882-F44A-4317-9FC8-6FD399A0EE1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38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9097E-D289-414D-9E03-F029DCEB4CD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48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7EEBC-3249-41E3-90B1-85FD61B0DAFD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58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F3DC4-6249-469D-B15E-E92660E16B6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69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FBCD0-31EE-48EC-A2EB-3C6AEF407F6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79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6AB2-4478-431C-97D1-E668856D41A8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89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B321D-8D53-4C56-9568-68F1829988C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382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F6113-1C17-4C42-B76D-E49505B6972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69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1E0DF-560C-459A-8815-0849161F82CB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10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8A57D-E9CD-4DC6-84A1-BBA4E0F3CE21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20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7F79D-B8EC-4016-A11A-A0023681B8AF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30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5520E-E754-4D76-92B5-E659D1EA325A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40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AB0AF-E95B-4117-86F2-7E93A67AEB4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51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8925A-D586-47F9-98A5-7A8BC096E6F5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61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AA3A2-D376-4E67-8662-87C240CF6535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71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09A93-5F80-414D-9936-E57D9D16E180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81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563E1-5BF7-4EDD-889B-B0B7197D4F0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792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009EA-FCCF-447E-B034-BB464337AB2F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23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B6E70-B1B6-473D-A0C6-BB5558E7B88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02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8B848-52FC-43D6-85D3-CB43DFFA81F9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12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E1395-782D-404C-8874-3835D8F4F757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22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16E08-F093-46B7-9C21-EDC37190AE25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33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A8901-1A4F-49FC-AD82-1587DEA3B575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43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1F14D-1FCD-4467-9E74-1DED9964028C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53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A921B-89CA-47DA-91EF-85B34D0BA095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63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D5AEF-AF79-4092-ACA7-04DD492DB61F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73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22F87-D151-4B2B-ACA0-13012B3BCD1D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84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7D7D0-45ED-428A-A564-863AE3C0A6F8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894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FE634-5EEF-48F8-9E54-5555EA37A4A6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33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BCF7A-9E90-499E-8949-103CFB37FE5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04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DEBF1-5A45-4718-8B7B-3EAFBCFD83C3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14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20EAE-D593-481B-932B-FF3D04E137EF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25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227EF-D210-47A1-8A65-34366D11FD9D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35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F4F5B-827D-45AA-9ADC-BCFFF2070185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45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3441B-7A98-47CD-BB27-D1C44AF6A0DB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55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3D07C-E9D2-4E29-995C-631B0931592D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66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E3195-5873-4CFE-953C-15F270E7B4B3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76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49BB9-3C8D-47A5-A224-F65AB2869189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86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CE885-FAF1-46E0-B020-68F6E29638D9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996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4861D-D0C3-466C-BE12-CA298CE9FEDC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43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0DB8A-6356-400C-BFC8-62C0DE4CBD4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07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BB20B-C0ED-449A-A99C-6BFDDE7FD9F0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17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9321D-B264-4D53-A88E-80D6919B0289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27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ABB3C-08E3-409C-9CDD-FC4741E10867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37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233F7-89E7-4B96-A5C9-BAF18CD93F38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48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2DC41-E574-43AB-94DD-3A25E5409BFB}" type="slidenum">
              <a:rPr lang="en-US" smtClean="0"/>
              <a:pPr/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78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19EF8-C102-48A3-B741-6D0F35018AAD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89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8B830-CC2A-4846-AB37-ADA2EB70B490}" type="slidenum">
              <a:rPr lang="en-US" smtClean="0"/>
              <a:pPr/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09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8A624-56D4-4821-8287-B42B3129E9AC}" type="slidenum">
              <a:rPr lang="en-US" smtClean="0"/>
              <a:pPr/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40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447A3-5CFC-44A3-A357-DC341B905196}" type="slidenum">
              <a:rPr lang="en-US" smtClean="0"/>
              <a:pPr/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50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556AC-D664-4731-85F0-083B3CFE9E8B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54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287E7-8624-4AC6-B99A-EC3E6141314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60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59AC5-CFDB-49C4-8C1F-DB3F0685A696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91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75A63-C850-4DC2-A843-0C2CA92D12B5}" type="slidenum">
              <a:rPr lang="en-US" smtClean="0"/>
              <a:pPr/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0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42DFF-DD03-4647-B220-FC176AD6EFDE}" type="slidenum">
              <a:rPr lang="en-US" smtClean="0"/>
              <a:pPr/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1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37928-D9E6-4A9E-877B-EB7BDB9E7C61}" type="slidenum">
              <a:rPr lang="en-US" smtClean="0"/>
              <a:pPr/>
              <a:t>73</a:t>
            </a:fld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22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1F51D-308F-4D13-81D3-74224539AC67}" type="slidenum">
              <a:rPr lang="en-US" smtClean="0"/>
              <a:pPr/>
              <a:t>74</a:t>
            </a:fld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32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2B0ED-EB34-4C77-9342-C759AC8BD9A8}" type="slidenum">
              <a:rPr lang="en-US" smtClean="0"/>
              <a:pPr/>
              <a:t>75</a:t>
            </a:fld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426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D7C6C-4242-4446-8834-7D1522A019E6}" type="slidenum">
              <a:rPr lang="en-US" smtClean="0"/>
              <a:pPr/>
              <a:t>76</a:t>
            </a:fld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52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2B49C-CAB7-4F9F-9B51-4FB9E98C1443}" type="slidenum">
              <a:rPr lang="en-US" smtClean="0"/>
              <a:pPr/>
              <a:t>77</a:t>
            </a:fld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63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C5ECB-B6AE-4DEC-9815-A2F151F22160}" type="slidenum">
              <a:rPr lang="en-US" smtClean="0"/>
              <a:pPr/>
              <a:t>78</a:t>
            </a:fld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8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27922-0AF9-49FC-A257-544C91C2AF90}" type="slidenum">
              <a:rPr lang="en-US" smtClean="0"/>
              <a:pPr/>
              <a:t>79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64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5505F-FE26-4829-820F-12D64AB2E7A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29FDA-3431-4D95-BC2E-6B3E4BCCE2C1}" type="slidenum">
              <a:rPr lang="en-US" smtClean="0"/>
              <a:pPr/>
              <a:t>80</a:t>
            </a:fld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04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B8680-9D31-4795-91A2-30BDCE63D532}" type="slidenum">
              <a:rPr lang="en-US" smtClean="0"/>
              <a:pPr/>
              <a:t>81</a:t>
            </a:fld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14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EC85C-205B-41CD-9B7F-E04C9F33240A}" type="slidenum">
              <a:rPr lang="en-US" smtClean="0"/>
              <a:pPr/>
              <a:t>82</a:t>
            </a:fld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55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4674A-5698-4152-9818-6ED260B8C49B}" type="slidenum">
              <a:rPr lang="en-US" smtClean="0"/>
              <a:pPr/>
              <a:t>83</a:t>
            </a:fld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65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D7FA1-8583-4D83-B9F1-561748E05F26}" type="slidenum">
              <a:rPr lang="en-US" smtClean="0"/>
              <a:pPr/>
              <a:t>84</a:t>
            </a:fld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85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668FF-FC02-497F-92FF-317DD2DAE026}" type="slidenum">
              <a:rPr lang="en-US" smtClean="0"/>
              <a:pPr/>
              <a:t>85</a:t>
            </a:fld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96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6AF46-DB75-4AA5-942F-BE71E43EADC0}" type="slidenum">
              <a:rPr lang="en-US" smtClean="0"/>
              <a:pPr/>
              <a:t>86</a:t>
            </a:fld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06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81EB2-4CBF-4610-9059-07E057941C1F}" type="slidenum">
              <a:rPr lang="en-US" smtClean="0"/>
              <a:pPr/>
              <a:t>87</a:t>
            </a:fld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16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D017C-2D83-43F9-95F7-64382F66B771}" type="slidenum">
              <a:rPr lang="en-US" smtClean="0"/>
              <a:pPr/>
              <a:t>88</a:t>
            </a:fld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26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02D89-B79F-4B49-89F7-589A6130BD00}" type="slidenum">
              <a:rPr lang="en-US" smtClean="0"/>
              <a:pPr/>
              <a:t>89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1484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4753B-D3B4-427D-913B-FD43EA7C952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37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85B1D-8474-4B7F-9FEE-96D83365E5F5}" type="slidenum">
              <a:rPr lang="en-US" smtClean="0"/>
              <a:pPr/>
              <a:t>90</a:t>
            </a:fld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19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6D1F6-13AA-45EB-B854-0A5EE0EF6216}" type="slidenum">
              <a:rPr lang="en-US" smtClean="0"/>
              <a:pPr/>
              <a:t>91</a:t>
            </a:fld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2AAED-6EFD-4BF7-8F4E-2B256B02A596}" type="slidenum">
              <a:rPr lang="en-US" smtClean="0"/>
              <a:pPr/>
              <a:t>92</a:t>
            </a:fld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60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C921F-A29A-4709-ABCB-95F4549F62E1}" type="slidenum">
              <a:rPr lang="en-US" smtClean="0"/>
              <a:pPr/>
              <a:t>93</a:t>
            </a:fld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70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312BD-03A1-4FE7-BB6C-8C4973A56DB0}" type="slidenum">
              <a:rPr lang="en-US" smtClean="0"/>
              <a:pPr/>
              <a:t>94</a:t>
            </a:fld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80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A62E4-FD2C-4790-BE9A-6269C2BFD63D}" type="slidenum">
              <a:rPr lang="en-US" smtClean="0"/>
              <a:pPr/>
              <a:t>95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56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28A56E6-2061-484A-8705-3E4F72A5E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1453-7BF5-4CF4-AD55-7CBBC6A1B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F02F-5CE1-4D2B-A843-DC2A0756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315B-B203-4B3E-8505-F57C58249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7855D-38A8-4700-B3F8-DE5E6066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90D5-48C2-4A3A-860D-81329D463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5CD7C-5DB6-42B6-9D19-E79EA7F5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31F16-B28B-4D79-818E-71FC0C6D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937D3-324E-4CE5-9312-3B30282F8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FA14-BC31-4131-A841-37FB8EE56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C6DC-6D6E-4EE5-8AF7-982EB7E3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CEBC-FF61-492D-A32A-2C1B6ECA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254E-7579-4B3C-957C-1E05FB030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4290B-6BC2-460E-85F6-77BD36D5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BDD7-F47B-4E06-87C1-B05A997DA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tr-TR" sz="2400">
              <a:latin typeface="Tahoma" charset="0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başlık stili için tıklatın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F06DF45A-487D-4052-A505-FFEB2B959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AİLE </a:t>
            </a:r>
            <a:r>
              <a:rPr lang="tr-TR" b="1" dirty="0" smtClean="0"/>
              <a:t>PLANLAMASI YÖNTEMLERİ</a:t>
            </a:r>
            <a:endParaRPr lang="en-US" b="1" dirty="0" smtClean="0"/>
          </a:p>
        </p:txBody>
      </p:sp>
      <p:pic>
        <p:nvPicPr>
          <p:cNvPr id="12291" name="Picture 8" descr="connected_multi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3213" y="4206875"/>
            <a:ext cx="1101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2411760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Yrd. Doç. Dr. Cüneyt ARDIÇ</a:t>
            </a:r>
          </a:p>
          <a:p>
            <a:pPr algn="ctr"/>
            <a:r>
              <a:rPr lang="tr-TR" altLang="tr-TR" dirty="0" smtClean="0">
                <a:solidFill>
                  <a:srgbClr val="FF0000"/>
                </a:solidFill>
              </a:rPr>
              <a:t> RTEÜ Tıp Fakültesi</a:t>
            </a:r>
          </a:p>
          <a:p>
            <a:pPr algn="ctr"/>
            <a:r>
              <a:rPr lang="tr-TR" altLang="tr-TR" dirty="0" smtClean="0">
                <a:solidFill>
                  <a:srgbClr val="FF0000"/>
                </a:solidFill>
              </a:rPr>
              <a:t>Aile Hekimliği Anabilim Dalı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3" y="1830388"/>
            <a:ext cx="7772400" cy="113823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chemeClr val="hlink"/>
                </a:solidFill>
              </a:rPr>
              <a:t>HORMONAL KONTRASEPTİFLER</a:t>
            </a:r>
            <a:br>
              <a:rPr lang="tr-TR" sz="4000" b="1" smtClean="0">
                <a:solidFill>
                  <a:schemeClr val="hlink"/>
                </a:solidFill>
              </a:rPr>
            </a:br>
            <a:r>
              <a:rPr lang="tr-TR" sz="4000" b="1" smtClean="0">
                <a:solidFill>
                  <a:schemeClr val="hlink"/>
                </a:solidFill>
              </a:rPr>
              <a:t>(HAPLAR)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chemeClr val="hlink"/>
                </a:solidFill>
              </a:rPr>
              <a:t>HORMONAL KONTRASEPTİFLER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733800"/>
          </a:xfrm>
        </p:spPr>
        <p:txBody>
          <a:bodyPr/>
          <a:lstStyle/>
          <a:p>
            <a:pPr eaLnBrk="1" hangingPunct="1"/>
            <a:r>
              <a:rPr lang="tr-TR" sz="2800" smtClean="0"/>
              <a:t>Kombine Oral Kontraseptifler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östrojen (etilen östradiol)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progesteron (19 nortesteron türevleri )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Yalnız Progestin içeren Haplar (minihaplar)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      </a:t>
            </a:r>
            <a:r>
              <a:rPr lang="tr-TR" sz="4000" b="1" smtClean="0">
                <a:solidFill>
                  <a:schemeClr val="hlink"/>
                </a:solidFill>
              </a:rPr>
              <a:t>ETKİ MEKANİZMASI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552700"/>
            <a:ext cx="7772400" cy="3733800"/>
          </a:xfrm>
        </p:spPr>
        <p:txBody>
          <a:bodyPr/>
          <a:lstStyle/>
          <a:p>
            <a:pPr eaLnBrk="1" hangingPunct="1"/>
            <a:r>
              <a:rPr lang="tr-TR" sz="2800" smtClean="0"/>
              <a:t>Ovulasyonu baskılar</a:t>
            </a:r>
          </a:p>
          <a:p>
            <a:pPr eaLnBrk="1" hangingPunct="1"/>
            <a:r>
              <a:rPr lang="tr-TR" sz="2800" smtClean="0"/>
              <a:t>Servikal mukusu kalınlaştırarak spermlerin geçişini engeller</a:t>
            </a:r>
          </a:p>
          <a:p>
            <a:pPr eaLnBrk="1" hangingPunct="1"/>
            <a:r>
              <a:rPr lang="tr-TR" sz="2800" smtClean="0"/>
              <a:t>Endometriumu incelterek implatasyonu engeller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2400" b="1" dirty="0" smtClean="0"/>
              <a:t>Kombine Oral </a:t>
            </a:r>
            <a:r>
              <a:rPr lang="tr-TR" sz="2400" b="1" dirty="0" err="1" smtClean="0"/>
              <a:t>Kontraseptiflerin</a:t>
            </a:r>
            <a:r>
              <a:rPr lang="tr-TR" b="1" dirty="0" smtClean="0"/>
              <a:t>           </a:t>
            </a:r>
            <a:r>
              <a:rPr lang="tr-TR" sz="4000" b="1" dirty="0" smtClean="0">
                <a:solidFill>
                  <a:schemeClr val="hlink"/>
                </a:solidFill>
              </a:rPr>
              <a:t>ETKİNLİĞİ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243138"/>
            <a:ext cx="7772400" cy="41148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KUSURSUZ KULLANIMDA</a:t>
            </a:r>
          </a:p>
          <a:p>
            <a:pPr lvl="4" eaLnBrk="1" hangingPunct="1"/>
            <a:r>
              <a:rPr lang="tr-TR" sz="8000" smtClean="0"/>
              <a:t>%99.9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2400" b="1" dirty="0" smtClean="0"/>
              <a:t>Kombine Oral </a:t>
            </a:r>
            <a:r>
              <a:rPr lang="tr-TR" sz="2400" b="1" dirty="0" err="1" smtClean="0"/>
              <a:t>Kontraseptiflerin</a:t>
            </a:r>
            <a:r>
              <a:rPr lang="tr-TR" b="1" dirty="0" smtClean="0"/>
              <a:t>               </a:t>
            </a:r>
            <a:r>
              <a:rPr lang="tr-TR" sz="4000" b="1" dirty="0" smtClean="0">
                <a:solidFill>
                  <a:schemeClr val="hlink"/>
                </a:solidFill>
              </a:rPr>
              <a:t>OLUMLU YÖNLERİ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171700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Son derece etkilidir</a:t>
            </a:r>
          </a:p>
          <a:p>
            <a:pPr eaLnBrk="1" hangingPunct="1"/>
            <a:r>
              <a:rPr lang="tr-TR" sz="2800" smtClean="0"/>
              <a:t>Adet kanamaları kısa ,hafif,düzenli olur</a:t>
            </a:r>
          </a:p>
          <a:p>
            <a:pPr eaLnBrk="1" hangingPunct="1"/>
            <a:r>
              <a:rPr lang="tr-TR" sz="2800" smtClean="0"/>
              <a:t>Adet öncesi gerginlik ve adet ağrıları azalır</a:t>
            </a:r>
          </a:p>
          <a:p>
            <a:pPr eaLnBrk="1" hangingPunct="1"/>
            <a:r>
              <a:rPr lang="tr-TR" u="sng" smtClean="0"/>
              <a:t>Menarştan menopoza</a:t>
            </a:r>
            <a:r>
              <a:rPr lang="tr-TR" smtClean="0"/>
              <a:t> kadar her yaşta kullanılabilir</a:t>
            </a:r>
          </a:p>
          <a:p>
            <a:pPr eaLnBrk="1" hangingPunct="1"/>
            <a:r>
              <a:rPr lang="tr-TR" sz="2800" smtClean="0"/>
              <a:t>Bütün yan etkileri çok iyi incelenmiştir.</a:t>
            </a:r>
          </a:p>
          <a:p>
            <a:pPr eaLnBrk="1" hangingPunct="1"/>
            <a:r>
              <a:rPr lang="tr-TR" sz="2800" smtClean="0"/>
              <a:t>Doğurganlık hemen geri döner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838" y="503238"/>
            <a:ext cx="7793037" cy="1139825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 </a:t>
            </a:r>
            <a:r>
              <a:rPr lang="tr-TR" sz="4000" b="1" smtClean="0">
                <a:solidFill>
                  <a:schemeClr val="hlink"/>
                </a:solidFill>
              </a:rPr>
              <a:t>OLUMSUZ YÖNLERİ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Her gün alınmalıdır.</a:t>
            </a:r>
          </a:p>
          <a:p>
            <a:pPr eaLnBrk="1" hangingPunct="1"/>
            <a:r>
              <a:rPr lang="tr-TR" sz="2800" smtClean="0"/>
              <a:t>Ruhsal değişikliklere neden olabilir.</a:t>
            </a:r>
          </a:p>
          <a:p>
            <a:pPr eaLnBrk="1" hangingPunct="1"/>
            <a:r>
              <a:rPr lang="tr-TR" sz="2800" smtClean="0"/>
              <a:t>Bazı ilaçlarla etkileşebilir.</a:t>
            </a:r>
          </a:p>
          <a:p>
            <a:pPr eaLnBrk="1" hangingPunct="1"/>
            <a:r>
              <a:rPr lang="tr-TR" sz="2800" smtClean="0"/>
              <a:t>Kan basıncını yükseltebilir.</a:t>
            </a:r>
          </a:p>
          <a:p>
            <a:pPr eaLnBrk="1" hangingPunct="1"/>
            <a:r>
              <a:rPr lang="tr-TR" sz="2800" smtClean="0"/>
              <a:t>Sigara içenlerde dolaşım bozukluğuna neden olabilir.</a:t>
            </a:r>
          </a:p>
          <a:p>
            <a:pPr eaLnBrk="1" hangingPunct="1"/>
            <a:r>
              <a:rPr lang="tr-TR" sz="2800" smtClean="0"/>
              <a:t>HIV/AIDS dahil CYBH dan korumaz.</a:t>
            </a:r>
          </a:p>
          <a:p>
            <a:pPr eaLnBrk="1" hangingPunct="1"/>
            <a:r>
              <a:rPr lang="tr-TR" sz="2800" smtClean="0"/>
              <a:t>Kilo artışı olabilir.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681038"/>
            <a:ext cx="7793037" cy="1462087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/>
            </a:r>
            <a:br>
              <a:rPr lang="tr-TR" b="1" smtClean="0"/>
            </a:br>
            <a:r>
              <a:rPr lang="tr-TR" sz="4000" b="1" smtClean="0">
                <a:solidFill>
                  <a:schemeClr val="hlink"/>
                </a:solidFill>
              </a:rPr>
              <a:t>YAN ETKİLERİ</a:t>
            </a:r>
            <a:r>
              <a:rPr lang="tr-TR" b="1" smtClean="0"/>
              <a:t/>
            </a:r>
            <a:br>
              <a:rPr lang="tr-TR" b="1" smtClean="0"/>
            </a:br>
            <a:endParaRPr lang="tr-TR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907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Mide bulantısı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Memelerde dolgunluk  hissi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Adet arası kanamalar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Amenore (  östrojen)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Kilo artışı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Akne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Baş dönmesi veya Baş ağrısı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28956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574675"/>
            <a:ext cx="7793038" cy="1139825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</a:t>
            </a:r>
            <a:r>
              <a:rPr lang="tr-TR" sz="4000" b="1" smtClean="0">
                <a:solidFill>
                  <a:schemeClr val="hlink"/>
                </a:solidFill>
              </a:rPr>
              <a:t>UYGULAMA ZAMANI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885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Adetin ilk günü en uygun zamandır 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Menstrüel siklusun ilk 5 gününde de başlanabilir. Ancak  1 hafta ek yöntem kullanılmalıdır.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Gebelik olmadığından emin olunan her hangi bir günde de hapa başlanabilir. Ancak 1 hafta ek yöntem kullanılmalıdır.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Haplar hep aynı saatte alınmalıdır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</a:t>
            </a:r>
            <a:r>
              <a:rPr lang="tr-TR" sz="4000" b="1" smtClean="0">
                <a:solidFill>
                  <a:schemeClr val="hlink"/>
                </a:solidFill>
              </a:rPr>
              <a:t>KULLANIM KURALLARI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017713"/>
            <a:ext cx="7772400" cy="41148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21 tabletlik hap ise 7 gün ara ver</a:t>
            </a:r>
          </a:p>
          <a:p>
            <a:pPr eaLnBrk="1" hangingPunct="1"/>
            <a:r>
              <a:rPr lang="tr-TR" smtClean="0"/>
              <a:t>22 tabletlik hap ise 6 gün ara ver</a:t>
            </a:r>
          </a:p>
          <a:p>
            <a:pPr eaLnBrk="1" hangingPunct="1"/>
            <a:r>
              <a:rPr lang="tr-TR" smtClean="0"/>
              <a:t>28 tabletlik ise HİÇ ARA VERME</a:t>
            </a:r>
          </a:p>
          <a:p>
            <a:pPr lvl="4" eaLnBrk="1" hangingPunct="1"/>
            <a:r>
              <a:rPr lang="tr-TR" smtClean="0"/>
              <a:t>İKİNCİ PAKETE BAŞLA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533400"/>
            <a:ext cx="8229600" cy="990600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</a:t>
            </a:r>
            <a:r>
              <a:rPr lang="tr-TR" sz="3600" b="1" smtClean="0"/>
              <a:t> KULLANILMASI </a:t>
            </a:r>
            <a:r>
              <a:rPr lang="tr-TR" sz="3600" b="1" smtClean="0">
                <a:solidFill>
                  <a:schemeClr val="hlink"/>
                </a:solidFill>
              </a:rPr>
              <a:t>UNUTULURSA   !!!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981200"/>
            <a:ext cx="8534400" cy="451961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800" smtClean="0">
                <a:solidFill>
                  <a:srgbClr val="FF3300"/>
                </a:solidFill>
              </a:rPr>
              <a:t>1 hap unutulduğunda;</a:t>
            </a:r>
            <a:r>
              <a:rPr lang="tr-TR" sz="2800" smtClean="0"/>
              <a:t>  Hatırlayınca hemen al                                                  		o günün hapını normal zamanında al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>
                <a:solidFill>
                  <a:schemeClr val="hlink"/>
                </a:solidFill>
              </a:rPr>
              <a:t> </a:t>
            </a:r>
            <a:r>
              <a:rPr lang="tr-TR" sz="2800" smtClean="0">
                <a:solidFill>
                  <a:srgbClr val="FF3300"/>
                </a:solidFill>
              </a:rPr>
              <a:t>2 hap unutulduğunda</a:t>
            </a:r>
            <a:r>
              <a:rPr lang="tr-TR" sz="2800" smtClean="0">
                <a:solidFill>
                  <a:schemeClr val="hlink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>
                <a:solidFill>
                  <a:schemeClr val="hlink"/>
                </a:solidFill>
              </a:rPr>
              <a:t>	      İlk 2 hafta İçinde;</a:t>
            </a:r>
            <a:r>
              <a:rPr lang="tr-TR" sz="2800" smtClean="0">
                <a:solidFill>
                  <a:srgbClr val="FF3300"/>
                </a:solidFill>
              </a:rPr>
              <a:t> </a:t>
            </a:r>
            <a:r>
              <a:rPr lang="tr-TR" sz="2800" smtClean="0"/>
              <a:t>2 gün üst üste 2 hap    	  		alınır. 1 hafta ek yöntem kullanılmalıdır.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		 </a:t>
            </a:r>
            <a:r>
              <a:rPr lang="tr-TR" sz="2800" smtClean="0">
                <a:solidFill>
                  <a:schemeClr val="hlink"/>
                </a:solidFill>
              </a:rPr>
              <a:t>3. Haftada;</a:t>
            </a:r>
            <a:r>
              <a:rPr lang="tr-TR" sz="2800" smtClean="0"/>
              <a:t>Yeni bir pakete başlanmalıdır.             	            1 hafta ek yöntem kullanılmalıdır.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>
                <a:solidFill>
                  <a:srgbClr val="FF3300"/>
                </a:solidFill>
              </a:rPr>
              <a:t>3 Hap unutulduğunda;</a:t>
            </a:r>
            <a:r>
              <a:rPr lang="tr-TR" sz="2800" smtClean="0">
                <a:solidFill>
                  <a:schemeClr val="hlink"/>
                </a:solidFill>
              </a:rPr>
              <a:t> </a:t>
            </a:r>
            <a:r>
              <a:rPr lang="tr-TR" sz="2800" smtClean="0"/>
              <a:t>Yeni bir pakete başlanmalıdır. 1 hafta ek yöntem kullanılmalıdır.</a:t>
            </a:r>
            <a:endParaRPr lang="tr-TR" sz="280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80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80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endParaRPr lang="tr-TR" sz="2800" smtClean="0"/>
          </a:p>
          <a:p>
            <a:pPr lvl="3" eaLnBrk="1" hangingPunct="1"/>
            <a:endParaRPr lang="tr-TR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116013" y="1982788"/>
            <a:ext cx="67691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520700" algn="l"/>
              </a:tabLst>
            </a:pPr>
            <a:r>
              <a:rPr lang="tr-TR" sz="2400" b="1">
                <a:solidFill>
                  <a:srgbClr val="FF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ÖĞRENİM HEDEFLERİ </a:t>
            </a:r>
            <a:endParaRPr lang="tr-TR" sz="2400">
              <a:solidFill>
                <a:srgbClr val="FF0000"/>
              </a:solidFill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Gebeliğin oluşumunu açıklayabilmeli,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Aile planlamasının tanımını yapabilmeli,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Aile planlamasının yararlarını sayabilmeli,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Kadın ve erkeğe ait gebelikten korunma yöntemlerini sayabilmeli,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Yöntemlerin nerelerden temin edilebileceğini açıklayabilmeli,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•	Çocuğu olmayanların yardım alacakları yerleri açıklayabilmelidir.</a:t>
            </a:r>
            <a:endParaRPr lang="tr-TR" sz="2400">
              <a:ea typeface="Batang" pitchFamily="18" charset="-127"/>
              <a:cs typeface="Times New Roman" pitchFamily="18" charset="0"/>
            </a:endParaRPr>
          </a:p>
          <a:p>
            <a:pPr eaLnBrk="0" hangingPunct="0">
              <a:tabLst>
                <a:tab pos="520700" algn="l"/>
              </a:tabLst>
            </a:pPr>
            <a:endParaRPr lang="tr-TR" sz="2400">
              <a:latin typeface="Arial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3315" name="4 Dikdörtgen"/>
          <p:cNvSpPr>
            <a:spLocks noChangeArrowheads="1"/>
          </p:cNvSpPr>
          <p:nvPr/>
        </p:nvSpPr>
        <p:spPr bwMode="auto">
          <a:xfrm>
            <a:off x="1258888" y="1052513"/>
            <a:ext cx="71294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20700" algn="l"/>
              </a:tabLst>
            </a:pPr>
            <a:r>
              <a:rPr lang="tr-TR" sz="2400" b="1">
                <a:solidFill>
                  <a:srgbClr val="FF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AMAÇ :</a:t>
            </a:r>
            <a:r>
              <a:rPr lang="tr-TR" sz="2400" b="1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tr-TR" sz="240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Gebeliğin oluşumu ve aile planlaması yöntemleri hakkında bilgi, tutum ve beceri kazandırmak.</a:t>
            </a:r>
            <a:endParaRPr lang="tr-TR" sz="2400"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563" y="574675"/>
            <a:ext cx="6207125" cy="1139825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      </a:t>
            </a:r>
            <a:r>
              <a:rPr lang="tr-TR" sz="4000" b="1" smtClean="0">
                <a:solidFill>
                  <a:schemeClr val="hlink"/>
                </a:solidFill>
              </a:rPr>
              <a:t>DİKKAT 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Şiddetli karın ağrısı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Şiddetli göğüs ağrısı, nefes darlığı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Şiddetli baş ağrısı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Baş dönmesi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Kuvvet yada his kaybı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Şiddetli bacak yada uyluk ağrısı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Ani görme kaybı yada bulanık görme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Konuşma bozukluğu 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Deri ve sklereda sarılık varsa sağlık kuruluşuna mutlaka başvurulmalı.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484188"/>
            <a:ext cx="6292850" cy="1301750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</a:t>
            </a:r>
            <a:r>
              <a:rPr lang="tr-TR" b="1" smtClean="0"/>
              <a:t> </a:t>
            </a:r>
            <a:br>
              <a:rPr lang="tr-TR" b="1" smtClean="0"/>
            </a:br>
            <a:r>
              <a:rPr lang="tr-TR" sz="4000" b="1" smtClean="0">
                <a:solidFill>
                  <a:schemeClr val="hlink"/>
                </a:solidFill>
              </a:rPr>
              <a:t>KİME ÖNERİLİR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386013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Ağır adet kanaması nedeniyle ANEMİK olanlar</a:t>
            </a:r>
          </a:p>
          <a:p>
            <a:pPr eaLnBrk="1" hangingPunct="1"/>
            <a:r>
              <a:rPr lang="tr-TR" sz="2800" dirty="0" smtClean="0"/>
              <a:t>Düzensiz adet kanaması olanlar</a:t>
            </a:r>
          </a:p>
          <a:p>
            <a:pPr eaLnBrk="1" hangingPunct="1"/>
            <a:r>
              <a:rPr lang="tr-TR" sz="2800" dirty="0" smtClean="0"/>
              <a:t>Dış gebelik öyküsü olanlar</a:t>
            </a:r>
          </a:p>
          <a:p>
            <a:pPr eaLnBrk="1" hangingPunct="1"/>
            <a:r>
              <a:rPr lang="tr-TR" sz="2800" dirty="0" smtClean="0"/>
              <a:t>Adet ağrıları adet öncesi gerginliği olanlar </a:t>
            </a:r>
          </a:p>
          <a:p>
            <a:pPr eaLnBrk="1" hangingPunct="1"/>
            <a:r>
              <a:rPr lang="tr-TR" sz="2800" dirty="0" smtClean="0"/>
              <a:t>Fonksiyonel </a:t>
            </a:r>
            <a:r>
              <a:rPr lang="tr-TR" sz="2800" dirty="0" err="1" smtClean="0"/>
              <a:t>over</a:t>
            </a:r>
            <a:r>
              <a:rPr lang="tr-TR" sz="2800" dirty="0" smtClean="0"/>
              <a:t> kisti olanlar</a:t>
            </a:r>
          </a:p>
          <a:p>
            <a:pPr eaLnBrk="1" hangingPunct="1"/>
            <a:r>
              <a:rPr lang="tr-TR" sz="2800" dirty="0" smtClean="0"/>
              <a:t>İyi huylu meme </a:t>
            </a:r>
            <a:r>
              <a:rPr lang="tr-TR" sz="2800" dirty="0" smtClean="0"/>
              <a:t>hastalığı(FİBROKİSTLER)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323850"/>
            <a:ext cx="7793038" cy="1462088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    </a:t>
            </a:r>
            <a:r>
              <a:rPr lang="tr-TR" sz="4000" b="1" smtClean="0">
                <a:solidFill>
                  <a:schemeClr val="hlink"/>
                </a:solidFill>
              </a:rPr>
              <a:t>Kimler kullanmamalıdır 1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52888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Gebelik kuşkusu olanlar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Emziren anneler ilk 6 ay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Meme ca  kuşkusu veya meme ca olanlar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35 yaş üstü ,günde 20 den fazla sigara içenler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Nörolojik bulgu veren migren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838" y="646113"/>
            <a:ext cx="7793037" cy="1139825"/>
          </a:xfrm>
        </p:spPr>
        <p:txBody>
          <a:bodyPr/>
          <a:lstStyle/>
          <a:p>
            <a:pPr eaLnBrk="1" hangingPunct="1"/>
            <a:r>
              <a:rPr lang="tr-TR" sz="2400" b="1" smtClean="0"/>
              <a:t>Kombine Oral Kontraseptiflerin</a:t>
            </a:r>
            <a:r>
              <a:rPr lang="tr-TR" b="1" smtClean="0"/>
              <a:t>                  </a:t>
            </a:r>
            <a:r>
              <a:rPr lang="tr-TR" sz="4000" b="1" smtClean="0">
                <a:solidFill>
                  <a:schemeClr val="hlink"/>
                </a:solidFill>
              </a:rPr>
              <a:t>Kimler kullanmamalıdır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2243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Mevcut yada geçirilmiş iskemik kalp hastalığı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Semptomatik kalp hastalığı,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Hipertansiyon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Vasküler komplikasyonlu Diabet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Akut karaciğer hastalığı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Karaciğer tümörleri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Uzun süre hareketsiz kalmak (ameliyat vb)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Tromboemboli hastalık öyküsü (mevcut,geçirilmiş)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chemeClr val="hlink"/>
                </a:solidFill>
              </a:rPr>
              <a:t>Endometrium ca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457450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chemeClr val="hlink"/>
                </a:solidFill>
              </a:rPr>
              <a:t>Koruyucu etki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>
              <a:solidFill>
                <a:schemeClr val="hlink"/>
              </a:solidFill>
            </a:endParaRPr>
          </a:p>
          <a:p>
            <a:pPr eaLnBrk="1" hangingPunct="1"/>
            <a:r>
              <a:rPr lang="tr-TR" sz="2800" smtClean="0"/>
              <a:t>12 ay KOK kullanımı %50 oranında azaltır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En yüksek etki 3 yıl KOK kullanınca 15 yıl koruyuculuğu sürer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chemeClr val="hlink"/>
                </a:solidFill>
              </a:rPr>
              <a:t>Over ca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chemeClr val="hlink"/>
                </a:solidFill>
              </a:rPr>
              <a:t>Koruyucu etki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>
              <a:solidFill>
                <a:schemeClr val="hlink"/>
              </a:solidFill>
            </a:endParaRPr>
          </a:p>
          <a:p>
            <a:pPr eaLnBrk="1" hangingPunct="1"/>
            <a:r>
              <a:rPr lang="tr-TR" sz="2800" smtClean="0"/>
              <a:t>KOK kullananlarda % 40 daha azdır</a:t>
            </a:r>
          </a:p>
          <a:p>
            <a:pPr eaLnBrk="1" hangingPunct="1"/>
            <a:r>
              <a:rPr lang="tr-TR" sz="2800" smtClean="0"/>
              <a:t>En az 3 – 6 ay kullanmak gerekir</a:t>
            </a:r>
          </a:p>
          <a:p>
            <a:pPr eaLnBrk="1" hangingPunct="1"/>
            <a:r>
              <a:rPr lang="tr-TR" sz="2800" smtClean="0"/>
              <a:t>3 yıllık kullanımdan sonra risk azalır</a:t>
            </a:r>
          </a:p>
          <a:p>
            <a:pPr eaLnBrk="1" hangingPunct="1"/>
            <a:r>
              <a:rPr lang="tr-TR" sz="2800" smtClean="0"/>
              <a:t>10 yıl ve daha uzun süre kok kullananda risk %80 azalır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tr-TR" sz="4000" b="1" smtClean="0">
                <a:solidFill>
                  <a:srgbClr val="C00000"/>
                </a:solidFill>
              </a:rPr>
              <a:t>         RAHİM İÇİ ARAÇLAR</a:t>
            </a:r>
            <a:br>
              <a:rPr lang="tr-TR" sz="4000" b="1" smtClean="0">
                <a:solidFill>
                  <a:srgbClr val="C00000"/>
                </a:solidFill>
              </a:rPr>
            </a:br>
            <a:r>
              <a:rPr lang="tr-TR" sz="4000" b="1" smtClean="0">
                <a:solidFill>
                  <a:srgbClr val="C00000"/>
                </a:solidFill>
              </a:rPr>
              <a:t>(RİA,ALET,SPİRAL)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563" y="620713"/>
            <a:ext cx="7620000" cy="9826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RIA ÇEŞİTLERİ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314575"/>
            <a:ext cx="3810000" cy="4114800"/>
          </a:xfrm>
        </p:spPr>
        <p:txBody>
          <a:bodyPr/>
          <a:lstStyle/>
          <a:p>
            <a:pPr eaLnBrk="1" hangingPunct="1"/>
            <a:r>
              <a:rPr lang="tr-TR" sz="2800" b="1" smtClean="0"/>
              <a:t>İnert RİA’lar</a:t>
            </a:r>
          </a:p>
          <a:p>
            <a:pPr eaLnBrk="1" hangingPunct="1"/>
            <a:r>
              <a:rPr lang="tr-TR" sz="2800" b="1" smtClean="0">
                <a:solidFill>
                  <a:srgbClr val="0000CC"/>
                </a:solidFill>
              </a:rPr>
              <a:t>Bakırlı RİA’lar</a:t>
            </a:r>
          </a:p>
          <a:p>
            <a:pPr eaLnBrk="1" hangingPunct="1"/>
            <a:r>
              <a:rPr lang="tr-TR" sz="2800" b="1" smtClean="0"/>
              <a:t>Hormonlu RİA’lar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11288" y="2373313"/>
            <a:ext cx="3810000" cy="2698750"/>
          </a:xfrm>
          <a:solidFill>
            <a:srgbClr val="FFCCFF">
              <a:alpha val="50195"/>
            </a:srgbClr>
          </a:solidFill>
          <a:ln w="76200" cmpd="tri">
            <a:solidFill>
              <a:srgbClr val="0000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   ETKİ MEKANİZMASI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314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Fallop tüplerine ulaşan sperm sayısını azaltarak </a:t>
            </a:r>
            <a:r>
              <a:rPr lang="tr-TR" sz="2800" smtClean="0">
                <a:solidFill>
                  <a:srgbClr val="FF0000"/>
                </a:solidFill>
              </a:rPr>
              <a:t>fertilizasyonu,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Endometriumda biyokimyasal ve histolojik değişikliklerle </a:t>
            </a:r>
            <a:r>
              <a:rPr lang="tr-TR" sz="2800" smtClean="0">
                <a:solidFill>
                  <a:srgbClr val="FF0000"/>
                </a:solidFill>
              </a:rPr>
              <a:t>implantasyonu </a:t>
            </a:r>
            <a:r>
              <a:rPr lang="tr-TR" sz="2800" smtClean="0"/>
              <a:t>engellerler.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Progestin içeren RİA’lar ise  spermlerin servikal mukustan geçişini bloke ederler ve geçebilen spermleri de  değişimine neden oldukları uterus sıvısında parçalarlar.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     OLUMLU YÖNLERİ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Güvenli ve çok etkilidir,</a:t>
            </a:r>
          </a:p>
          <a:p>
            <a:pPr eaLnBrk="1" hangingPunct="1"/>
            <a:r>
              <a:rPr lang="tr-TR" sz="2800" smtClean="0"/>
              <a:t>Cinsel ilişkiden bağımsızdır,</a:t>
            </a:r>
          </a:p>
          <a:p>
            <a:pPr eaLnBrk="1" hangingPunct="1"/>
            <a:r>
              <a:rPr lang="tr-TR" sz="2800" smtClean="0"/>
              <a:t>Emziren kadınlar için uygundur,</a:t>
            </a:r>
          </a:p>
          <a:p>
            <a:pPr eaLnBrk="1" hangingPunct="1"/>
            <a:r>
              <a:rPr lang="tr-TR" sz="2800" smtClean="0"/>
              <a:t>Sorun olmadığı sürece yılda bir kez    kontrol yeterlidir, </a:t>
            </a:r>
          </a:p>
          <a:p>
            <a:pPr eaLnBrk="1" hangingPunct="1"/>
            <a:r>
              <a:rPr lang="tr-TR" sz="2800" smtClean="0"/>
              <a:t>Çıkarıldığında doğurganlık hemen geri döner.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Gebeliğin </a:t>
            </a:r>
            <a:r>
              <a:rPr lang="tr-TR" sz="4000" b="1" dirty="0" smtClean="0"/>
              <a:t>Oluşumu</a:t>
            </a:r>
            <a:endParaRPr lang="en-US" sz="40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Sperm+yumurta=Gebelik 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40 hafta sürer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Bebeğin cinsiyetini erkek belirler.Kadının hiçbir rolü yoktur.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Yumurta tüplerde 1 gün,sperm ise 3 gün canlı kalır.Bu nedenle yumurtlamadan 3 gün önce ve 3 gün sonrası dönemde döllenme olabilmektedir.Bebek isteyenlerin bu dönemde ilişkide bulunmaları  gebelik şanslarını artırır.</a:t>
            </a:r>
            <a:endParaRPr lang="en-US" sz="260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88963"/>
            <a:ext cx="7793037" cy="982662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  OLUMSUZ YÖNLERİ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81238"/>
            <a:ext cx="8143875" cy="4719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Uygulama, çıkarma ve izlem hizmetleri eğitilmiş personel ve uygun malzeme gerektirir,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Uygulama sonrası ilk üç ayda adetlerde düzensizlik, kanama miktarı ve süresinde artma,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İlk birkaç adet döneminde ağrı,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Uygulama sırasında az da olsa perforasyon riski,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Uterustan kendiliğinden atılma riski ya da servikse kaydığında şiddetli kasık ağrılarına neden olabilir,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CYB hastalıklara karşı  korumaz.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838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KULLANILMAMASI GEREKEN DURUMLAR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Gebelik,</a:t>
            </a:r>
          </a:p>
          <a:p>
            <a:pPr eaLnBrk="1" hangingPunct="1"/>
            <a:r>
              <a:rPr lang="tr-TR" sz="2800" smtClean="0"/>
              <a:t>Tanı konmamış şiddetli vajinal kanama,</a:t>
            </a:r>
          </a:p>
          <a:p>
            <a:pPr eaLnBrk="1" hangingPunct="1"/>
            <a:r>
              <a:rPr lang="tr-TR" sz="2800" smtClean="0"/>
              <a:t>Mevcut ya da son 3 ay içinde aktif GYE  veya pelvik inflamatuar hastalık öyküsü,</a:t>
            </a:r>
          </a:p>
          <a:p>
            <a:pPr eaLnBrk="1" hangingPunct="1"/>
            <a:r>
              <a:rPr lang="tr-TR" sz="2800" smtClean="0"/>
              <a:t>Düşük ya da doğumu izleyen sepsis,</a:t>
            </a:r>
          </a:p>
          <a:p>
            <a:pPr eaLnBrk="1" hangingPunct="1"/>
            <a:r>
              <a:rPr lang="tr-TR" sz="2800" smtClean="0"/>
              <a:t>Genital Ca,</a:t>
            </a:r>
          </a:p>
          <a:p>
            <a:pPr eaLnBrk="1" hangingPunct="1"/>
            <a:r>
              <a:rPr lang="tr-TR" sz="2800" smtClean="0"/>
              <a:t>Kötü huylu trofoblastik hastalık,</a:t>
            </a:r>
          </a:p>
          <a:p>
            <a:pPr eaLnBrk="1" hangingPunct="1"/>
            <a:r>
              <a:rPr lang="tr-TR" sz="2800" smtClean="0"/>
              <a:t>Pelvik tüberküloz,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357188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İLK SEÇENEK OLMAMASI GEREKEN DURUMLAR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Şiddetli dismenore,</a:t>
            </a:r>
          </a:p>
          <a:p>
            <a:pPr eaLnBrk="1" hangingPunct="1"/>
            <a:r>
              <a:rPr lang="tr-TR" sz="2800" smtClean="0"/>
              <a:t>Düzensiz aşırı veya uzun süren adet kanaması,</a:t>
            </a:r>
          </a:p>
          <a:p>
            <a:pPr eaLnBrk="1" hangingPunct="1"/>
            <a:r>
              <a:rPr lang="tr-TR" sz="2800" smtClean="0"/>
              <a:t>Tekrarlayan GYE  veya yüksek riski,</a:t>
            </a:r>
          </a:p>
          <a:p>
            <a:pPr eaLnBrk="1" hangingPunct="1"/>
            <a:r>
              <a:rPr lang="tr-TR" sz="2800" smtClean="0"/>
              <a:t>Klinik anemi belirtileri, </a:t>
            </a:r>
          </a:p>
          <a:p>
            <a:pPr eaLnBrk="1" hangingPunct="1"/>
            <a:r>
              <a:rPr lang="tr-TR" sz="2800" smtClean="0"/>
              <a:t>Myom, servikal darlığı veya endometriozis, </a:t>
            </a:r>
          </a:p>
          <a:p>
            <a:pPr eaLnBrk="1" hangingPunct="1"/>
            <a:r>
              <a:rPr lang="tr-TR" sz="2800" smtClean="0"/>
              <a:t>İyi huylu trofoblastik hastalık,</a:t>
            </a:r>
          </a:p>
          <a:p>
            <a:pPr eaLnBrk="1" hangingPunct="1"/>
            <a:r>
              <a:rPr lang="tr-TR" sz="2800" smtClean="0"/>
              <a:t>Komplikasyonlu kalp kapağı hastalığı,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UYGULAMA ZAMANI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43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Doğumdan sonra postplasental 10 dakika-48 saat içinde,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Doğumdan sonra 4.haftadan itibaren,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Sezaryenden sonra 8.haftadan itibaren,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Düşük sonrası hemen,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Adetin ilk 7 günü,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rgbClr val="FF0000"/>
                </a:solidFill>
              </a:rPr>
              <a:t>Gebelik olmadığı kesin ise her zaman RİA uygulanabilir.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FF0000"/>
                </a:solidFill>
              </a:rPr>
              <a:t>RİA UYGULANMASINDAN SONRA                                 KARŞILAŞILABİLECEK  SORUNLAR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43138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RİA+gebelik,</a:t>
            </a:r>
          </a:p>
          <a:p>
            <a:pPr eaLnBrk="1" hangingPunct="1"/>
            <a:r>
              <a:rPr lang="tr-TR" sz="2800" smtClean="0"/>
              <a:t>Kramp tarzı şiddetli ağrı,</a:t>
            </a:r>
          </a:p>
          <a:p>
            <a:pPr eaLnBrk="1" hangingPunct="1"/>
            <a:r>
              <a:rPr lang="tr-TR" sz="2800" smtClean="0"/>
              <a:t>Düzensiz ve aşırı kanama,</a:t>
            </a:r>
          </a:p>
          <a:p>
            <a:pPr eaLnBrk="1" hangingPunct="1"/>
            <a:r>
              <a:rPr lang="tr-TR" sz="2800" smtClean="0"/>
              <a:t>Pelvik enfeksiyon (ilk 28 gün),</a:t>
            </a:r>
          </a:p>
          <a:p>
            <a:pPr eaLnBrk="1" hangingPunct="1"/>
            <a:r>
              <a:rPr lang="tr-TR" sz="2800" smtClean="0"/>
              <a:t>İplerin kaybolması,</a:t>
            </a:r>
          </a:p>
          <a:p>
            <a:pPr eaLnBrk="1" hangingPunct="1"/>
            <a:r>
              <a:rPr lang="tr-TR" sz="2800" smtClean="0"/>
              <a:t>Uterus perforasyonu,</a:t>
            </a:r>
          </a:p>
          <a:p>
            <a:pPr eaLnBrk="1" hangingPunct="1"/>
            <a:r>
              <a:rPr lang="tr-TR" sz="2800" smtClean="0"/>
              <a:t>Senkop, bradikardi, vazovagal reaksiyon, 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RİA NE ZAMAN ÇIKARILIR?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530475"/>
            <a:ext cx="7772400" cy="3602038"/>
          </a:xfrm>
        </p:spPr>
        <p:txBody>
          <a:bodyPr/>
          <a:lstStyle/>
          <a:p>
            <a:pPr eaLnBrk="1" hangingPunct="1"/>
            <a:r>
              <a:rPr lang="tr-TR" sz="2800" smtClean="0"/>
              <a:t>Kullanıcı gebe kalmak istiyorsa,</a:t>
            </a:r>
          </a:p>
          <a:p>
            <a:pPr eaLnBrk="1" hangingPunct="1"/>
            <a:r>
              <a:rPr lang="tr-TR" sz="2800" smtClean="0"/>
              <a:t>Şikayetleri sürüyorsa,</a:t>
            </a:r>
          </a:p>
          <a:p>
            <a:pPr eaLnBrk="1" hangingPunct="1"/>
            <a:r>
              <a:rPr lang="tr-TR" sz="2800" smtClean="0"/>
              <a:t>RİA’nın etkililik süresi bittiğinde,</a:t>
            </a:r>
          </a:p>
          <a:p>
            <a:pPr eaLnBrk="1" hangingPunct="1"/>
            <a:r>
              <a:rPr lang="tr-TR" sz="2800" smtClean="0"/>
              <a:t>Kullanıcı yöntem değiştirmek istiyorsa,  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323850"/>
            <a:ext cx="7793038" cy="1462088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  DİKKAT !</a:t>
            </a:r>
            <a:br>
              <a:rPr lang="tr-TR" sz="40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RİA ile korunurken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600" smtClean="0"/>
              <a:t>Adet gecikmesi, gebelik kuşkusu, anormal lekelenme ya da kanama,</a:t>
            </a:r>
          </a:p>
          <a:p>
            <a:pPr eaLnBrk="1" hangingPunct="1"/>
            <a:r>
              <a:rPr lang="tr-TR" sz="2600" smtClean="0"/>
              <a:t>Karın ağrısı, cinsel ilişki sırasında ağrı,</a:t>
            </a:r>
          </a:p>
          <a:p>
            <a:pPr eaLnBrk="1" hangingPunct="1"/>
            <a:r>
              <a:rPr lang="tr-TR" sz="2600" smtClean="0"/>
              <a:t>Aşırı  kanama,</a:t>
            </a:r>
          </a:p>
          <a:p>
            <a:pPr eaLnBrk="1" hangingPunct="1"/>
            <a:r>
              <a:rPr lang="tr-TR" sz="2600" smtClean="0"/>
              <a:t>Anormal akıntı,</a:t>
            </a:r>
          </a:p>
          <a:p>
            <a:pPr eaLnBrk="1" hangingPunct="1"/>
            <a:r>
              <a:rPr lang="tr-TR" sz="2600" smtClean="0"/>
              <a:t>Halsizlik, ateş, titreme,</a:t>
            </a:r>
          </a:p>
          <a:p>
            <a:pPr eaLnBrk="1" hangingPunct="1"/>
            <a:r>
              <a:rPr lang="tr-TR" sz="2600" smtClean="0"/>
              <a:t>İplerin kaybolması, ele kısa ya da uzun gelmesi,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smtClean="0"/>
              <a:t>Durumunda mutlaka Sağlık Kuruluşuna başvurunuz.                                             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038" y="1620838"/>
            <a:ext cx="7772400" cy="3165475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/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b="1" smtClean="0">
                <a:solidFill>
                  <a:srgbClr val="FF0000"/>
                </a:solidFill>
              </a:rPr>
              <a:t>HORMONAL İĞNELER</a:t>
            </a:r>
            <a:r>
              <a:rPr lang="tr-TR" smtClean="0">
                <a:solidFill>
                  <a:srgbClr val="FF0000"/>
                </a:solidFill>
              </a:rPr>
              <a:t/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(ENJEKTE  EDİLEN KONTRASEPTİFLER)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6438" y="990600"/>
            <a:ext cx="5881687" cy="782638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ENJEKTE EDİLEN KONTRASEPTİFLER                          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134350" cy="3968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Kombine Enjekte edilen kontraseptifler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     * Mesigyna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     * Cyclofem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Progestin İçeren Enjekte edilen kontraseptifler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     * Depo Provera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     * Noristerat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</a:t>
            </a:r>
          </a:p>
        </p:txBody>
      </p:sp>
      <p:pic>
        <p:nvPicPr>
          <p:cNvPr id="56324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812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 descr="j0254439"/>
          <p:cNvPicPr>
            <a:picLocks noChangeAspect="1" noChangeArrowheads="1" noCro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72225" y="4652963"/>
            <a:ext cx="2384425" cy="16557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33375"/>
            <a:ext cx="6457950" cy="1381125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ETKİ MEKANİZMASI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17713"/>
            <a:ext cx="7772400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Ovülasyonu baskılar</a:t>
            </a:r>
          </a:p>
          <a:p>
            <a:pPr eaLnBrk="1" hangingPunct="1"/>
            <a:r>
              <a:rPr lang="tr-TR" sz="2800" smtClean="0"/>
              <a:t>Servikal mukusu kalınlaştırır</a:t>
            </a:r>
          </a:p>
          <a:p>
            <a:pPr eaLnBrk="1" hangingPunct="1"/>
            <a:r>
              <a:rPr lang="tr-TR" sz="2800" smtClean="0"/>
              <a:t>Endometriyum İnaktif hale gelir.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800" smtClean="0"/>
              <a:t>Etkinliği </a:t>
            </a:r>
            <a:r>
              <a:rPr lang="tr-TR" sz="2800" smtClean="0">
                <a:solidFill>
                  <a:schemeClr val="accent1"/>
                </a:solidFill>
              </a:rPr>
              <a:t>% 98.8 - 99.9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tr-TR" sz="3200">
              <a:solidFill>
                <a:schemeClr val="tx2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tr-TR" sz="3200">
              <a:solidFill>
                <a:schemeClr val="tx2"/>
              </a:solidFill>
            </a:endParaRPr>
          </a:p>
        </p:txBody>
      </p:sp>
      <p:pic>
        <p:nvPicPr>
          <p:cNvPr id="57350" name="Picture 6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8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7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8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8" descr="j02544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038600"/>
            <a:ext cx="23844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4000" b="1" smtClean="0"/>
              <a:t>AİLE PLANLAMASI</a:t>
            </a:r>
            <a:endParaRPr lang="en-US" sz="40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386013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Ailelerin ana ve çocuk sağlığı açısından sorun oluşturmayacak şekilde istedikleri zaman,bakabilecekleri </a:t>
            </a:r>
            <a:r>
              <a:rPr lang="tr-TR" sz="2800" dirty="0" smtClean="0"/>
              <a:t>sayıda </a:t>
            </a:r>
            <a:r>
              <a:rPr lang="tr-TR" sz="2800" dirty="0" smtClean="0"/>
              <a:t>çocuğa sahip olmaları;</a:t>
            </a:r>
          </a:p>
          <a:p>
            <a:pPr eaLnBrk="1" hangingPunct="1"/>
            <a:r>
              <a:rPr lang="tr-TR" sz="2800" dirty="0" smtClean="0"/>
              <a:t>Çocuğu olmayanların ise çocuk sahibi olmaları için yardım alabilmeleridir.</a:t>
            </a:r>
            <a:endParaRPr lang="en-US" sz="2800" dirty="0" smtClean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14313"/>
            <a:ext cx="7793038" cy="1258887"/>
          </a:xfrm>
        </p:spPr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KOMBİNE ENJEKTABL                                    </a:t>
            </a:r>
            <a:br>
              <a:rPr lang="tr-TR" sz="2000" b="1" smtClean="0">
                <a:solidFill>
                  <a:srgbClr val="FF0000"/>
                </a:solidFill>
              </a:rPr>
            </a:br>
            <a:r>
              <a:rPr lang="tr-TR" sz="2000" b="1" smtClean="0">
                <a:solidFill>
                  <a:srgbClr val="FF0000"/>
                </a:solidFill>
              </a:rPr>
              <a:t> </a:t>
            </a:r>
            <a:r>
              <a:rPr lang="tr-TR" sz="3600" b="1" smtClean="0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300288"/>
            <a:ext cx="7772400" cy="4343400"/>
          </a:xfrm>
        </p:spPr>
        <p:txBody>
          <a:bodyPr/>
          <a:lstStyle/>
          <a:p>
            <a:pPr eaLnBrk="1" hangingPunct="1"/>
            <a:r>
              <a:rPr lang="tr-TR" sz="2800" smtClean="0"/>
              <a:t>Çok etkilidir</a:t>
            </a:r>
          </a:p>
          <a:p>
            <a:pPr eaLnBrk="1" hangingPunct="1"/>
            <a:r>
              <a:rPr lang="tr-TR" sz="2800" smtClean="0"/>
              <a:t>Uygulaması kolaydır</a:t>
            </a:r>
          </a:p>
          <a:p>
            <a:pPr eaLnBrk="1" hangingPunct="1"/>
            <a:r>
              <a:rPr lang="tr-TR" sz="2800" smtClean="0"/>
              <a:t>İleri yaştaki kadınlarda kullanabilir</a:t>
            </a:r>
          </a:p>
          <a:p>
            <a:pPr eaLnBrk="1" hangingPunct="1"/>
            <a:r>
              <a:rPr lang="tr-TR" sz="2800" smtClean="0"/>
              <a:t>Pelvik enfeksiyonu ve over kanserine karşı koruyucudur</a:t>
            </a:r>
          </a:p>
          <a:p>
            <a:pPr eaLnBrk="1" hangingPunct="1"/>
            <a:r>
              <a:rPr lang="tr-TR" sz="2800" smtClean="0"/>
              <a:t>Ektobik gebeliği ve demir eksikliği anemisini önler</a:t>
            </a:r>
          </a:p>
          <a:p>
            <a:pPr eaLnBrk="1" hangingPunct="1"/>
            <a:r>
              <a:rPr lang="tr-TR" sz="2800" smtClean="0"/>
              <a:t>Fertilite hemen geri döner</a:t>
            </a:r>
          </a:p>
          <a:p>
            <a:pPr eaLnBrk="1" hangingPunct="1"/>
            <a:endParaRPr lang="tr-TR" sz="2800" smtClean="0"/>
          </a:p>
        </p:txBody>
      </p:sp>
      <p:pic>
        <p:nvPicPr>
          <p:cNvPr id="58372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   KOMBİNE ENJEKTABL</a:t>
            </a:r>
            <a:br>
              <a:rPr lang="tr-TR" sz="2000" b="1" smtClean="0">
                <a:solidFill>
                  <a:srgbClr val="FF0000"/>
                </a:solidFill>
              </a:rPr>
            </a:br>
            <a:r>
              <a:rPr lang="tr-TR" sz="2000" b="1" smtClean="0">
                <a:solidFill>
                  <a:srgbClr val="FF0000"/>
                </a:solidFill>
              </a:rPr>
              <a:t>   </a:t>
            </a:r>
            <a:r>
              <a:rPr lang="tr-TR" sz="3600" b="1" smtClean="0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000250"/>
            <a:ext cx="7772400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Kanama düzeninde aksama olabilir.</a:t>
            </a:r>
          </a:p>
          <a:p>
            <a:pPr eaLnBrk="1" hangingPunct="1"/>
            <a:r>
              <a:rPr lang="tr-TR" sz="2800" smtClean="0"/>
              <a:t>Kullanım bırakıldığında adet gecikmesi olabilir.</a:t>
            </a:r>
          </a:p>
          <a:p>
            <a:pPr eaLnBrk="1" hangingPunct="1"/>
            <a:r>
              <a:rPr lang="tr-TR" sz="2800" smtClean="0"/>
              <a:t>Cinsel hastalıklara karşı koruyucu değildir.</a:t>
            </a:r>
          </a:p>
          <a:p>
            <a:pPr eaLnBrk="1" hangingPunct="1"/>
            <a:r>
              <a:rPr lang="tr-TR" sz="2800" smtClean="0"/>
              <a:t>Östrojene bağlı komplikasyon açısından risk grubunda olan kadınlar kullanamaz.</a:t>
            </a:r>
          </a:p>
          <a:p>
            <a:pPr eaLnBrk="1" hangingPunct="1"/>
            <a:r>
              <a:rPr lang="tr-TR" sz="2800" smtClean="0"/>
              <a:t>Kilo artışı olabilir.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  <p:pic>
        <p:nvPicPr>
          <p:cNvPr id="59396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 descr="j01886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572000"/>
            <a:ext cx="30273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214313"/>
            <a:ext cx="5849937" cy="1462087"/>
          </a:xfrm>
        </p:spPr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KOMBİNE ENJEKTABL</a:t>
            </a:r>
            <a:r>
              <a:rPr lang="tr-TR" sz="3200" b="1" smtClean="0">
                <a:solidFill>
                  <a:srgbClr val="FF0000"/>
                </a:solidFill>
              </a:rPr>
              <a:t/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YAN ETKİLERİ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2243138"/>
            <a:ext cx="7772400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Kilo artışı</a:t>
            </a:r>
          </a:p>
          <a:p>
            <a:pPr eaLnBrk="1" hangingPunct="1"/>
            <a:r>
              <a:rPr lang="tr-TR" sz="2800" smtClean="0"/>
              <a:t>Baş ağrısı baş dönmesi</a:t>
            </a:r>
          </a:p>
          <a:p>
            <a:pPr eaLnBrk="1" hangingPunct="1"/>
            <a:r>
              <a:rPr lang="tr-TR" sz="2800" smtClean="0"/>
              <a:t>Memelerde gerginlik</a:t>
            </a:r>
          </a:p>
          <a:p>
            <a:pPr eaLnBrk="1" hangingPunct="1"/>
            <a:r>
              <a:rPr lang="tr-TR" sz="2800" smtClean="0"/>
              <a:t>Sinirlilik, mide bulantısı ve halsizlik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(Şikayetler ilaca alıştıkça azalır.)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endParaRPr lang="tr-TR" sz="2800" smtClean="0"/>
          </a:p>
        </p:txBody>
      </p:sp>
      <p:pic>
        <p:nvPicPr>
          <p:cNvPr id="60420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j01886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905000"/>
            <a:ext cx="21129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14313"/>
            <a:ext cx="7007225" cy="1462087"/>
          </a:xfrm>
        </p:spPr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KOMBİNE ENJEKTABIL     </a:t>
            </a:r>
            <a:r>
              <a:rPr lang="tr-TR" sz="3200" b="1" smtClean="0">
                <a:solidFill>
                  <a:srgbClr val="FF0000"/>
                </a:solidFill>
              </a:rPr>
              <a:t>                              </a:t>
            </a:r>
            <a:r>
              <a:rPr lang="tr-TR" sz="3600" b="1" smtClean="0">
                <a:solidFill>
                  <a:srgbClr val="FF0000"/>
                </a:solidFill>
              </a:rPr>
              <a:t>KİMLER İÇİN UYGUNDUR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2243138"/>
            <a:ext cx="63341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Her yaştaki kadın kullanabilir.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Şişmanlar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Endometriyum  kanseri olanlar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Over kanseri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Mevcut yada geçirilmiş PİH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</p:txBody>
      </p:sp>
      <p:pic>
        <p:nvPicPr>
          <p:cNvPr id="61444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j0188657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51500" y="2955925"/>
            <a:ext cx="3027363" cy="2947988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  Kombine Enjektabl         </a:t>
            </a:r>
            <a:r>
              <a:rPr lang="tr-TR" sz="3200" b="1" smtClean="0">
                <a:solidFill>
                  <a:srgbClr val="FF0000"/>
                </a:solidFill>
              </a:rPr>
              <a:t>               </a:t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3200" b="1" smtClean="0">
                <a:solidFill>
                  <a:srgbClr val="FF0000"/>
                </a:solidFill>
              </a:rPr>
              <a:t> </a:t>
            </a:r>
            <a:r>
              <a:rPr lang="tr-TR" sz="3600" b="1" smtClean="0">
                <a:solidFill>
                  <a:srgbClr val="FF0000"/>
                </a:solidFill>
              </a:rPr>
              <a:t>KİMLER İÇİN UYGUN DEĞİLDİR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2243138"/>
            <a:ext cx="65500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    </a:t>
            </a:r>
          </a:p>
          <a:p>
            <a:pPr lvl="1" eaLnBrk="1" hangingPunct="1"/>
            <a:r>
              <a:rPr lang="tr-TR" smtClean="0"/>
              <a:t>Gebelik</a:t>
            </a:r>
          </a:p>
          <a:p>
            <a:pPr lvl="1" eaLnBrk="1" hangingPunct="1"/>
            <a:r>
              <a:rPr lang="tr-TR" smtClean="0"/>
              <a:t>Mevcut meme kanseri</a:t>
            </a:r>
          </a:p>
          <a:p>
            <a:pPr lvl="1" eaLnBrk="1" hangingPunct="1"/>
            <a:r>
              <a:rPr lang="tr-TR" smtClean="0"/>
              <a:t>Devamlı ilaç kullanmasını gerektiren kronik hastalılar.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  <p:pic>
        <p:nvPicPr>
          <p:cNvPr id="62468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812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j0237723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440613" y="1828800"/>
            <a:ext cx="1703387" cy="914400"/>
          </a:xfrm>
          <a:noFill/>
        </p:spPr>
      </p:pic>
      <p:pic>
        <p:nvPicPr>
          <p:cNvPr id="62470" name="Picture 6" descr="j01886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505200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214313"/>
            <a:ext cx="5778500" cy="1462087"/>
          </a:xfrm>
        </p:spPr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Kombine Enjektabl </a:t>
            </a:r>
            <a:br>
              <a:rPr lang="tr-TR" sz="20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UYGULAMA ZAMANI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314575"/>
            <a:ext cx="721518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>
                <a:solidFill>
                  <a:schemeClr val="tx2"/>
                </a:solidFill>
              </a:rPr>
              <a:t>Menstruasyon sırasında</a:t>
            </a:r>
            <a:r>
              <a:rPr lang="tr-TR" sz="2400" smtClean="0"/>
              <a:t> 1-7.günler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>
                <a:solidFill>
                  <a:schemeClr val="tx2"/>
                </a:solidFill>
              </a:rPr>
              <a:t>Düşükten sonra</a:t>
            </a:r>
            <a:r>
              <a:rPr lang="tr-TR" sz="2400" smtClean="0"/>
              <a:t> hemen yada ilk 7gün içinde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>
                <a:solidFill>
                  <a:schemeClr val="tx2"/>
                </a:solidFill>
              </a:rPr>
              <a:t>Doğumdan sonra</a:t>
            </a:r>
            <a:r>
              <a:rPr lang="tr-TR" sz="2400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tr-TR" sz="2400" smtClean="0"/>
              <a:t>emziriyorsa 6. Aydan sonra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tr-TR" sz="2400" smtClean="0"/>
              <a:t>emzirmiyorsa 3-4. haftadan itibaren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smtClean="0">
                <a:solidFill>
                  <a:schemeClr val="tx2"/>
                </a:solidFill>
              </a:rPr>
              <a:t>İlk enjeksiyondan</a:t>
            </a:r>
            <a:r>
              <a:rPr lang="tr-TR" sz="2400" smtClean="0"/>
              <a:t> 10-15 gün sonra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tr-TR" sz="2400" smtClean="0"/>
              <a:t>menstruasyon olacaktır.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smtClean="0">
                <a:solidFill>
                  <a:schemeClr val="tx2"/>
                </a:solidFill>
              </a:rPr>
              <a:t>İkinci ve daha sonraki enjeksiyonlar</a:t>
            </a:r>
            <a:r>
              <a:rPr lang="tr-TR" sz="2400" smtClean="0"/>
              <a:t> adet kanamasına bakılmaksızın </a:t>
            </a:r>
            <a:r>
              <a:rPr lang="tr-TR" sz="2400" smtClean="0">
                <a:solidFill>
                  <a:schemeClr val="accent1"/>
                </a:solidFill>
              </a:rPr>
              <a:t>30  3 gün</a:t>
            </a:r>
            <a:r>
              <a:rPr lang="tr-TR" sz="2400" smtClean="0"/>
              <a:t> sonra yapılacaktır</a:t>
            </a:r>
          </a:p>
        </p:txBody>
      </p:sp>
      <p:pic>
        <p:nvPicPr>
          <p:cNvPr id="63492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3" name="Picture 5" descr="j01886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0850" y="2428875"/>
            <a:ext cx="205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214313"/>
            <a:ext cx="6507162" cy="1462087"/>
          </a:xfrm>
        </p:spPr>
        <p:txBody>
          <a:bodyPr/>
          <a:lstStyle/>
          <a:p>
            <a:pPr eaLnBrk="1" hangingPunct="1"/>
            <a:r>
              <a:rPr lang="tr-TR" sz="2000" b="1" smtClean="0">
                <a:solidFill>
                  <a:srgbClr val="FF0000"/>
                </a:solidFill>
              </a:rPr>
              <a:t>KOMBİNE ENJEKTABL</a:t>
            </a:r>
            <a:r>
              <a:rPr lang="tr-TR" sz="3200" b="1" smtClean="0">
                <a:solidFill>
                  <a:srgbClr val="FF0000"/>
                </a:solidFill>
              </a:rPr>
              <a:t/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UYGULAMA YERİ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2246313"/>
            <a:ext cx="5791200" cy="38862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Üst kol (deltoid kasa) veya</a:t>
            </a:r>
          </a:p>
          <a:p>
            <a:pPr eaLnBrk="1" hangingPunct="1"/>
            <a:r>
              <a:rPr lang="tr-TR" sz="2800" smtClean="0"/>
              <a:t>Kalçadan (gluteal kasa)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İM olarak yapılır.</a:t>
            </a:r>
          </a:p>
          <a:p>
            <a:pPr eaLnBrk="1" hangingPunct="1"/>
            <a:r>
              <a:rPr lang="tr-TR" sz="2800" smtClean="0"/>
              <a:t>Zamanında ve düzenli olarak her ay yapılmalıdır.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  <p:pic>
        <p:nvPicPr>
          <p:cNvPr id="64516" name="Picture 4" descr="BD1503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812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 descr="j0345020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183438" y="2924175"/>
            <a:ext cx="1331912" cy="3098800"/>
          </a:xfr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22488"/>
            <a:ext cx="7786688" cy="2592387"/>
          </a:xfrm>
        </p:spPr>
        <p:txBody>
          <a:bodyPr/>
          <a:lstStyle/>
          <a:p>
            <a:pPr algn="ctr" eaLnBrk="1" hangingPunct="1"/>
            <a:r>
              <a:rPr lang="tr-TR" sz="4000" b="1" smtClean="0">
                <a:solidFill>
                  <a:srgbClr val="FF0000"/>
                </a:solidFill>
              </a:rPr>
              <a:t>YALNIZ PROGESTİN İÇEREN ENJEKTE EDİLEN KONTRASEPTİFLER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50" y="895350"/>
            <a:ext cx="7793038" cy="1462088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/>
            </a:r>
            <a:br>
              <a:rPr lang="tr-TR" sz="40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/>
            </a:r>
            <a:br>
              <a:rPr lang="tr-TR" sz="40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PROGESTİN İÇEREN ENJEKTABL</a:t>
            </a:r>
            <a:br>
              <a:rPr lang="tr-TR" sz="4000" b="1" smtClean="0">
                <a:solidFill>
                  <a:srgbClr val="FF0000"/>
                </a:solidFill>
              </a:rPr>
            </a:br>
            <a:endParaRPr lang="tr-TR" sz="4000" b="1" smtClean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981200"/>
            <a:ext cx="7291388" cy="4114800"/>
          </a:xfrm>
        </p:spPr>
        <p:txBody>
          <a:bodyPr/>
          <a:lstStyle/>
          <a:p>
            <a:pPr eaLnBrk="1" hangingPunct="1"/>
            <a:endParaRPr lang="tr-TR" sz="2800" smtClean="0">
              <a:solidFill>
                <a:schemeClr val="bg2"/>
              </a:solidFill>
            </a:endParaRPr>
          </a:p>
          <a:p>
            <a:pPr eaLnBrk="1" hangingPunct="1"/>
            <a:r>
              <a:rPr lang="tr-TR" sz="2800" smtClean="0">
                <a:solidFill>
                  <a:schemeClr val="bg2"/>
                </a:solidFill>
              </a:rPr>
              <a:t>DEPO PROVERA:</a:t>
            </a:r>
            <a:r>
              <a:rPr lang="tr-TR" sz="2800" smtClean="0"/>
              <a:t> 150 mg Depo medroksiprogesteron asetat (DMPA)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(3 ayda bir)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r>
              <a:rPr lang="tr-TR" sz="2800" smtClean="0">
                <a:solidFill>
                  <a:schemeClr val="bg2"/>
                </a:solidFill>
              </a:rPr>
              <a:t>NORİSTERAT:</a:t>
            </a:r>
            <a:r>
              <a:rPr lang="tr-TR" sz="2800" smtClean="0"/>
              <a:t>200 mg norethisteron enantate (NET-EN)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(2 ayda bir)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685800"/>
            <a:ext cx="7772400" cy="1066800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PROGESTİN İÇEREN ENJEKTABL</a:t>
            </a:r>
            <a:br>
              <a:rPr lang="tr-TR" sz="24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ETKİ  MEKANİZMASI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17713"/>
            <a:ext cx="6553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Ovülasyonu  baskılar.</a:t>
            </a:r>
          </a:p>
          <a:p>
            <a:pPr eaLnBrk="1" hangingPunct="1"/>
            <a:r>
              <a:rPr lang="tr-TR" sz="2800" smtClean="0"/>
              <a:t>Servikal mukusu kalınlaştırarak sperm geçişini engeller.</a:t>
            </a:r>
          </a:p>
          <a:p>
            <a:pPr eaLnBrk="1" hangingPunct="1"/>
            <a:r>
              <a:rPr lang="tr-TR" sz="2800" smtClean="0"/>
              <a:t>Endometriyum inaktif hale gelir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Etkinliği </a:t>
            </a:r>
            <a:r>
              <a:rPr lang="tr-TR" sz="2800" smtClean="0">
                <a:solidFill>
                  <a:schemeClr val="bg2"/>
                </a:solidFill>
              </a:rPr>
              <a:t>% 99.9</a:t>
            </a:r>
            <a:r>
              <a:rPr lang="tr-TR" sz="2800" smtClean="0"/>
              <a:t> dur.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/>
              <a:t>Aile Planlamasının Amacı</a:t>
            </a:r>
            <a:endParaRPr lang="en-US" sz="40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243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Çocuk sahibi olmayı,sayısını kısıtlamak değildir.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Ailenin sağlığını korumak ve mutlu yaşamalarını sağlamaktır.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Çiftlere gebe kalmak ve doğum yapmak için en uygun koşulların neler olduğunu öğretir.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Gebelikler arası belirli bir süre (2 yıl) bırakılarak ana ve çocuk sağlığının korunmasını sağlar.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214313"/>
            <a:ext cx="6435725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PROGESTİN İÇEREN ENJEKTABL</a:t>
            </a:r>
            <a:br>
              <a:rPr lang="tr-TR" sz="2400" b="1" smtClean="0">
                <a:solidFill>
                  <a:srgbClr val="FF0000"/>
                </a:solidFill>
              </a:rPr>
            </a:br>
            <a:r>
              <a:rPr lang="tr-TR" sz="3600" b="1" smtClean="0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281238"/>
            <a:ext cx="7858125" cy="4648200"/>
          </a:xfrm>
        </p:spPr>
        <p:txBody>
          <a:bodyPr/>
          <a:lstStyle/>
          <a:p>
            <a:pPr eaLnBrk="1" hangingPunct="1"/>
            <a:r>
              <a:rPr lang="tr-TR" sz="2800" smtClean="0"/>
              <a:t>Son derece etkilidir.</a:t>
            </a:r>
          </a:p>
          <a:p>
            <a:pPr eaLnBrk="1" hangingPunct="1"/>
            <a:r>
              <a:rPr lang="tr-TR" sz="2800" smtClean="0"/>
              <a:t>Uygulanması kolaydır.</a:t>
            </a:r>
          </a:p>
          <a:p>
            <a:pPr eaLnBrk="1" hangingPunct="1"/>
            <a:r>
              <a:rPr lang="tr-TR" sz="2800" smtClean="0"/>
              <a:t>İleri yaştaki kadınlar tarafından da kullanılır.</a:t>
            </a:r>
          </a:p>
          <a:p>
            <a:pPr eaLnBrk="1" hangingPunct="1"/>
            <a:r>
              <a:rPr lang="tr-TR" sz="2800" smtClean="0"/>
              <a:t>Cinsel ilişkiyi etkilemez.</a:t>
            </a:r>
          </a:p>
          <a:p>
            <a:pPr eaLnBrk="1" hangingPunct="1"/>
            <a:r>
              <a:rPr lang="tr-TR" sz="2800" smtClean="0"/>
              <a:t>Emzirmeyi etkilemez.</a:t>
            </a:r>
          </a:p>
          <a:p>
            <a:pPr eaLnBrk="1" hangingPunct="1"/>
            <a:r>
              <a:rPr lang="tr-TR" sz="2800" smtClean="0"/>
              <a:t>PİH ve over kanserine karşı koruyucudur.</a:t>
            </a:r>
          </a:p>
          <a:p>
            <a:pPr eaLnBrk="1" hangingPunct="1"/>
            <a:r>
              <a:rPr lang="tr-TR" sz="2800" smtClean="0"/>
              <a:t>Ektobik gebeliği önler.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214313"/>
            <a:ext cx="6364288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 PROGESTİN İÇEREN ENJEKTABL</a:t>
            </a:r>
            <a:br>
              <a:rPr lang="tr-TR" sz="24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17713"/>
            <a:ext cx="8429625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Adet düzensizliğine neden olabilir.</a:t>
            </a:r>
          </a:p>
          <a:p>
            <a:pPr eaLnBrk="1" hangingPunct="1"/>
            <a:r>
              <a:rPr lang="tr-TR" sz="2800" smtClean="0"/>
              <a:t>Kullanım bırakıldığında bazen adet gecikmesi olabilir.</a:t>
            </a:r>
          </a:p>
          <a:p>
            <a:pPr eaLnBrk="1" hangingPunct="1"/>
            <a:r>
              <a:rPr lang="tr-TR" sz="2800" smtClean="0"/>
              <a:t>Kilo artışına neden olabilir.</a:t>
            </a:r>
          </a:p>
          <a:p>
            <a:pPr eaLnBrk="1" hangingPunct="1"/>
            <a:r>
              <a:rPr lang="tr-TR" sz="2800" smtClean="0"/>
              <a:t>CYBH lara karşı koruyucu değildir.</a:t>
            </a:r>
          </a:p>
          <a:p>
            <a:pPr eaLnBrk="1" hangingPunct="1"/>
            <a:r>
              <a:rPr lang="tr-TR" sz="2800" smtClean="0"/>
              <a:t>Uygulama için kliniğe gelmesi gerekir.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214313"/>
            <a:ext cx="6864350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PROGESTİN İÇEREN ENJEKTABL</a:t>
            </a:r>
            <a:r>
              <a:rPr lang="tr-TR" sz="3200" b="1" smtClean="0">
                <a:solidFill>
                  <a:srgbClr val="FF0000"/>
                </a:solidFill>
              </a:rPr>
              <a:t/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YAN ETKİLERİ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314575"/>
            <a:ext cx="7929562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Adet düzeninde aksama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(adet düzensizliği, lekelenme,amenore)</a:t>
            </a:r>
          </a:p>
          <a:p>
            <a:pPr eaLnBrk="1" hangingPunct="1"/>
            <a:r>
              <a:rPr lang="tr-TR" sz="2800" smtClean="0"/>
              <a:t>Baş ağrısı</a:t>
            </a:r>
          </a:p>
          <a:p>
            <a:pPr eaLnBrk="1" hangingPunct="1"/>
            <a:r>
              <a:rPr lang="tr-TR" sz="2800" smtClean="0"/>
              <a:t>Kilo alma (1-2 kilodan fazla olmaz.)</a:t>
            </a:r>
          </a:p>
          <a:p>
            <a:pPr eaLnBrk="1" hangingPunct="1"/>
            <a:r>
              <a:rPr lang="tr-TR" sz="2800" smtClean="0"/>
              <a:t>Memelerde gerginlik ve hassasiyet</a:t>
            </a:r>
          </a:p>
          <a:p>
            <a:pPr eaLnBrk="1" hangingPunct="1"/>
            <a:r>
              <a:rPr lang="tr-TR" sz="2800" smtClean="0"/>
              <a:t>Mizaç değişikliği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14313"/>
            <a:ext cx="6929437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PROGESTİN İÇEREN ENJEKTABL</a:t>
            </a:r>
            <a:br>
              <a:rPr lang="tr-TR" sz="24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KİMLER İÇİN UYGUNDUR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981200"/>
            <a:ext cx="83581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Uzun süre korunmak isteyenler</a:t>
            </a:r>
          </a:p>
          <a:p>
            <a:pPr eaLnBrk="1" hangingPunct="1"/>
            <a:r>
              <a:rPr lang="tr-TR" sz="2800" smtClean="0"/>
              <a:t>Kolay kullanım arzulayanlar</a:t>
            </a:r>
          </a:p>
          <a:p>
            <a:pPr eaLnBrk="1" hangingPunct="1"/>
            <a:r>
              <a:rPr lang="tr-TR" sz="2800" smtClean="0"/>
              <a:t>Östrojen içeren preparatları kullanamayanlar</a:t>
            </a:r>
          </a:p>
          <a:p>
            <a:pPr eaLnBrk="1" hangingPunct="1"/>
            <a:r>
              <a:rPr lang="tr-TR" sz="2800" smtClean="0"/>
              <a:t>Emziren anneler</a:t>
            </a:r>
          </a:p>
          <a:p>
            <a:pPr eaLnBrk="1" hangingPunct="1"/>
            <a:r>
              <a:rPr lang="tr-TR" sz="2800" smtClean="0"/>
              <a:t>Menopoza yakın yaşta olan kadınlar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PROGESTİN İÇEREN ENJEKTABL</a:t>
            </a:r>
            <a:r>
              <a:rPr lang="tr-TR" sz="3200" b="1" smtClean="0">
                <a:solidFill>
                  <a:srgbClr val="FF0000"/>
                </a:solidFill>
              </a:rPr>
              <a:t/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3600" b="1" smtClean="0">
                <a:solidFill>
                  <a:srgbClr val="FF0000"/>
                </a:solidFill>
              </a:rPr>
              <a:t>KİMLER İÇİN UYGUN DEĞİLDİR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2171700"/>
            <a:ext cx="6629400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Gebelik veya gebelik kuşkusu</a:t>
            </a:r>
          </a:p>
          <a:p>
            <a:pPr eaLnBrk="1" hangingPunct="1"/>
            <a:r>
              <a:rPr lang="tr-TR" sz="2800" smtClean="0"/>
              <a:t>Aktif karaciğer hastalığı</a:t>
            </a:r>
          </a:p>
          <a:p>
            <a:pPr eaLnBrk="1" hangingPunct="1"/>
            <a:r>
              <a:rPr lang="tr-TR" sz="2800" smtClean="0"/>
              <a:t>Aktif trombo embolik hastalığı olanlar</a:t>
            </a:r>
          </a:p>
          <a:p>
            <a:pPr eaLnBrk="1" hangingPunct="1"/>
            <a:r>
              <a:rPr lang="tr-TR" sz="2800" smtClean="0"/>
              <a:t>Nedeni bilinmeyen vajinal kanamalar</a:t>
            </a:r>
          </a:p>
          <a:p>
            <a:pPr eaLnBrk="1" hangingPunct="1"/>
            <a:r>
              <a:rPr lang="tr-TR" sz="2800" smtClean="0"/>
              <a:t>Mevcut meme kanseri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642938"/>
            <a:ext cx="6802437" cy="1071562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rgbClr val="FF0000"/>
                </a:solidFill>
                <a:cs typeface="Tahoma" pitchFamily="34" charset="0"/>
              </a:rPr>
              <a:t>DEPO PROVERA</a:t>
            </a:r>
            <a:br>
              <a:rPr lang="tr-TR" sz="2800" b="1" smtClean="0">
                <a:solidFill>
                  <a:srgbClr val="FF0000"/>
                </a:solidFill>
                <a:cs typeface="Tahoma" pitchFamily="34" charset="0"/>
              </a:rPr>
            </a:br>
            <a:r>
              <a:rPr lang="tr-TR" sz="4000" b="1" smtClean="0">
                <a:solidFill>
                  <a:srgbClr val="FF0000"/>
                </a:solidFill>
                <a:cs typeface="Tahoma" pitchFamily="34" charset="0"/>
              </a:rPr>
              <a:t>UYGULAMA ZAMANI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68338" y="2228850"/>
            <a:ext cx="7761287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</a:pPr>
            <a:r>
              <a:rPr lang="tr-TR" sz="2800" smtClean="0">
                <a:solidFill>
                  <a:schemeClr val="bg2"/>
                </a:solidFill>
                <a:cs typeface="Tahoma" pitchFamily="34" charset="0"/>
              </a:rPr>
              <a:t>Gebelik kuşkusu yoksa</a:t>
            </a:r>
            <a:r>
              <a:rPr lang="tr-TR" sz="2800" smtClean="0">
                <a:cs typeface="Tahoma" pitchFamily="34" charset="0"/>
              </a:rPr>
              <a:t> siklusun herhangi bir gününde (1 hafta ek yöntem)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tr-TR" sz="2800" smtClean="0">
                <a:solidFill>
                  <a:schemeClr val="bg2"/>
                </a:solidFill>
                <a:cs typeface="Tahoma" pitchFamily="34" charset="0"/>
              </a:rPr>
              <a:t>Tercihen menstrüel siklusun </a:t>
            </a:r>
            <a:r>
              <a:rPr lang="tr-TR" sz="2800" smtClean="0">
                <a:cs typeface="Tahoma" pitchFamily="34" charset="0"/>
              </a:rPr>
              <a:t>ilk 7 gününde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tr-TR" sz="2800" smtClean="0">
                <a:solidFill>
                  <a:schemeClr val="bg2"/>
                </a:solidFill>
                <a:cs typeface="Tahoma" pitchFamily="34" charset="0"/>
              </a:rPr>
              <a:t>Düşükten sonra</a:t>
            </a:r>
            <a:r>
              <a:rPr lang="tr-TR" sz="2800" smtClean="0">
                <a:cs typeface="Tahoma" pitchFamily="34" charset="0"/>
              </a:rPr>
              <a:t> hemen yada ilk 7gün içinde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tr-TR" sz="2800" smtClean="0">
                <a:solidFill>
                  <a:schemeClr val="bg2"/>
                </a:solidFill>
                <a:cs typeface="Tahoma" pitchFamily="34" charset="0"/>
              </a:rPr>
              <a:t>Doğumdan sonra;</a:t>
            </a:r>
            <a:r>
              <a:rPr lang="tr-TR" sz="2800" smtClean="0"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Tx/>
              <a:buNone/>
            </a:pPr>
            <a:r>
              <a:rPr lang="tr-TR" sz="2800" smtClean="0">
                <a:cs typeface="Tahoma" pitchFamily="34" charset="0"/>
              </a:rPr>
              <a:t>    * Emziriyorsa 6. haftanın sonunda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Tx/>
              <a:buNone/>
            </a:pPr>
            <a:r>
              <a:rPr lang="tr-TR" sz="2800" smtClean="0">
                <a:cs typeface="Tahoma" pitchFamily="34" charset="0"/>
              </a:rPr>
              <a:t>    * Emzirmiyorsa 3-4. haftadan itibaren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 typeface="Wingdings" pitchFamily="2" charset="2"/>
              <a:buChar char="Ø"/>
            </a:pPr>
            <a:r>
              <a:rPr lang="tr-TR" sz="2800" smtClean="0">
                <a:solidFill>
                  <a:schemeClr val="tx2"/>
                </a:solidFill>
                <a:cs typeface="Tahoma" pitchFamily="34" charset="0"/>
              </a:rPr>
              <a:t>İkinci ve daha sonraki enjeksiyonlar</a:t>
            </a:r>
            <a:r>
              <a:rPr lang="tr-TR" sz="2800" smtClean="0">
                <a:cs typeface="Tahoma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tr-TR" sz="2800" smtClean="0">
                <a:cs typeface="Tahoma" pitchFamily="34" charset="0"/>
              </a:rPr>
              <a:t>   </a:t>
            </a:r>
            <a:r>
              <a:rPr lang="tr-TR" sz="2800" smtClean="0">
                <a:solidFill>
                  <a:schemeClr val="bg2"/>
                </a:solidFill>
                <a:cs typeface="Tahoma" pitchFamily="34" charset="0"/>
              </a:rPr>
              <a:t>12  haftada (üç ay) bir  uygulanır.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tr-TR" sz="2800" smtClean="0">
                <a:solidFill>
                  <a:srgbClr val="003300"/>
                </a:solidFill>
                <a:cs typeface="Tahoma" pitchFamily="34" charset="0"/>
              </a:rPr>
              <a:t>    </a:t>
            </a:r>
            <a:endParaRPr lang="tr-TR" sz="280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tr-TR" sz="2800" smtClean="0">
                <a:cs typeface="Tahoma" pitchFamily="34" charset="0"/>
              </a:rPr>
              <a:t>   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90000"/>
              <a:buFont typeface="Wingdings" pitchFamily="2" charset="2"/>
              <a:buChar char="Ø"/>
            </a:pPr>
            <a:endParaRPr lang="tr-TR" sz="2800" smtClean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65313" y="214313"/>
            <a:ext cx="6135687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DEPO PROVERA</a:t>
            </a:r>
            <a:br>
              <a:rPr lang="tr-TR" sz="24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UYGULAMA YERİ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2243138"/>
            <a:ext cx="7143750" cy="4114800"/>
          </a:xfrm>
        </p:spPr>
        <p:txBody>
          <a:bodyPr/>
          <a:lstStyle/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Kolda deltoid kasa veya </a:t>
            </a:r>
          </a:p>
          <a:p>
            <a:pPr eaLnBrk="1" hangingPunct="1"/>
            <a:r>
              <a:rPr lang="tr-TR" sz="2800" smtClean="0"/>
              <a:t>kalçada gluteal bölgeye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</a:t>
            </a:r>
            <a:r>
              <a:rPr lang="tr-TR" sz="2800" smtClean="0">
                <a:solidFill>
                  <a:schemeClr val="bg2"/>
                </a:solidFill>
              </a:rPr>
              <a:t>Derin İM olarak uygulanır</a:t>
            </a:r>
            <a:r>
              <a:rPr lang="tr-TR" sz="2800" smtClean="0"/>
              <a:t>.</a:t>
            </a:r>
          </a:p>
          <a:p>
            <a:pPr eaLnBrk="1" hangingPunct="1"/>
            <a:r>
              <a:rPr lang="tr-TR" sz="2800" smtClean="0"/>
              <a:t> Enjeksiyon yeri kesinlikle ovuşturulmaz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214313"/>
            <a:ext cx="5778500" cy="1462087"/>
          </a:xfrm>
        </p:spPr>
        <p:txBody>
          <a:bodyPr/>
          <a:lstStyle/>
          <a:p>
            <a:pPr eaLnBrk="1" hangingPunct="1"/>
            <a:r>
              <a:rPr lang="tr-TR" sz="2400" b="1" smtClean="0">
                <a:solidFill>
                  <a:srgbClr val="FF0000"/>
                </a:solidFill>
              </a:rPr>
              <a:t>DEPO PROVERA</a:t>
            </a:r>
            <a:r>
              <a:rPr lang="tr-TR" sz="3200" b="1" smtClean="0">
                <a:solidFill>
                  <a:srgbClr val="FF0000"/>
                </a:solidFill>
              </a:rPr>
              <a:t/>
            </a:r>
            <a:br>
              <a:rPr lang="tr-TR" sz="3200" b="1" smtClean="0">
                <a:solidFill>
                  <a:srgbClr val="FF0000"/>
                </a:solidFill>
              </a:rPr>
            </a:br>
            <a:r>
              <a:rPr lang="tr-TR" sz="4000" b="1" smtClean="0">
                <a:solidFill>
                  <a:srgbClr val="FF0000"/>
                </a:solidFill>
              </a:rPr>
              <a:t>DİKKAT !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457450"/>
            <a:ext cx="7786688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 Aşırı adet kanaması (normalin 2 katı)</a:t>
            </a:r>
          </a:p>
          <a:p>
            <a:pPr eaLnBrk="1" hangingPunct="1"/>
            <a:r>
              <a:rPr lang="tr-TR" sz="2800" smtClean="0"/>
              <a:t> Adetler arasında 7 günden uzun süren kanamalar</a:t>
            </a:r>
          </a:p>
          <a:p>
            <a:pPr eaLnBrk="1" hangingPunct="1"/>
            <a:r>
              <a:rPr lang="tr-TR" sz="2800" smtClean="0"/>
              <a:t>Düzenli periyotlardan sonra geciken kanama</a:t>
            </a:r>
          </a:p>
          <a:p>
            <a:pPr eaLnBrk="1" hangingPunct="1"/>
            <a:r>
              <a:rPr lang="tr-TR" sz="2800" smtClean="0"/>
              <a:t>Çok şiddetli baş ağrısı, görmede bulanıklık</a:t>
            </a:r>
          </a:p>
          <a:p>
            <a:pPr eaLnBrk="1" hangingPunct="1"/>
            <a:r>
              <a:rPr lang="tr-TR" sz="2800" smtClean="0"/>
              <a:t>Karın alt bölgesinde şiddetli ağrı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838" y="214313"/>
            <a:ext cx="7078662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DERİ ALTI İMPLANTLARI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2528888"/>
            <a:ext cx="8272462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NORPLANT (36 mg LEVONORGESTREL İÇERİR.) 5 YIL KORUR.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İMPLANON(ETONORGESTREL  İÇERİR.)            3 YIL KORUR.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214313"/>
            <a:ext cx="499268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İMPLANON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457450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Deri altına yerleştirilen, 3 yıl süreyle yüksek oranda doğum kontrolü sağlayan tek çubuklu bir doğum kontrol implantıdır.</a:t>
            </a:r>
          </a:p>
          <a:p>
            <a:pPr eaLnBrk="1" hangingPunct="1"/>
            <a:r>
              <a:rPr lang="tr-TR" sz="2800" smtClean="0"/>
              <a:t>40mm. Uzunluğunda</a:t>
            </a:r>
          </a:p>
          <a:p>
            <a:pPr eaLnBrk="1" hangingPunct="1"/>
            <a:r>
              <a:rPr lang="tr-TR" sz="2800" smtClean="0"/>
              <a:t>2mm. Kalınlığında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/>
              <a:t>Aile Planlamasının Amacı</a:t>
            </a:r>
            <a:endParaRPr lang="en-US" sz="40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314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Etkili doğum kontrol yöntemlerini ve nasıl kullanılacağı hakkında bilgi verir,istenmeyen gebeliklerin olmasını engeller. 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Çocuk sahibi olamayan kısır çiftlere yardım eder ve yol gösterir.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Hızlı nüfus artışının getireceği sorunları engelleyerek toplum sağlığına katkıda bulunur.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214313"/>
            <a:ext cx="6792913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ETKİ MEKANİZMASI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52888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	Ovülasyon inhibisyonu ve servikal mukus viskozitesinde artış yaparak gebeliği engeller.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9625" y="214313"/>
            <a:ext cx="642143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İMPLANON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400" smtClean="0"/>
              <a:t>Etkinliği 3 yıldır.</a:t>
            </a:r>
          </a:p>
          <a:p>
            <a:pPr eaLnBrk="1" hangingPunct="1"/>
            <a:r>
              <a:rPr lang="tr-TR" sz="2400" smtClean="0"/>
              <a:t>%100’e yakın korur.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chemeClr val="hlink"/>
                </a:solidFill>
              </a:rPr>
              <a:t>Yerleştirme zamanı ;</a:t>
            </a:r>
          </a:p>
          <a:p>
            <a:pPr eaLnBrk="1" hangingPunct="1"/>
            <a:r>
              <a:rPr lang="tr-TR" sz="2400" smtClean="0"/>
              <a:t>Hormon kullanmayanlarda adetin ilk 5 günü içinde</a:t>
            </a:r>
          </a:p>
          <a:p>
            <a:pPr eaLnBrk="1" hangingPunct="1"/>
            <a:r>
              <a:rPr lang="tr-TR" sz="2400" smtClean="0"/>
              <a:t>KOK kullananlarda bir sonraki siklusun 1. gününde</a:t>
            </a:r>
          </a:p>
          <a:p>
            <a:pPr eaLnBrk="1" hangingPunct="1"/>
            <a:r>
              <a:rPr lang="tr-TR" sz="2400" smtClean="0"/>
              <a:t>Enj.prog.dan hemen sonra</a:t>
            </a:r>
          </a:p>
          <a:p>
            <a:pPr eaLnBrk="1" hangingPunct="1"/>
            <a:r>
              <a:rPr lang="tr-TR" sz="2400" smtClean="0"/>
              <a:t>Doğumdan hemen sonra veya 6 hf. Sonra</a:t>
            </a:r>
          </a:p>
          <a:p>
            <a:pPr eaLnBrk="1" hangingPunct="1"/>
            <a:r>
              <a:rPr lang="tr-TR" sz="2400" smtClean="0"/>
              <a:t>Aborttan hemen sonra uygulanabilir.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752475"/>
            <a:ext cx="6064250" cy="1462088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OLUMLU YÖNLERİ</a:t>
            </a:r>
            <a:br>
              <a:rPr lang="tr-TR" sz="4000" b="1" smtClean="0">
                <a:solidFill>
                  <a:srgbClr val="FF0000"/>
                </a:solidFill>
              </a:rPr>
            </a:br>
            <a:endParaRPr lang="tr-TR" sz="4000" b="1" smtClean="0">
              <a:solidFill>
                <a:srgbClr val="FF00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528888"/>
            <a:ext cx="85725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Şimdiye kadar bildirilmiş en yüksek               kontraseptif etki,</a:t>
            </a:r>
          </a:p>
          <a:p>
            <a:pPr eaLnBrk="1" hangingPunct="1"/>
            <a:r>
              <a:rPr lang="tr-TR" sz="2800" smtClean="0"/>
              <a:t>Kullanım kolaylığı,</a:t>
            </a:r>
          </a:p>
          <a:p>
            <a:pPr eaLnBrk="1" hangingPunct="1"/>
            <a:r>
              <a:rPr lang="tr-TR" sz="2800" smtClean="0"/>
              <a:t>3 yıl süren kontraseptif korunma,</a:t>
            </a:r>
          </a:p>
          <a:p>
            <a:pPr eaLnBrk="1" hangingPunct="1"/>
            <a:r>
              <a:rPr lang="tr-TR" sz="2800" smtClean="0"/>
              <a:t>Fertilizasyonun hızla geri dönmesi.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214313"/>
            <a:ext cx="6635750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3860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Eğitilmiş personel gerektirir,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Küçük cerrahi işlemle yerleştirilir ve çıkartılır. Buna bağlı olarak enfeksiyon ve hematom görülebilir,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Derinin altında fark edilir,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Kullanıcı yöntemi kendi kendine bırakamaz,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CYBE’lere karşı koruyuculuğu yoktur.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438" y="214313"/>
            <a:ext cx="6350000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KOMPLİKASYONLAR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243138"/>
            <a:ext cx="7104062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Adet düzensizlikleri</a:t>
            </a:r>
          </a:p>
          <a:p>
            <a:pPr eaLnBrk="1" hangingPunct="1"/>
            <a:r>
              <a:rPr lang="tr-TR" sz="2800" smtClean="0"/>
              <a:t>%21 amenore</a:t>
            </a:r>
          </a:p>
          <a:p>
            <a:pPr eaLnBrk="1" hangingPunct="1"/>
            <a:r>
              <a:rPr lang="tr-TR" sz="2800" smtClean="0"/>
              <a:t>%26 kanamalarda azalma </a:t>
            </a:r>
          </a:p>
          <a:p>
            <a:pPr eaLnBrk="1" hangingPunct="1"/>
            <a:r>
              <a:rPr lang="tr-TR" sz="2800" smtClean="0"/>
              <a:t>%6 kanamalarda artış ve lekelenme</a:t>
            </a:r>
          </a:p>
          <a:p>
            <a:pPr eaLnBrk="1" hangingPunct="1"/>
            <a:r>
              <a:rPr lang="tr-TR" sz="2800" smtClean="0"/>
              <a:t>Takılması sırasında %0.1 şişlik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                                kızarıklık</a:t>
            </a:r>
          </a:p>
          <a:p>
            <a:pPr eaLnBrk="1" hangingPunct="1"/>
            <a:r>
              <a:rPr lang="tr-TR" sz="2800" smtClean="0"/>
              <a:t>SONUÇ=Hızlı kontraseptif etkinlik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		         Az yan etki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klip0116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43000" y="0"/>
            <a:ext cx="6267450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6172200"/>
          </a:xfrm>
        </p:spPr>
        <p:txBody>
          <a:bodyPr/>
          <a:lstStyle/>
          <a:p>
            <a:pPr eaLnBrk="1" hangingPunct="1"/>
            <a:r>
              <a:rPr lang="tr-TR" sz="7200" b="1" smtClean="0">
                <a:solidFill>
                  <a:srgbClr val="FF0000"/>
                </a:solidFill>
              </a:rPr>
              <a:t>BARİYER YÖNTEMLER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2085975"/>
            <a:ext cx="8077200" cy="4343400"/>
          </a:xfrm>
        </p:spPr>
        <p:txBody>
          <a:bodyPr/>
          <a:lstStyle/>
          <a:p>
            <a:pPr eaLnBrk="1" hangingPunct="1"/>
            <a:r>
              <a:rPr lang="tr-TR" sz="3600" smtClean="0"/>
              <a:t>Kondom- Kadın kondomu (femidom)</a:t>
            </a:r>
          </a:p>
          <a:p>
            <a:pPr eaLnBrk="1" hangingPunct="1"/>
            <a:endParaRPr lang="tr-TR" sz="3600" smtClean="0"/>
          </a:p>
          <a:p>
            <a:pPr eaLnBrk="1" hangingPunct="1"/>
            <a:r>
              <a:rPr lang="tr-TR" sz="3600" smtClean="0"/>
              <a:t>Diyafram ,Servikal başlık</a:t>
            </a:r>
          </a:p>
          <a:p>
            <a:pPr eaLnBrk="1" hangingPunct="1"/>
            <a:endParaRPr lang="tr-TR" sz="3600" smtClean="0"/>
          </a:p>
          <a:p>
            <a:pPr eaLnBrk="1" hangingPunct="1"/>
            <a:r>
              <a:rPr lang="tr-TR" sz="3600" smtClean="0"/>
              <a:t>Sperm öldürücüler,fitil,köpük,     tablet</a:t>
            </a:r>
          </a:p>
          <a:p>
            <a:pPr eaLnBrk="1" hangingPunct="1">
              <a:buFont typeface="Wingdings" pitchFamily="2" charset="2"/>
              <a:buNone/>
            </a:pPr>
            <a:endParaRPr lang="tr-TR" sz="360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62763" y="4060825"/>
          <a:ext cx="2209800" cy="2582863"/>
        </p:xfrm>
        <a:graphic>
          <a:graphicData uri="http://schemas.openxmlformats.org/presentationml/2006/ole">
            <p:oleObj spid="_x0000_s1026" name="Klip" r:id="rId4" imgW="3003120" imgH="54702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klip0049"/>
          <p:cNvPicPr>
            <a:picLocks noChangeAspect="1" noChangeArrowheads="1"/>
          </p:cNvPicPr>
          <p:nvPr/>
        </p:nvPicPr>
        <p:blipFill>
          <a:blip r:embed="rId3" cstate="print"/>
          <a:srcRect r="61310"/>
          <a:stretch>
            <a:fillRect/>
          </a:stretch>
        </p:blipFill>
        <p:spPr bwMode="auto">
          <a:xfrm>
            <a:off x="0" y="190500"/>
            <a:ext cx="22479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209800" y="2286000"/>
            <a:ext cx="693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sz="9400" b="1">
                <a:solidFill>
                  <a:srgbClr val="FF0000"/>
                </a:solidFill>
              </a:rPr>
              <a:t>DİYAFRAM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500063"/>
            <a:ext cx="7772400" cy="114300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DİYAFRAM KULLANIMI İLE İLGİLİ UYARILAR !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386013"/>
            <a:ext cx="8715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Her cinsel ilişkide kullanılmalıdır.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Uygulamadan önce mesane boşaltılmalı ve eller yıkanmalıdır.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Vajende 24 saatten fazla bırakılmamalıdır.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Aşağıdaki durumlarda kullanılmamalıdır.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400" smtClean="0"/>
              <a:t>* lateks kauçuk veya spermisit allerjisi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uterus prolapsusu , ileri derecede sistoseli, aşırı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    retrovert uterusu, vajinal septum ve vajinal girişi dar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doğru yerleştirmeyi öğrenemiyenler,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tekrarlayan idrar yolu enfeksiyonu olanlar,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smtClean="0"/>
              <a:t>* toksik şok sendromu geçirenler.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klip0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328738" y="2286000"/>
            <a:ext cx="717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sz="8000" b="1">
                <a:solidFill>
                  <a:srgbClr val="FF0000"/>
                </a:solidFill>
              </a:rPr>
              <a:t>SPERMİSİT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214313"/>
            <a:ext cx="7793037" cy="1462087"/>
          </a:xfrm>
        </p:spPr>
        <p:txBody>
          <a:bodyPr/>
          <a:lstStyle/>
          <a:p>
            <a:pPr eaLnBrk="1" hangingPunct="1"/>
            <a:r>
              <a:rPr lang="tr-TR" b="1" smtClean="0"/>
              <a:t>UNUTMAYIN</a:t>
            </a:r>
            <a:endParaRPr lang="en-US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18 yaşından önce 35 yaşından sonra,</a:t>
            </a:r>
          </a:p>
          <a:p>
            <a:pPr eaLnBrk="1" hangingPunct="1"/>
            <a:r>
              <a:rPr lang="tr-TR" smtClean="0"/>
              <a:t>2 yıldan kısa aralıkta,</a:t>
            </a:r>
          </a:p>
          <a:p>
            <a:pPr eaLnBrk="1" hangingPunct="1"/>
            <a:r>
              <a:rPr lang="tr-TR" smtClean="0"/>
              <a:t>5 ve daha fazla sayıdaki gebelikler,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>
                <a:solidFill>
                  <a:schemeClr val="hlink"/>
                </a:solidFill>
              </a:rPr>
              <a:t>ANNE ve BEBEK SAĞLIĞI AÇISINDAN TEHLİKELİ OLABİLİR</a:t>
            </a:r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609600"/>
            <a:ext cx="7772400" cy="1143000"/>
          </a:xfrm>
        </p:spPr>
        <p:txBody>
          <a:bodyPr/>
          <a:lstStyle/>
          <a:p>
            <a:pPr eaLnBrk="1" hangingPunct="1"/>
            <a:r>
              <a:rPr lang="tr-TR" sz="3600" b="1" u="sng" smtClean="0">
                <a:solidFill>
                  <a:srgbClr val="FF0000"/>
                </a:solidFill>
              </a:rPr>
              <a:t>ETKİ MEKANİZMASI NEDİR ETKİNLİĞİ NE KADARDIR 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14575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Spermisitler içerdikleri nonoksinal  9’la spermleri etkisiz hale getirerek serviks den geçmelerini engellerler.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Doğru kullanımda etkilidir.Beraberinde kondom veya diyafram kullanılırsa etkinliği artar.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481263"/>
            <a:ext cx="6858000" cy="3019425"/>
          </a:xfrm>
        </p:spPr>
        <p:txBody>
          <a:bodyPr/>
          <a:lstStyle/>
          <a:p>
            <a:pPr algn="ctr" eaLnBrk="1" hangingPunct="1"/>
            <a:r>
              <a:rPr lang="tr-TR" sz="4000" b="1" i="1" u="sng" smtClean="0">
                <a:solidFill>
                  <a:srgbClr val="FF0000"/>
                </a:solidFill>
              </a:rPr>
              <a:t/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/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>TÜPLERİN BAĞLANMASI</a:t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/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>(TÜP LİGASYONU)</a:t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>GÖNÜLLÜ CERRAHİ</a:t>
            </a:r>
            <a:br>
              <a:rPr lang="tr-TR" sz="4000" b="1" i="1" u="sng" smtClean="0">
                <a:solidFill>
                  <a:srgbClr val="FF0000"/>
                </a:solidFill>
              </a:rPr>
            </a:br>
            <a:r>
              <a:rPr lang="tr-TR" sz="4000" b="1" i="1" u="sng" smtClean="0">
                <a:solidFill>
                  <a:srgbClr val="FF0000"/>
                </a:solidFill>
              </a:rPr>
              <a:t>STERİLİZASYON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214563"/>
            <a:ext cx="8143875" cy="2197100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/>
            <a:r>
              <a:rPr lang="tr-TR" b="1" smtClean="0"/>
              <a:t/>
            </a:r>
            <a:br>
              <a:rPr lang="tr-TR" b="1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*</a:t>
            </a:r>
            <a:r>
              <a:rPr lang="tr-TR" sz="3200" smtClean="0"/>
              <a:t>Başka çocuk istemeyen ve doğurganlıklarını sona erdirmek isteyen çiftler için uygulanan en güvenli yöntemlerden birisidir.</a:t>
            </a:r>
          </a:p>
        </p:txBody>
      </p:sp>
      <p:pic>
        <p:nvPicPr>
          <p:cNvPr id="92163" name="Picture 3" descr="BS0055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188" y="4572000"/>
            <a:ext cx="4595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3 Metin kutusu"/>
          <p:cNvSpPr txBox="1">
            <a:spLocks noChangeArrowheads="1"/>
          </p:cNvSpPr>
          <p:nvPr/>
        </p:nvSpPr>
        <p:spPr bwMode="auto">
          <a:xfrm>
            <a:off x="1143000" y="649288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solidFill>
                  <a:srgbClr val="FF0000"/>
                </a:solidFill>
              </a:rPr>
              <a:t>Gönüllü Cerrahi sterilizasyon;</a:t>
            </a:r>
            <a:endParaRPr lang="tr-TR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25"/>
            <a:ext cx="8501063" cy="2154238"/>
          </a:xfrm>
        </p:spPr>
        <p:txBody>
          <a:bodyPr/>
          <a:lstStyle/>
          <a:p>
            <a:pPr eaLnBrk="1" hangingPunct="1"/>
            <a:r>
              <a:rPr lang="tr-TR" sz="2800" dirty="0" smtClean="0"/>
              <a:t>Cerrahi sterilizasyonun her iki türü ne kadında ne de erkekte cinsel işlev ve tatminde bir değişiklik </a:t>
            </a:r>
            <a:r>
              <a:rPr lang="tr-TR" sz="2800" dirty="0" smtClean="0"/>
              <a:t>yapmaz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Vücudun diğer işlevlerini etkilemez.</a:t>
            </a:r>
          </a:p>
        </p:txBody>
      </p:sp>
      <p:pic>
        <p:nvPicPr>
          <p:cNvPr id="93187" name="Picture 3" descr="BD0492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27432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581025"/>
            <a:ext cx="7772400" cy="9906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TÜP LİGASYONU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2376488"/>
            <a:ext cx="7772400" cy="1981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Fallop tüplerinin mekanik yolla kapatılmasıdır.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Başka çocuk istemeyen ve doğurganlığını sona erdirmek isteyen çiftler için en güvenli yoldur.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2913" y="4429125"/>
            <a:ext cx="7772400" cy="178117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b="1" i="1" smtClean="0"/>
              <a:t>* </a:t>
            </a:r>
            <a:r>
              <a:rPr lang="tr-TR" sz="2800" b="1" i="1" u="sng" smtClean="0"/>
              <a:t>ETKİ MEKANİZMASI</a:t>
            </a:r>
            <a:r>
              <a:rPr lang="tr-TR" sz="2800" smtClean="0"/>
              <a:t>: Her iki tüp mekanik şekilde kapatılarak ovumun spermle karşılaşması engellenir ve döllenme olmaz.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*Başarısızlık oranı binde bir.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5913" y="990600"/>
            <a:ext cx="6129337" cy="609600"/>
          </a:xfrm>
        </p:spPr>
        <p:txBody>
          <a:bodyPr/>
          <a:lstStyle/>
          <a:p>
            <a:pPr eaLnBrk="1" hangingPunct="1"/>
            <a:r>
              <a:rPr lang="tr-TR" sz="4000" b="1" u="sng" smtClean="0">
                <a:solidFill>
                  <a:srgbClr val="FF0000"/>
                </a:solidFill>
              </a:rPr>
              <a:t>OLUMLU YÖNLERİ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89188"/>
            <a:ext cx="8305800" cy="45402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Gebeliği önleme etkisi hemen başlar.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Başarısızlık oranı düşüktür.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Cinsel ilişkiyi etkilemez.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İleri dönemlerde ortaya çıkan yan etkisi yoktur.</a:t>
            </a:r>
          </a:p>
        </p:txBody>
      </p:sp>
      <p:pic>
        <p:nvPicPr>
          <p:cNvPr id="95236" name="Picture 4" descr="BD0568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562475"/>
            <a:ext cx="25908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775" y="838200"/>
            <a:ext cx="6515100" cy="6858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OLUMSUZ YÖNLERİ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03463"/>
            <a:ext cx="8382000" cy="348297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*Kanama, enfeksiyon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*Kesi yerinde ve alt karında ağrı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*Az oranda dış gebelik riski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*CYBH’ lara karşı koruyuculuğu yoktur.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*Geri dönüşü zordur, pahalıdır.</a:t>
            </a:r>
          </a:p>
        </p:txBody>
      </p:sp>
      <p:pic>
        <p:nvPicPr>
          <p:cNvPr id="96260" name="Picture 4" descr="EN0037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754563"/>
            <a:ext cx="304800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1" name="Picture 5" descr="BD1025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0063"/>
            <a:ext cx="8534400" cy="914400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FF0000"/>
                </a:solidFill>
              </a:rPr>
              <a:t>      </a:t>
            </a:r>
            <a:r>
              <a:rPr lang="tr-TR" sz="3200" b="1" u="sng" smtClean="0">
                <a:solidFill>
                  <a:srgbClr val="FF0000"/>
                </a:solidFill>
              </a:rPr>
              <a:t>Uygun Olanlar</a:t>
            </a:r>
            <a:r>
              <a:rPr lang="tr-TR" sz="3200" b="1" smtClean="0">
                <a:solidFill>
                  <a:srgbClr val="FF0000"/>
                </a:solidFill>
              </a:rPr>
              <a:t>       </a:t>
            </a:r>
            <a:r>
              <a:rPr lang="tr-TR" sz="3200" b="1" u="sng" smtClean="0">
                <a:solidFill>
                  <a:srgbClr val="FF0000"/>
                </a:solidFill>
              </a:rPr>
              <a:t>Uygun Olmayanlar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44675"/>
            <a:ext cx="3810000" cy="37179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Kendisinin ve eşinin başka çocuk istemediğinden emin olanlar,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Gebe kalması yaşamını tehlikeye sokan durumlarda,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Kalıcı bir yöntem isteyen kişiler için uygundur.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844675"/>
            <a:ext cx="3810000" cy="37179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Bekar, hiç çocuğu olmayan kişiler,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Evlilik sorunları olan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Kendisinin/eşinin başka çocuk isteyip istemediğinden emin olmayan kişiler,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* Psikolojik sorunları olanlar için uygun değildir.</a:t>
            </a: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6413" y="838200"/>
            <a:ext cx="5938837" cy="6858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ZAMANLAMA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43138"/>
            <a:ext cx="7772400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Adetten hemen sonra veya etkili yöntem kullananlarda, adet sonrası cinsel ilişki olmamışsa herhangi bir zaman,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Doğumdan (ilk 48 saat içinde veya antibiotik takviyesi ile ilk 7 gün)hemen sonra,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1. Trimestir düşükten hemen sonra. </a:t>
            </a:r>
          </a:p>
        </p:txBody>
      </p:sp>
      <p:pic>
        <p:nvPicPr>
          <p:cNvPr id="98308" name="Picture 4" descr="PE0193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4450" y="228600"/>
            <a:ext cx="12715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5" descr="BD1025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447800"/>
            <a:ext cx="64008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ERKEĞE  AİT YÖNTEMLER</a:t>
            </a: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u="sng" smtClean="0">
                <a:solidFill>
                  <a:schemeClr val="hlink"/>
                </a:solidFill>
              </a:rPr>
              <a:t>1.Geçici Yöntemler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chemeClr val="folHlink"/>
                </a:solidFill>
              </a:rPr>
              <a:t>(Bırakıldığında gebe kalınabilen yöntemler)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KONDOM  (KAPUT,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KILIF,PREZERVATİF)</a:t>
            </a:r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/>
            <a:r>
              <a:rPr lang="tr-TR" sz="2400" smtClean="0"/>
              <a:t>GERİ ÇEKME</a:t>
            </a:r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00200"/>
            <a:ext cx="403225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400" u="sng" smtClean="0"/>
          </a:p>
          <a:p>
            <a:pPr eaLnBrk="1" hangingPunct="1">
              <a:buFont typeface="Wingdings" pitchFamily="2" charset="2"/>
              <a:buNone/>
            </a:pPr>
            <a:r>
              <a:rPr lang="tr-TR" sz="2400" u="sng" smtClean="0">
                <a:solidFill>
                  <a:schemeClr val="hlink"/>
                </a:solidFill>
              </a:rPr>
              <a:t>  </a:t>
            </a:r>
            <a:r>
              <a:rPr lang="tr-TR" sz="2400" b="1" u="sng" smtClean="0">
                <a:solidFill>
                  <a:schemeClr val="hlink"/>
                </a:solidFill>
              </a:rPr>
              <a:t>2.Kalıcı Yöntemler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 </a:t>
            </a:r>
            <a:r>
              <a:rPr lang="tr-TR" sz="2400" smtClean="0">
                <a:solidFill>
                  <a:schemeClr val="folHlink"/>
                </a:solidFill>
              </a:rPr>
              <a:t>(Uygulandıktan sonra artık gebe bırakamayan yöntemler)</a:t>
            </a:r>
          </a:p>
          <a:p>
            <a:pPr eaLnBrk="1" hangingPunct="1"/>
            <a:endParaRPr lang="tr-TR" sz="2400" smtClean="0">
              <a:solidFill>
                <a:schemeClr val="folHlink"/>
              </a:solidFill>
            </a:endParaRPr>
          </a:p>
          <a:p>
            <a:pPr eaLnBrk="1" hangingPunct="1"/>
            <a:r>
              <a:rPr lang="tr-TR" sz="2400" smtClean="0"/>
              <a:t>TOHUM KANALLARININ BAĞLANMASI (VAZEKTOMİ)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Aile Planlamasının Topluma Olan Yararları</a:t>
            </a:r>
            <a:endParaRPr lang="en-US" sz="40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314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Nüfusumuzun %22 sini kadınlar,%42 sini çocuklar oluşturduğu için bu grubun sağlıklı olması toplumun sağlıklı olması demektir.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Aile Planlamasından yararlanan aileler toplumun sağlıklı olmasında en büyük katkıyı sağlarlar.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Nüfus dengeli ve planlı bir şekilde artar.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Bu ülkeler gelişmişlik açısından daha üst düzeydedirler.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>
                <a:solidFill>
                  <a:schemeClr val="hlink"/>
                </a:solidFill>
              </a:rPr>
              <a:t>SONUÇ OLARAK</a:t>
            </a:r>
            <a:r>
              <a:rPr lang="tr-TR" sz="2400" smtClean="0"/>
              <a:t>:Daha sağlıklı ve gelişmiş bir toplum ortaya çıkar.</a:t>
            </a:r>
            <a:endParaRPr lang="en-US" sz="2400" smtClean="0"/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klip010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71600" y="381000"/>
            <a:ext cx="60198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585913" y="1462088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4000" b="1">
                <a:solidFill>
                  <a:srgbClr val="FF0000"/>
                </a:solidFill>
              </a:rPr>
              <a:t>BARİYER YÖNTEM</a:t>
            </a:r>
            <a:br>
              <a:rPr lang="tr-TR" sz="40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KONDOM</a:t>
            </a:r>
            <a:br>
              <a:rPr lang="tr-TR" sz="4000" b="1">
                <a:solidFill>
                  <a:srgbClr val="FF0000"/>
                </a:solidFill>
              </a:rPr>
            </a:br>
            <a:r>
              <a:rPr lang="tr-TR" sz="4000" b="1">
                <a:solidFill>
                  <a:srgbClr val="FF0000"/>
                </a:solidFill>
              </a:rPr>
              <a:t>(Kılıf,prezervatif)</a:t>
            </a:r>
          </a:p>
        </p:txBody>
      </p:sp>
      <p:pic>
        <p:nvPicPr>
          <p:cNvPr id="101381" name="Picture 5" descr="klip0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3602038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708650"/>
          </a:xfrm>
        </p:spPr>
        <p:txBody>
          <a:bodyPr/>
          <a:lstStyle/>
          <a:p>
            <a:pPr eaLnBrk="1" hangingPunct="1"/>
            <a:endParaRPr lang="tr-TR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ETKİ MEKANİZMASI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	Kondom, cinsel ilişki sırasında penis üzerine geçirilen kauçuk bir kılıftır. Erkeğin spermlerinin vajinaya girmesini engeller.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buClr>
                <a:srgbClr val="FF0000"/>
              </a:buClr>
            </a:pPr>
            <a:r>
              <a:rPr lang="tr-TR" sz="2800" b="1" smtClean="0">
                <a:solidFill>
                  <a:srgbClr val="FF0000"/>
                </a:solidFill>
              </a:rPr>
              <a:t>ETKİLİLİĞİ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tr-TR" sz="2800" smtClean="0"/>
              <a:t>	Kondom, her cinsel ilişkide ve doğru olarak kullanılırsa çok etkilidir. Başarı oranı sürekli kullanımla artar.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Başarısızlık oranı 2-5/100 kadın yılıdır.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1857375"/>
            <a:ext cx="824865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dirty="0" smtClean="0"/>
              <a:t>AİDS ve diğer CYBH’ </a:t>
            </a:r>
            <a:r>
              <a:rPr lang="tr-TR" dirty="0" err="1" smtClean="0"/>
              <a:t>lere</a:t>
            </a:r>
            <a:r>
              <a:rPr lang="tr-TR" dirty="0" smtClean="0"/>
              <a:t> karşı koruma sağlar.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dirty="0" smtClean="0"/>
              <a:t>Aile </a:t>
            </a:r>
            <a:r>
              <a:rPr lang="tr-TR" dirty="0" smtClean="0"/>
              <a:t>planlamasına erkeklerin katılımını sağlar.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dirty="0" smtClean="0"/>
              <a:t>Reçete ve tıbbi izlem gerektirmez.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dirty="0" smtClean="0"/>
              <a:t>Güvenlidir ve </a:t>
            </a:r>
            <a:r>
              <a:rPr lang="tr-TR" dirty="0" err="1" smtClean="0"/>
              <a:t>hormonal</a:t>
            </a:r>
            <a:r>
              <a:rPr lang="tr-TR" dirty="0" smtClean="0"/>
              <a:t> yan etkisi yoktur.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tr-TR" dirty="0" smtClean="0"/>
              <a:t>Ucuzdur ve kolay bulunur.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09600" y="533400"/>
          <a:ext cx="1970088" cy="1712913"/>
        </p:xfrm>
        <a:graphic>
          <a:graphicData uri="http://schemas.openxmlformats.org/presentationml/2006/ole">
            <p:oleObj spid="_x0000_s7170" name="CorelDRAW" r:id="rId4" imgW="2656080" imgH="2780280" progId="CorelDraw.Graphic.8">
              <p:embed/>
            </p:oleObj>
          </a:graphicData>
        </a:graphic>
      </p:graphicFrame>
      <p:sp>
        <p:nvSpPr>
          <p:cNvPr id="7172" name="3 Metin kutusu"/>
          <p:cNvSpPr txBox="1">
            <a:spLocks noChangeArrowheads="1"/>
          </p:cNvSpPr>
          <p:nvPr/>
        </p:nvSpPr>
        <p:spPr bwMode="auto">
          <a:xfrm>
            <a:off x="2428875" y="1000125"/>
            <a:ext cx="600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sz="4000" b="1">
                <a:solidFill>
                  <a:srgbClr val="FF0000"/>
                </a:solidFill>
              </a:rPr>
              <a:t>OLUMLU YÖNLERİ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8" y="762000"/>
            <a:ext cx="5762625" cy="6096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     VAZEKTOMİ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1238"/>
            <a:ext cx="7772400" cy="39338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tr-TR" sz="2800" smtClean="0"/>
              <a:t>* Testislerde üretilen spermler vazdeferans adı verilen kanal aracılığı ile penise taşınır. İşlemde bu kanallar skrotumun üst kısmında bulunur kesilir ve bağlanır, spermler daha ileri geçemez.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800" smtClean="0"/>
              <a:t>* Başarısızlık oranı binde bir kadardır.</a:t>
            </a:r>
          </a:p>
        </p:txBody>
      </p:sp>
      <p:pic>
        <p:nvPicPr>
          <p:cNvPr id="105477" name="Picture 5" descr="BD102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7467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3088" y="685800"/>
            <a:ext cx="4157662" cy="6096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Vazektomi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57388"/>
            <a:ext cx="8358187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smtClean="0"/>
              <a:t>İşlem erkeklik  hormonlarını etkilemez.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smtClean="0"/>
              <a:t>Cinsel işlev ve tatminde bir değişiklik yapmaz.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smtClean="0"/>
              <a:t>Görünüm duygu ve heyecan bakımından aynı kalırlar.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tr-TR" sz="2800" smtClean="0"/>
          </a:p>
        </p:txBody>
      </p:sp>
      <p:pic>
        <p:nvPicPr>
          <p:cNvPr id="106500" name="Picture 4" descr="BD102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6858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4975" y="685800"/>
            <a:ext cx="6296025" cy="7620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Olumlu Yönleri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00263"/>
            <a:ext cx="8262938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Çok etkili ve güvenli bir yöntemdir.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Çift, bir daha asla gebelik kaygısı taşımaz.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İleri dönemlerde ortaya çıkan yan etkisi yoktur.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Cinsel ilişkiyi etkilemez.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İşlem hastanede yatmayı gerektirmez.</a:t>
            </a:r>
          </a:p>
        </p:txBody>
      </p:sp>
      <p:pic>
        <p:nvPicPr>
          <p:cNvPr id="108548" name="Picture 4" descr="BD0558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957763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5" descr="BD1025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3716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8763" y="762000"/>
            <a:ext cx="5900737" cy="6096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Olumsuz Yönleri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312988"/>
            <a:ext cx="8382000" cy="3259137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dirty="0" smtClean="0"/>
              <a:t>*Geri dönüşü yoktur.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dirty="0" smtClean="0"/>
              <a:t>*Cerrahi riskleri ve yan etkileri vardır.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dirty="0" smtClean="0"/>
              <a:t>*CYBH ve </a:t>
            </a:r>
            <a:r>
              <a:rPr lang="tr-TR" sz="2800" dirty="0" err="1" smtClean="0"/>
              <a:t>AIDS’e</a:t>
            </a:r>
            <a:r>
              <a:rPr lang="tr-TR" sz="2800" dirty="0" smtClean="0"/>
              <a:t> karşı koruma sağlamaz.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dirty="0" smtClean="0"/>
              <a:t>*</a:t>
            </a:r>
            <a:endParaRPr lang="tr-TR" sz="2800" dirty="0" smtClean="0"/>
          </a:p>
        </p:txBody>
      </p:sp>
      <p:pic>
        <p:nvPicPr>
          <p:cNvPr id="109572" name="Picture 4" descr="BD102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70104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0663" y="1676400"/>
            <a:ext cx="7010400" cy="4572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Kimler İçin Uygundur:</a:t>
            </a:r>
            <a:br>
              <a:rPr lang="tr-TR" sz="4000" b="1" smtClean="0">
                <a:solidFill>
                  <a:srgbClr val="FF0000"/>
                </a:solidFill>
              </a:rPr>
            </a:br>
            <a:endParaRPr lang="tr-TR" sz="4000" b="1" smtClean="0">
              <a:solidFill>
                <a:srgbClr val="FF0000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696200" cy="4419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Kendisinin ve eşinin başka çocuk istemediğinden emin olanlar,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Gebe kaldığı takdirde eşinin yaşamı tehlikeye girecek olanlar,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tr-TR" sz="2800" smtClean="0"/>
              <a:t>* Özen göstermeyi gerektirmeyecek bir yöntem isteyenler için uygundur.</a:t>
            </a:r>
          </a:p>
        </p:txBody>
      </p:sp>
      <p:pic>
        <p:nvPicPr>
          <p:cNvPr id="110596" name="Picture 4" descr="BD102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6858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838200"/>
            <a:ext cx="6200775" cy="609600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Kimlere Uygulanmaz: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314575"/>
            <a:ext cx="832485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Bekar olanlara,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Hiç çocuğu olmayanlara,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Evlilik sorunları olanlara,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Bir daha çocuk isteyip istemediğinden emin olmayanlara,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* Psikolojik sorunları olanlara uygulanmaz. </a:t>
            </a:r>
          </a:p>
        </p:txBody>
      </p:sp>
      <p:pic>
        <p:nvPicPr>
          <p:cNvPr id="111620" name="Picture 4" descr="BD102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7848600" cy="19050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DOĞAL AİLE PLANLAMASI YÖNTEMLERİ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275" y="214313"/>
            <a:ext cx="7793038" cy="1462087"/>
          </a:xfrm>
        </p:spPr>
        <p:txBody>
          <a:bodyPr/>
          <a:lstStyle/>
          <a:p>
            <a:pPr eaLnBrk="1" hangingPunct="1"/>
            <a:r>
              <a:rPr lang="tr-TR" sz="4000" b="1" smtClean="0"/>
              <a:t>KADINA AİT YÖNTEMLER</a:t>
            </a:r>
            <a:endParaRPr lang="en-US" sz="4000" b="1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1" u="sng" smtClean="0">
                <a:solidFill>
                  <a:schemeClr val="hlink"/>
                </a:solidFill>
              </a:rPr>
              <a:t>1.Geçici Yöntemler</a:t>
            </a:r>
            <a:r>
              <a:rPr lang="tr-TR" sz="2400" smtClean="0"/>
              <a:t> </a:t>
            </a:r>
            <a:r>
              <a:rPr lang="tr-TR" sz="2400" smtClean="0">
                <a:solidFill>
                  <a:schemeClr val="folHlink"/>
                </a:solidFill>
              </a:rPr>
              <a:t>(Bırakıldığında gebe kalınabilen)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Gebeliği önleyici haplar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Rahim İçi Araç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Deri altı kapsüller(inplant)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Diyafram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Sperm öldürücüler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Aylık ve üç aylık iğneler</a:t>
            </a:r>
            <a:endParaRPr lang="en-US" sz="2400" smtClean="0"/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1" u="sng" smtClean="0">
                <a:solidFill>
                  <a:schemeClr val="hlink"/>
                </a:solidFill>
              </a:rPr>
              <a:t>2.Kalıcı Yöntemler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olidFill>
                  <a:schemeClr val="folHlink"/>
                </a:solidFill>
              </a:rPr>
              <a:t>(Uygulandıktan sonra artık gebe kalınamayan yöntemler)</a:t>
            </a:r>
          </a:p>
          <a:p>
            <a:pPr eaLnBrk="1" hangingPunct="1">
              <a:lnSpc>
                <a:spcPct val="80000"/>
              </a:lnSpc>
            </a:pPr>
            <a:endParaRPr lang="tr-TR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Tüplerin Bağlanması</a:t>
            </a:r>
            <a:endParaRPr lang="en-US" sz="2400" smtClean="0"/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FF0000"/>
                </a:solidFill>
              </a:rPr>
              <a:t> DOĞAL AİLE PLANLAMASI YÖNTEMLERİ HANGİLERİDİR?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243138"/>
            <a:ext cx="7772400" cy="4114800"/>
          </a:xfrm>
        </p:spPr>
        <p:txBody>
          <a:bodyPr/>
          <a:lstStyle/>
          <a:p>
            <a:pPr marL="469900" indent="-469900" eaLnBrk="1" hangingPunct="1"/>
            <a:r>
              <a:rPr lang="tr-TR" sz="3000" smtClean="0"/>
              <a:t>Emzirme</a:t>
            </a:r>
          </a:p>
          <a:p>
            <a:pPr marL="469900" indent="-469900" eaLnBrk="1" hangingPunct="1"/>
            <a:r>
              <a:rPr lang="tr-TR" sz="3000" smtClean="0"/>
              <a:t>Fertil dönem süresince cinsel ilişkiden kaçınmak (periyodik korunma)</a:t>
            </a:r>
          </a:p>
          <a:p>
            <a:pPr marL="469900" indent="-469900" eaLnBrk="1" hangingPunct="1"/>
            <a:r>
              <a:rPr lang="tr-TR" sz="3000" smtClean="0"/>
              <a:t>Koitus interruptus (geri çekme)</a:t>
            </a:r>
          </a:p>
          <a:p>
            <a:pPr marL="469900" indent="-469900" eaLnBrk="1" hangingPunct="1"/>
            <a:endParaRPr lang="tr-TR" sz="300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257175"/>
            <a:ext cx="7286625" cy="1600200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FF0000"/>
                </a:solidFill>
              </a:rPr>
              <a:t>DİĞER AİLE PLANLAMASI YÖNTEMLERİ VE ÖZELLİKLERİ NELERDİR?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571750"/>
            <a:ext cx="7032625" cy="3200400"/>
          </a:xfrm>
        </p:spPr>
        <p:txBody>
          <a:bodyPr/>
          <a:lstStyle/>
          <a:p>
            <a:pPr marL="469900" indent="-469900" eaLnBrk="1" hangingPunct="1"/>
            <a:r>
              <a:rPr lang="tr-TR" smtClean="0"/>
              <a:t>Takvim yöntemi</a:t>
            </a:r>
          </a:p>
          <a:p>
            <a:pPr marL="469900" indent="-469900" eaLnBrk="1" hangingPunct="1"/>
            <a:r>
              <a:rPr lang="tr-TR" smtClean="0"/>
              <a:t>Koitus İnterupts (Geri Çekme)</a:t>
            </a:r>
          </a:p>
          <a:p>
            <a:pPr marL="469900" indent="-469900" eaLnBrk="1" hangingPunct="1"/>
            <a:r>
              <a:rPr lang="tr-TR" smtClean="0"/>
              <a:t>Vajinal Yıkama</a:t>
            </a:r>
          </a:p>
          <a:p>
            <a:pPr marL="469900" indent="-469900" eaLnBrk="1" hangingPunct="1"/>
            <a:endParaRPr lang="tr-TR" smtClean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9775" y="542925"/>
            <a:ext cx="5919788" cy="976313"/>
          </a:xfrm>
        </p:spPr>
        <p:txBody>
          <a:bodyPr/>
          <a:lstStyle/>
          <a:p>
            <a:pPr eaLnBrk="1" hangingPunct="1"/>
            <a:r>
              <a:rPr lang="tr-TR" sz="3700" b="1" u="sng" smtClean="0">
                <a:solidFill>
                  <a:srgbClr val="FF0000"/>
                </a:solidFill>
              </a:rPr>
              <a:t>TAKVİM YÖNTEMİ</a:t>
            </a:r>
            <a:endParaRPr lang="tr-TR" b="1" smtClean="0">
              <a:solidFill>
                <a:srgbClr val="FF0000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243138"/>
            <a:ext cx="7772400" cy="4114800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tr-TR" sz="2600" smtClean="0"/>
              <a:t>Fertil günler aritmetik olarak (ovulasyonun bir sonraki siklustan önce ondördüncü günde olacağı, yumurtanın ovulasyondan sonraki on iki-yirmidört saat arasında dölleenebileceği ve spermin kadın iç gential organlarda yirmidört-kırksekiz saat canlı kalabileceği varsayımı ile) hesaplanır ve bu dönemde cinsel perhiz uygulanır</a:t>
            </a:r>
          </a:p>
          <a:p>
            <a:pPr marL="1304925" lvl="2" indent="-395288" eaLnBrk="1" hangingPunct="1">
              <a:lnSpc>
                <a:spcPct val="90000"/>
              </a:lnSpc>
            </a:pPr>
            <a:endParaRPr lang="tr-TR" sz="2600" smtClean="0"/>
          </a:p>
          <a:p>
            <a:pPr marL="469900" indent="-469900" eaLnBrk="1" hangingPunct="1">
              <a:lnSpc>
                <a:spcPct val="90000"/>
              </a:lnSpc>
            </a:pPr>
            <a:r>
              <a:rPr lang="tr-TR" sz="2600" smtClean="0"/>
              <a:t>Güvenli değildir.</a:t>
            </a:r>
          </a:p>
          <a:p>
            <a:pPr marL="469900" indent="-469900"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0" y="214313"/>
            <a:ext cx="4992688" cy="1462087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UNUTMAYIN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017713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b="1" smtClean="0"/>
              <a:t>OLUMSUZ DURUMLARA,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b="1" smtClean="0"/>
              <a:t>   AİLE PLANLAMASI YÖNTEMİ KULLANARAK ENGEL OLMAK MÜMKÜNDÜR</a:t>
            </a:r>
            <a:endParaRPr lang="en-US" b="1" smtClean="0"/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0" y="214313"/>
            <a:ext cx="5707063" cy="1462087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KISIRLIK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386013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Korunmasız ve düzenli ilişkiye rağmen çiftlerin bir yıl içerisinde gebelik elde edememesidir.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Her yedi evli çiftten biri çocuk sahibi olmakta güçlük çekebilir.</a:t>
            </a:r>
            <a:endParaRPr lang="en-US" sz="2800" smtClean="0"/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188" y="214313"/>
            <a:ext cx="5849937" cy="1462087"/>
          </a:xfrm>
        </p:spPr>
        <p:txBody>
          <a:bodyPr/>
          <a:lstStyle/>
          <a:p>
            <a:pPr eaLnBrk="1" hangingPunct="1"/>
            <a:r>
              <a:rPr lang="tr-TR" sz="4000" b="1" smtClean="0">
                <a:solidFill>
                  <a:srgbClr val="FF0000"/>
                </a:solidFill>
              </a:rPr>
              <a:t>Kısırlıkta ne yapmalı</a:t>
            </a: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52888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Çiftler bu konuda uzmanlaşmış Kadın Doğum uzmanına başvurmalılar.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Kısırlık her iki cins ede bağlı olabileceğinden ilk görüşmeye birlikte gitmeliler.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Kısırlık %25 birden çok nedene bağlı olabileceği için detaylı araştırılmalıdır.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Kısırlığın %5 nedeni bulunamamaktadır.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Kısırlığın nedeni tespit edildikten sonra yeni gelişen tedavi yöntemleri ile çiftlerin birçoğu bebek sahibi olabilmektedirler.</a:t>
            </a:r>
            <a:endParaRPr lang="en-US" sz="28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arışımlar">
  <a:themeElements>
    <a:clrScheme name="Karışımlar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ml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1003</TotalTime>
  <Words>2813</Words>
  <Application>Microsoft Office PowerPoint</Application>
  <PresentationFormat>Ekran Gösterisi (4:3)</PresentationFormat>
  <Paragraphs>654</Paragraphs>
  <Slides>95</Slides>
  <Notes>95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95</vt:i4>
      </vt:variant>
    </vt:vector>
  </HeadingPairs>
  <TitlesOfParts>
    <vt:vector size="105" baseType="lpstr">
      <vt:lpstr>Tahoma</vt:lpstr>
      <vt:lpstr>Arial</vt:lpstr>
      <vt:lpstr>Wingdings</vt:lpstr>
      <vt:lpstr>Verdana</vt:lpstr>
      <vt:lpstr>Calibri</vt:lpstr>
      <vt:lpstr>Batang</vt:lpstr>
      <vt:lpstr>Times New Roman</vt:lpstr>
      <vt:lpstr>Karışımlar</vt:lpstr>
      <vt:lpstr>Microsoft Clip Gallery</vt:lpstr>
      <vt:lpstr>CorelDRAW 8.0 Graphic</vt:lpstr>
      <vt:lpstr> AİLE PLANLAMASI YÖNTEMLERİ</vt:lpstr>
      <vt:lpstr>Slayt 2</vt:lpstr>
      <vt:lpstr>Gebeliğin Oluşumu</vt:lpstr>
      <vt:lpstr>AİLE PLANLAMASI</vt:lpstr>
      <vt:lpstr>Aile Planlamasının Amacı</vt:lpstr>
      <vt:lpstr>Aile Planlamasının Amacı</vt:lpstr>
      <vt:lpstr>UNUTMAYIN</vt:lpstr>
      <vt:lpstr>Aile Planlamasının Topluma Olan Yararları</vt:lpstr>
      <vt:lpstr>KADINA AİT YÖNTEMLER</vt:lpstr>
      <vt:lpstr>HORMONAL KONTRASEPTİFLER (HAPLAR)</vt:lpstr>
      <vt:lpstr>HORMONAL KONTRASEPTİFLER</vt:lpstr>
      <vt:lpstr>Kombine Oral Kontraseptiflerin                 ETKİ MEKANİZMASI</vt:lpstr>
      <vt:lpstr>Kombine Oral Kontraseptiflerin           ETKİNLİĞİ</vt:lpstr>
      <vt:lpstr>Kombine Oral Kontraseptiflerin               OLUMLU YÖNLERİ</vt:lpstr>
      <vt:lpstr>Kombine Oral Kontraseptiflerin            OLUMSUZ YÖNLERİ</vt:lpstr>
      <vt:lpstr>Kombine Oral Kontraseptiflerin YAN ETKİLERİ </vt:lpstr>
      <vt:lpstr>Kombine Oral Kontraseptiflerin           UYGULAMA ZAMANI</vt:lpstr>
      <vt:lpstr>Kombine Oral Kontraseptiflerin          KULLANIM KURALLARI</vt:lpstr>
      <vt:lpstr>Kombine Oral Kontraseptiflerin       KULLANILMASI UNUTULURSA   !!!</vt:lpstr>
      <vt:lpstr>Kombine Oral Kontraseptiflerin                 DİKKAT !</vt:lpstr>
      <vt:lpstr>Kombine Oral Kontraseptifler  KİME ÖNERİLİR</vt:lpstr>
      <vt:lpstr>Kombine Oral Kontraseptiflerin               Kimler kullanmamalıdır 1</vt:lpstr>
      <vt:lpstr>Kombine Oral Kontraseptiflerin                  Kimler kullanmamalıdır 2</vt:lpstr>
      <vt:lpstr>Endometrium ca</vt:lpstr>
      <vt:lpstr>Over ca</vt:lpstr>
      <vt:lpstr>         RAHİM İÇİ ARAÇLAR (RİA,ALET,SPİRAL)</vt:lpstr>
      <vt:lpstr>RIA ÇEŞİTLERİ</vt:lpstr>
      <vt:lpstr>    ETKİ MEKANİZMASI</vt:lpstr>
      <vt:lpstr>      OLUMLU YÖNLERİ</vt:lpstr>
      <vt:lpstr>   OLUMSUZ YÖNLERİ</vt:lpstr>
      <vt:lpstr>KULLANILMAMASI GEREKEN DURUMLAR</vt:lpstr>
      <vt:lpstr>İLK SEÇENEK OLMAMASI GEREKEN DURUMLAR</vt:lpstr>
      <vt:lpstr>UYGULAMA ZAMANI</vt:lpstr>
      <vt:lpstr>RİA UYGULANMASINDAN SONRA                                 KARŞILAŞILABİLECEK  SORUNLAR</vt:lpstr>
      <vt:lpstr> RİA NE ZAMAN ÇIKARILIR?</vt:lpstr>
      <vt:lpstr>   DİKKAT ! RİA ile korunurken</vt:lpstr>
      <vt:lpstr> HORMONAL İĞNELER (ENJEKTE  EDİLEN KONTRASEPTİFLER)</vt:lpstr>
      <vt:lpstr>ENJEKTE EDİLEN KONTRASEPTİFLER                            </vt:lpstr>
      <vt:lpstr>ETKİ MEKANİZMASI</vt:lpstr>
      <vt:lpstr>KOMBİNE ENJEKTABL                                      OLUMLU YÖNLERİ</vt:lpstr>
      <vt:lpstr>   KOMBİNE ENJEKTABL    OLUMSUZ YÖNLERİ</vt:lpstr>
      <vt:lpstr>KOMBİNE ENJEKTABL YAN ETKİLERİ</vt:lpstr>
      <vt:lpstr>KOMBİNE ENJEKTABIL                                   KİMLER İÇİN UYGUNDUR</vt:lpstr>
      <vt:lpstr>  Kombine Enjektabl                          KİMLER İÇİN UYGUN DEĞİLDİR</vt:lpstr>
      <vt:lpstr>Kombine Enjektabl  UYGULAMA ZAMANI</vt:lpstr>
      <vt:lpstr>KOMBİNE ENJEKTABL UYGULAMA YERİ</vt:lpstr>
      <vt:lpstr>YALNIZ PROGESTİN İÇEREN ENJEKTE EDİLEN KONTRASEPTİFLER</vt:lpstr>
      <vt:lpstr>  PROGESTİN İÇEREN ENJEKTABL </vt:lpstr>
      <vt:lpstr>PROGESTİN İÇEREN ENJEKTABL ETKİ  MEKANİZMASI</vt:lpstr>
      <vt:lpstr>PROGESTİN İÇEREN ENJEKTABL OLUMLU YÖNLERİ</vt:lpstr>
      <vt:lpstr> PROGESTİN İÇEREN ENJEKTABL OLUMSUZ YÖNLERİ</vt:lpstr>
      <vt:lpstr>PROGESTİN İÇEREN ENJEKTABL YAN ETKİLERİ</vt:lpstr>
      <vt:lpstr>PROGESTİN İÇEREN ENJEKTABL KİMLER İÇİN UYGUNDUR</vt:lpstr>
      <vt:lpstr>PROGESTİN İÇEREN ENJEKTABL KİMLER İÇİN UYGUN DEĞİLDİR</vt:lpstr>
      <vt:lpstr>DEPO PROVERA UYGULAMA ZAMANI</vt:lpstr>
      <vt:lpstr>DEPO PROVERA UYGULAMA YERİ</vt:lpstr>
      <vt:lpstr>DEPO PROVERA DİKKAT !</vt:lpstr>
      <vt:lpstr>DERİ ALTI İMPLANTLARI</vt:lpstr>
      <vt:lpstr>İMPLANON</vt:lpstr>
      <vt:lpstr>ETKİ MEKANİZMASI</vt:lpstr>
      <vt:lpstr>İMPLANON</vt:lpstr>
      <vt:lpstr>OLUMLU YÖNLERİ </vt:lpstr>
      <vt:lpstr>OLUMSUZ YÖNLERİ</vt:lpstr>
      <vt:lpstr>KOMPLİKASYONLAR</vt:lpstr>
      <vt:lpstr>BARİYER YÖNTEMLER</vt:lpstr>
      <vt:lpstr>Slayt 66</vt:lpstr>
      <vt:lpstr>Slayt 67</vt:lpstr>
      <vt:lpstr>DİYAFRAM KULLANIMI İLE İLGİLİ UYARILAR !</vt:lpstr>
      <vt:lpstr>Slayt 69</vt:lpstr>
      <vt:lpstr>ETKİ MEKANİZMASI NEDİR ETKİNLİĞİ NE KADARDIR ?</vt:lpstr>
      <vt:lpstr>  TÜPLERİN BAĞLANMASI  (TÜP LİGASYONU) GÖNÜLLÜ CERRAHİ STERİLİZASYON</vt:lpstr>
      <vt:lpstr>  *Başka çocuk istemeyen ve doğurganlıklarını sona erdirmek isteyen çiftler için uygulanan en güvenli yöntemlerden birisidir.</vt:lpstr>
      <vt:lpstr>Cerrahi sterilizasyonun her iki türü ne kadında ne de erkekte cinsel işlev ve tatminde bir değişiklik yapmaz Vücudun diğer işlevlerini etkilemez.</vt:lpstr>
      <vt:lpstr>TÜP LİGASYONU</vt:lpstr>
      <vt:lpstr>OLUMLU YÖNLERİ</vt:lpstr>
      <vt:lpstr>OLUMSUZ YÖNLERİ</vt:lpstr>
      <vt:lpstr>      Uygun Olanlar       Uygun Olmayanlar</vt:lpstr>
      <vt:lpstr>ZAMANLAMA</vt:lpstr>
      <vt:lpstr>ERKEĞE  AİT YÖNTEMLER</vt:lpstr>
      <vt:lpstr>Slayt 80</vt:lpstr>
      <vt:lpstr>Slayt 81</vt:lpstr>
      <vt:lpstr>Slayt 82</vt:lpstr>
      <vt:lpstr>     VAZEKTOMİ</vt:lpstr>
      <vt:lpstr>Vazektomi</vt:lpstr>
      <vt:lpstr>Olumlu Yönleri</vt:lpstr>
      <vt:lpstr>Olumsuz Yönleri</vt:lpstr>
      <vt:lpstr>Kimler İçin Uygundur: </vt:lpstr>
      <vt:lpstr>Kimlere Uygulanmaz:</vt:lpstr>
      <vt:lpstr>DOĞAL AİLE PLANLAMASI YÖNTEMLERİ</vt:lpstr>
      <vt:lpstr> DOĞAL AİLE PLANLAMASI YÖNTEMLERİ HANGİLERİDİR?</vt:lpstr>
      <vt:lpstr>DİĞER AİLE PLANLAMASI YÖNTEMLERİ VE ÖZELLİKLERİ NELERDİR?</vt:lpstr>
      <vt:lpstr>TAKVİM YÖNTEMİ</vt:lpstr>
      <vt:lpstr>UNUTMAYIN</vt:lpstr>
      <vt:lpstr>KISIRLIK</vt:lpstr>
      <vt:lpstr>Kısırlıkta ne yapmalı</vt:lpstr>
    </vt:vector>
  </TitlesOfParts>
  <Company>MOBIL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GEBELİĞİN OLUŞUMU VE AİLE PLANLAMASI</dc:title>
  <dc:creator>KALETEPE</dc:creator>
  <cp:lastModifiedBy>HP</cp:lastModifiedBy>
  <cp:revision>87</cp:revision>
  <dcterms:created xsi:type="dcterms:W3CDTF">2006-07-06T12:17:12Z</dcterms:created>
  <dcterms:modified xsi:type="dcterms:W3CDTF">2016-10-16T12:22:31Z</dcterms:modified>
</cp:coreProperties>
</file>